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75" d="100"/>
          <a:sy n="75" d="100"/>
        </p:scale>
        <p:origin x="-115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1765FD2-71FE-4365-8F66-9AFAB6C1110B}" type="datetimeFigureOut">
              <a:rPr lang="cs-CZ" smtClean="0"/>
              <a:t>27.1.2012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78D1EEB-F7F5-4B51-AC12-1FD17C959CBC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>
              <a:defRPr/>
            </a:pPr>
            <a:r>
              <a:rPr lang="cs-CZ" sz="3200" smtClean="0">
                <a:solidFill>
                  <a:schemeClr val="tx1"/>
                </a:solidFill>
                <a:latin typeface="+mn-lt"/>
              </a:rPr>
              <a:t>VY_42_INOVACE_M.8.3-15</a:t>
            </a:r>
            <a:endParaRPr lang="cs-CZ" sz="3200" dirty="0" smtClean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val="3313156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5"/>
            <a:ext cx="78488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 : žák získá nové </a:t>
            </a:r>
            <a:r>
              <a:rPr lang="cs-CZ" dirty="0" smtClean="0"/>
              <a:t>informace o vzájemné poloze dvou kružnic, Thaletova kružnice</a:t>
            </a:r>
            <a:r>
              <a:rPr lang="cs-CZ" dirty="0"/>
              <a:t>	</a:t>
            </a:r>
          </a:p>
          <a:p>
            <a:r>
              <a:rPr lang="cs-CZ" dirty="0"/>
              <a:t>Autor: Mgr. </a:t>
            </a:r>
            <a:r>
              <a:rPr lang="cs-CZ" dirty="0" smtClean="0"/>
              <a:t>Libor </a:t>
            </a:r>
            <a:r>
              <a:rPr lang="cs-CZ" dirty="0" err="1" smtClean="0"/>
              <a:t>Kvita</a:t>
            </a:r>
            <a:r>
              <a:rPr lang="cs-CZ" dirty="0"/>
              <a:t>	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 </a:t>
            </a:r>
            <a:r>
              <a:rPr lang="cs-CZ" dirty="0" smtClean="0"/>
              <a:t>: určí vzájemnou polohu dvou kružnic a narýsuje vnější a vnitřní dotyk dvou kružnic, narýsuje Thaletovu kružnici</a:t>
            </a:r>
          </a:p>
          <a:p>
            <a:endParaRPr lang="cs-CZ" dirty="0" smtClean="0"/>
          </a:p>
          <a:p>
            <a:r>
              <a:rPr lang="cs-CZ" dirty="0" smtClean="0"/>
              <a:t>Klíčová </a:t>
            </a:r>
            <a:r>
              <a:rPr lang="cs-CZ" dirty="0"/>
              <a:t>slova : </a:t>
            </a:r>
            <a:r>
              <a:rPr lang="cs-CZ" dirty="0" smtClean="0"/>
              <a:t>vnější a vnitřní dotyk, Thaletova kružnice</a:t>
            </a:r>
            <a:endParaRPr lang="cs-CZ" dirty="0"/>
          </a:p>
          <a:p>
            <a:r>
              <a:rPr lang="cs-CZ" dirty="0"/>
              <a:t>Druh učebního materiálu: </a:t>
            </a:r>
            <a:r>
              <a:rPr lang="cs-CZ" dirty="0" smtClean="0"/>
              <a:t>výkladová prezentace </a:t>
            </a:r>
            <a:endParaRPr lang="cs-CZ" dirty="0"/>
          </a:p>
          <a:p>
            <a:r>
              <a:rPr lang="cs-CZ" dirty="0"/>
              <a:t>Druh interaktivity: </a:t>
            </a:r>
            <a:r>
              <a:rPr lang="cs-CZ" dirty="0" smtClean="0"/>
              <a:t>výklad </a:t>
            </a:r>
            <a:endParaRPr lang="cs-CZ" dirty="0"/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 : základní vzdělávání – druhý stupeň</a:t>
            </a:r>
          </a:p>
          <a:p>
            <a:r>
              <a:rPr lang="cs-CZ" dirty="0"/>
              <a:t>Typická věková skupina: </a:t>
            </a:r>
            <a:r>
              <a:rPr lang="cs-CZ" dirty="0" smtClean="0"/>
              <a:t>13 </a:t>
            </a:r>
            <a:r>
              <a:rPr lang="cs-CZ" dirty="0"/>
              <a:t>- </a:t>
            </a:r>
            <a:r>
              <a:rPr lang="cs-CZ" dirty="0" smtClean="0"/>
              <a:t>14 </a:t>
            </a:r>
            <a:r>
              <a:rPr lang="cs-CZ" dirty="0"/>
              <a:t>let</a:t>
            </a:r>
          </a:p>
          <a:p>
            <a:r>
              <a:rPr lang="cs-CZ" dirty="0"/>
              <a:t>Celková velikost</a:t>
            </a:r>
            <a:r>
              <a:rPr lang="cs-CZ" dirty="0" smtClean="0"/>
              <a:t>: 147 kB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145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Dvě kružnice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049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Vzájemná poloha dvou kružnic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91955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762" y="2097706"/>
            <a:ext cx="6588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365" y="2691957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439" y="3130107"/>
            <a:ext cx="6588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014" y="2691955"/>
            <a:ext cx="1096963" cy="109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30" y="3005655"/>
            <a:ext cx="6588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843" y="3994998"/>
            <a:ext cx="1096963" cy="109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917" y="4214073"/>
            <a:ext cx="658813" cy="658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8753" y="2675160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903" y="2301348"/>
            <a:ext cx="6588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26079"/>
            <a:ext cx="658813" cy="65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349" y="2898035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45952" y="4543479"/>
            <a:ext cx="44062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nemají společný bod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právě jeden společný bod (vnitřní nebo vnější dotyk)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va společné body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soustředné kružnice </a:t>
            </a:r>
            <a:r>
              <a:rPr lang="cs-CZ" dirty="0" smtClean="0"/>
              <a:t>– společný střed, ale jiný poloměr</a:t>
            </a:r>
            <a:endParaRPr lang="cs-CZ" dirty="0"/>
          </a:p>
        </p:txBody>
      </p:sp>
      <p:sp>
        <p:nvSpPr>
          <p:cNvPr id="13" name="Šipka dolů 12"/>
          <p:cNvSpPr/>
          <p:nvPr/>
        </p:nvSpPr>
        <p:spPr>
          <a:xfrm rot="14882609">
            <a:off x="5343402" y="4148081"/>
            <a:ext cx="531931" cy="2401315"/>
          </a:xfrm>
          <a:prstGeom prst="downArrow">
            <a:avLst>
              <a:gd name="adj1" fmla="val 7720"/>
              <a:gd name="adj2" fmla="val 36200"/>
            </a:avLst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77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a vnitřní dotyk kružnic</a:t>
            </a:r>
            <a:endParaRPr lang="cs-CZ" dirty="0"/>
          </a:p>
        </p:txBody>
      </p:sp>
      <p:pic>
        <p:nvPicPr>
          <p:cNvPr id="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2884891"/>
            <a:ext cx="1620000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928" y="3249080"/>
            <a:ext cx="900000" cy="9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312" y="2889080"/>
            <a:ext cx="1620000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289" y="3249083"/>
            <a:ext cx="900000" cy="9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835696" y="379252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70647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270441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3" name="Obdélník 12"/>
          <p:cNvSpPr/>
          <p:nvPr/>
        </p:nvSpPr>
        <p:spPr>
          <a:xfrm>
            <a:off x="3802646" y="2996952"/>
            <a:ext cx="367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4" name="Obdélník 13"/>
          <p:cNvSpPr/>
          <p:nvPr/>
        </p:nvSpPr>
        <p:spPr>
          <a:xfrm>
            <a:off x="6585151" y="2895250"/>
            <a:ext cx="367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17289" y="378139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11864" y="270904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09499" y="378651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2193486" y="3699080"/>
            <a:ext cx="128044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722242" y="36450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endParaRPr lang="cs-CZ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62675" y="33800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endParaRPr lang="cs-CZ" baseline="-25000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3023928" y="2790220"/>
            <a:ext cx="0" cy="171886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059832" y="2728727"/>
            <a:ext cx="26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16541" y="2653665"/>
            <a:ext cx="26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9" name="Levá složená závorka 28"/>
          <p:cNvSpPr/>
          <p:nvPr/>
        </p:nvSpPr>
        <p:spPr>
          <a:xfrm rot="5400000">
            <a:off x="2471092" y="3153645"/>
            <a:ext cx="277479" cy="828192"/>
          </a:xfrm>
          <a:prstGeom prst="leftBrace">
            <a:avLst>
              <a:gd name="adj1" fmla="val 15976"/>
              <a:gd name="adj2" fmla="val 64428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Levá složená závorka 29"/>
          <p:cNvSpPr/>
          <p:nvPr/>
        </p:nvSpPr>
        <p:spPr>
          <a:xfrm rot="5400000">
            <a:off x="3110188" y="3335343"/>
            <a:ext cx="277479" cy="450000"/>
          </a:xfrm>
          <a:prstGeom prst="leftBrace">
            <a:avLst>
              <a:gd name="adj1" fmla="val 15976"/>
              <a:gd name="adj2" fmla="val 21389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234854" y="3212976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298944" y="320368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16216" y="3263317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76026" y="321516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cxnSp>
        <p:nvCxnSpPr>
          <p:cNvPr id="37" name="Přímá spojnice 36"/>
          <p:cNvCxnSpPr>
            <a:endCxn id="8" idx="3"/>
          </p:cNvCxnSpPr>
          <p:nvPr/>
        </p:nvCxnSpPr>
        <p:spPr>
          <a:xfrm>
            <a:off x="6585151" y="3699080"/>
            <a:ext cx="795161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H="1" flipV="1">
            <a:off x="7367289" y="2780928"/>
            <a:ext cx="19536" cy="1567518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Levá složená závorka 19"/>
          <p:cNvSpPr/>
          <p:nvPr/>
        </p:nvSpPr>
        <p:spPr>
          <a:xfrm rot="5400000">
            <a:off x="6884671" y="3221078"/>
            <a:ext cx="178483" cy="777524"/>
          </a:xfrm>
          <a:prstGeom prst="leftBrace">
            <a:avLst>
              <a:gd name="adj1" fmla="val 8333"/>
              <a:gd name="adj2" fmla="val 76543"/>
            </a:avLst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Levá složená závorka 32"/>
          <p:cNvSpPr/>
          <p:nvPr/>
        </p:nvSpPr>
        <p:spPr>
          <a:xfrm rot="5400000">
            <a:off x="7021422" y="3350844"/>
            <a:ext cx="243961" cy="467309"/>
          </a:xfrm>
          <a:prstGeom prst="leftBrace">
            <a:avLst>
              <a:gd name="adj1" fmla="val 8333"/>
              <a:gd name="adj2" fmla="val 55545"/>
            </a:avLst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103596" y="4797152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ndara"/>
              </a:rPr>
              <a:t>|S</a:t>
            </a:r>
            <a:r>
              <a:rPr lang="cs-CZ" baseline="-25000" dirty="0" smtClean="0">
                <a:latin typeface="Candara"/>
              </a:rPr>
              <a:t>1</a:t>
            </a:r>
            <a:r>
              <a:rPr lang="cs-CZ" dirty="0" smtClean="0">
                <a:latin typeface="Candara"/>
              </a:rPr>
              <a:t>S</a:t>
            </a:r>
            <a:r>
              <a:rPr lang="cs-CZ" baseline="-25000" dirty="0" smtClean="0">
                <a:latin typeface="Candara"/>
              </a:rPr>
              <a:t>2</a:t>
            </a:r>
            <a:r>
              <a:rPr lang="cs-CZ" dirty="0" smtClean="0">
                <a:latin typeface="Candara"/>
              </a:rPr>
              <a:t>| = r</a:t>
            </a:r>
            <a:r>
              <a:rPr lang="cs-CZ" baseline="-25000" dirty="0" smtClean="0">
                <a:latin typeface="Candara"/>
              </a:rPr>
              <a:t>1</a:t>
            </a:r>
            <a:r>
              <a:rPr lang="cs-CZ" dirty="0" smtClean="0">
                <a:latin typeface="Candara"/>
              </a:rPr>
              <a:t> + r</a:t>
            </a:r>
            <a:r>
              <a:rPr lang="cs-CZ" baseline="-25000" dirty="0" smtClean="0">
                <a:latin typeface="Candara"/>
              </a:rPr>
              <a:t>2</a:t>
            </a:r>
            <a:endParaRPr lang="cs-CZ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60312" y="4816564"/>
            <a:ext cx="132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ndara"/>
              </a:rPr>
              <a:t>|S</a:t>
            </a:r>
            <a:r>
              <a:rPr lang="cs-CZ" baseline="-25000" dirty="0" smtClean="0">
                <a:latin typeface="Candara"/>
              </a:rPr>
              <a:t>1</a:t>
            </a:r>
            <a:r>
              <a:rPr lang="cs-CZ" dirty="0" smtClean="0">
                <a:latin typeface="Candara"/>
              </a:rPr>
              <a:t>S</a:t>
            </a:r>
            <a:r>
              <a:rPr lang="cs-CZ" baseline="-25000" dirty="0" smtClean="0">
                <a:latin typeface="Candara"/>
              </a:rPr>
              <a:t>2</a:t>
            </a:r>
            <a:r>
              <a:rPr lang="cs-CZ" dirty="0" smtClean="0">
                <a:latin typeface="Candara"/>
              </a:rPr>
              <a:t>| = r</a:t>
            </a:r>
            <a:r>
              <a:rPr lang="cs-CZ" baseline="-25000" dirty="0" smtClean="0">
                <a:latin typeface="Candara"/>
              </a:rPr>
              <a:t>1</a:t>
            </a:r>
            <a:r>
              <a:rPr lang="cs-CZ" dirty="0" smtClean="0">
                <a:latin typeface="Candara"/>
              </a:rPr>
              <a:t> - r</a:t>
            </a:r>
            <a:r>
              <a:rPr lang="cs-CZ" baseline="-25000" dirty="0" smtClean="0">
                <a:latin typeface="Candara"/>
              </a:rPr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88076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2" grpId="0"/>
      <p:bldP spid="23" grpId="0"/>
      <p:bldP spid="27" grpId="0"/>
      <p:bldP spid="28" grpId="0"/>
      <p:bldP spid="29" grpId="0" animBg="1"/>
      <p:bldP spid="30" grpId="0" animBg="1"/>
      <p:bldP spid="31" grpId="0"/>
      <p:bldP spid="32" grpId="0"/>
      <p:bldP spid="34" grpId="0"/>
      <p:bldP spid="35" grpId="0"/>
      <p:bldP spid="20" grpId="0" animBg="1"/>
      <p:bldP spid="33" grpId="0" animBg="1"/>
      <p:bldP spid="21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Středná úsečka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904" y="2519417"/>
            <a:ext cx="18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152" y="2787154"/>
            <a:ext cx="1260000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11760" y="356751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44324" y="341715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55026" y="24476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80152" y="2526682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r>
              <a:rPr lang="cs-CZ" baseline="-25000" dirty="0"/>
              <a:t>2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590655" y="3419417"/>
            <a:ext cx="2917449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769550" y="4581128"/>
            <a:ext cx="2706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b="1" dirty="0" smtClean="0"/>
              <a:t>středná</a:t>
            </a:r>
            <a:r>
              <a:rPr lang="cs-CZ" dirty="0" smtClean="0"/>
              <a:t> kružnic k</a:t>
            </a:r>
            <a:r>
              <a:rPr lang="cs-CZ" baseline="-25000" dirty="0" smtClean="0"/>
              <a:t>1</a:t>
            </a:r>
            <a:r>
              <a:rPr lang="cs-CZ" dirty="0" smtClean="0"/>
              <a:t> a k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277101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Thaletova věta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92896"/>
            <a:ext cx="2520280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ravoúhlý trojúhelník 4"/>
          <p:cNvSpPr/>
          <p:nvPr/>
        </p:nvSpPr>
        <p:spPr>
          <a:xfrm rot="7899781">
            <a:off x="1757185" y="2827803"/>
            <a:ext cx="1679530" cy="1865260"/>
          </a:xfrm>
          <a:prstGeom prst="rtTriangle">
            <a:avLst/>
          </a:prstGeom>
          <a:noFill/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seč 5"/>
          <p:cNvSpPr/>
          <p:nvPr/>
        </p:nvSpPr>
        <p:spPr>
          <a:xfrm rot="18707945">
            <a:off x="2041283" y="2085892"/>
            <a:ext cx="840861" cy="854429"/>
          </a:xfrm>
          <a:prstGeom prst="pie">
            <a:avLst>
              <a:gd name="adj1" fmla="val 5524567"/>
              <a:gd name="adj2" fmla="val 10799276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flipH="1">
            <a:off x="2447768" y="2744928"/>
            <a:ext cx="36000" cy="36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133789" y="3885198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379833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3385267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068582" y="214377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41980" y="450912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2289515"/>
            <a:ext cx="43123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Pro libovolný trojúhelník ABC platí: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A,B,C náleží kružnici k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/>
              <a:t>AB je přepona</a:t>
            </a:r>
          </a:p>
          <a:p>
            <a:pPr marL="742950" lvl="1" indent="-285750">
              <a:buFont typeface="Arial" pitchFamily="34" charset="0"/>
              <a:buChar char="•"/>
            </a:pPr>
            <a:endParaRPr lang="cs-CZ" dirty="0"/>
          </a:p>
          <a:p>
            <a:pPr lvl="2"/>
            <a:r>
              <a:rPr lang="cs-CZ" dirty="0" smtClean="0"/>
              <a:t>Pak se jedná o </a:t>
            </a:r>
            <a:r>
              <a:rPr lang="cs-CZ" b="1" dirty="0" smtClean="0"/>
              <a:t>Thaletovu kružnici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7888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/>
      <p:bldP spid="10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Thalet. kružnice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547664" y="3789040"/>
            <a:ext cx="3384376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707059" y="3676836"/>
            <a:ext cx="0" cy="224408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796064" y="3676836"/>
            <a:ext cx="0" cy="224408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399618" y="400506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400506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1700064" y="2276872"/>
            <a:ext cx="3096000" cy="3096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3248064" y="3676836"/>
            <a:ext cx="0" cy="224408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843808" y="390124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188" y="479715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7" name="Oblouk 26"/>
          <p:cNvSpPr/>
          <p:nvPr/>
        </p:nvSpPr>
        <p:spPr>
          <a:xfrm>
            <a:off x="-108520" y="2204864"/>
            <a:ext cx="2945753" cy="2916324"/>
          </a:xfrm>
          <a:prstGeom prst="arc">
            <a:avLst>
              <a:gd name="adj1" fmla="val 16963738"/>
              <a:gd name="adj2" fmla="val 210791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726952" y="179952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67744" y="198419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31" name="Přímá spojnice 30"/>
          <p:cNvCxnSpPr>
            <a:stCxn id="20" idx="2"/>
          </p:cNvCxnSpPr>
          <p:nvPr/>
        </p:nvCxnSpPr>
        <p:spPr>
          <a:xfrm flipV="1">
            <a:off x="1700064" y="2564904"/>
            <a:ext cx="639688" cy="1259968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2339752" y="2564904"/>
            <a:ext cx="2456312" cy="122413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043608" y="1514000"/>
            <a:ext cx="56717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j-lt"/>
              </a:rPr>
              <a:t>Narýsuj pravoúhlý trojúhelník ABC: AB je přepona a měří 8 cm, |AC| = 3 cm</a:t>
            </a:r>
            <a:endParaRPr lang="cs-CZ" sz="1400" dirty="0"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724128" y="2276872"/>
            <a:ext cx="223811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Candara"/>
              </a:rPr>
              <a:t>AB, |AB| = 8 cm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Candara"/>
              </a:rPr>
              <a:t>S, |AS| = |SB|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>
                <a:latin typeface="Candara"/>
              </a:rPr>
              <a:t>k</a:t>
            </a:r>
            <a:r>
              <a:rPr lang="cs-CZ" dirty="0" smtClean="0">
                <a:latin typeface="Candara"/>
              </a:rPr>
              <a:t>, k(S, r = |SA|)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l, l(A, r = 3 cm)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C, C je průnik k a t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Trojúhelník ABC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56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 animBg="1"/>
      <p:bldP spid="24" grpId="0"/>
      <p:bldP spid="25" grpId="0"/>
      <p:bldP spid="27" grpId="0" animBg="1"/>
      <p:bldP spid="28" grpId="0"/>
      <p:bldP spid="29" grpId="0"/>
      <p:bldP spid="43" grpId="0"/>
      <p:bldP spid="44" grpId="0"/>
    </p:bld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227</TotalTime>
  <Words>194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Prezentace aplikace PowerPoint</vt:lpstr>
      <vt:lpstr>Dvě kružnice</vt:lpstr>
      <vt:lpstr>Vzájemná poloha dvou kružnic</vt:lpstr>
      <vt:lpstr>Vnější a vnitřní dotyk kružnic</vt:lpstr>
      <vt:lpstr>Středná úsečka</vt:lpstr>
      <vt:lpstr>Thaletova věta</vt:lpstr>
      <vt:lpstr>Konstrukce Thalet. kružnice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</cp:revision>
  <dcterms:created xsi:type="dcterms:W3CDTF">2011-10-06T05:02:52Z</dcterms:created>
  <dcterms:modified xsi:type="dcterms:W3CDTF">2012-01-27T08:10:36Z</dcterms:modified>
</cp:coreProperties>
</file>