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3" r:id="rId14"/>
    <p:sldId id="270" r:id="rId15"/>
    <p:sldId id="271" r:id="rId16"/>
    <p:sldId id="258" r:id="rId17"/>
    <p:sldId id="259" r:id="rId18"/>
    <p:sldId id="272" r:id="rId19"/>
    <p:sldId id="26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427361-98E1-42B2-BCD6-65046CD92603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8823FA9-7B49-41F2-8B9A-0A44134FEC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0148BE-A01F-41CA-832C-623373667A9F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91D8B944-9C70-43AE-B84C-4136E8547A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2F8873-6044-4D28-BC80-DDAF47F5984E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5AC8FAA-CD4B-456B-B5BF-A9AB457789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78D6E96C-B5B8-4C81-8AAF-98A8A91DE23D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747073-A5EE-457C-B5D5-2DBC6DDE00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B8ACFD-9A25-42A3-AD78-C0E93EDC86B9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74EA5448-84B4-4F8C-98A3-8B6D010892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DBBBDD-EC68-4D5A-8AFC-F51912AC2D02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95B5C2C9-0B38-4128-B7DF-9BC2A4E65A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7FFCD6-7BB5-4F88-880C-7F59628D5DCC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76369DA-D35B-4A81-8D06-F2233F0B7C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8CE4D20-0927-48A2-9175-4251FF7A50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4344C5-DD82-49D4-AF3C-20FBC575D605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E21F0CD4-0C69-4400-9CC3-184AAE97A0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A76E3138-904C-44F4-91D6-1CE05848FC32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BC5E6C-6997-4E54-A40F-AF3DBDA35569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B7A417-C79D-45E8-8FB3-C28F406E93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656B8435-3B40-4398-A067-C2E3D54D3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3AC6F1-971E-47C0-B402-0B7F4A1E0305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CE92C4A-1DE3-45D6-92E7-1CAB75563F34}" type="datetimeFigureOut">
              <a:rPr lang="cs-CZ" smtClean="0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A07A58A-56D7-4081-8944-20522EDDB1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rANul1ySp0&amp;feature=related" TargetMode="External"/><Relationship Id="rId2" Type="http://schemas.openxmlformats.org/officeDocument/2006/relationships/hyperlink" Target="http://www.youtube.com/watch?v=45bGzsJzWh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strcr.cz/cs/fotogalerie-1968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7/Ludv%C3%ADk_Svoboda_(Author_-_Stanislav_Tereba).JPG" TargetMode="External"/><Relationship Id="rId7" Type="http://schemas.openxmlformats.org/officeDocument/2006/relationships/hyperlink" Target="http://all-history.org/images4/467/5.jpg" TargetMode="External"/><Relationship Id="rId2" Type="http://schemas.openxmlformats.org/officeDocument/2006/relationships/hyperlink" Target="http://dubcek.com/alexander_dubc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ojeco.cz/attach/photos/3b7100ea04d21.jpg" TargetMode="External"/><Relationship Id="rId5" Type="http://schemas.openxmlformats.org/officeDocument/2006/relationships/hyperlink" Target="http://upload.wikimedia.org/wikipedia/commons/thumb/6/63/Prag10i.jpg/800px-Prag10i.jpg" TargetMode="External"/><Relationship Id="rId4" Type="http://schemas.openxmlformats.org/officeDocument/2006/relationships/hyperlink" Target="http://upload.wikimedia.org/wikipedia/commons/f/f4/Legie_-_slavnostn%C3%AD_n%C3%A1st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	Šablona III/2</a:t>
            </a:r>
          </a:p>
          <a:p>
            <a:pPr algn="ctr">
              <a:buNone/>
            </a:pPr>
            <a:r>
              <a:rPr lang="cs-CZ" dirty="0" smtClean="0"/>
              <a:t>ROK 1968 V ČESKOSLOVENSKU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– 1. ZŠ Horní Slavkov</a:t>
            </a:r>
          </a:p>
          <a:p>
            <a:pPr algn="ctr">
              <a:buNone/>
            </a:pPr>
            <a:r>
              <a:rPr lang="cs-CZ" smtClean="0"/>
              <a:t>VY_32_INOVACE_162_ROK </a:t>
            </a:r>
            <a:r>
              <a:rPr lang="cs-CZ" dirty="0" smtClean="0"/>
              <a:t>1968 V ČESKOSLOVENSKU</a:t>
            </a:r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58112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8025" y="0"/>
            <a:ext cx="9212025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556792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ROK 1968 V ČESKOSLOVENSKU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Pražské jaro 1968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KRIZE NEJEN HOSPODÁŘSKÁ, ALE I POLITICKÁ </a:t>
            </a:r>
            <a:r>
              <a:rPr lang="cs-CZ" dirty="0" smtClean="0"/>
              <a:t>→ mladé generace volaly po skutečných změnách!!!</a:t>
            </a:r>
          </a:p>
          <a:p>
            <a:endParaRPr lang="cs-CZ" dirty="0" smtClean="0"/>
          </a:p>
          <a:p>
            <a:r>
              <a:rPr lang="cs-CZ" sz="2800" b="1" dirty="0" smtClean="0"/>
              <a:t>Leden </a:t>
            </a:r>
            <a:r>
              <a:rPr lang="cs-CZ" sz="2800" dirty="0" smtClean="0"/>
              <a:t>→ prezident A. Novotný donucen abdikovat z postu generálního tajemníka ÚV  KSČ, do čela nastupuje </a:t>
            </a:r>
            <a:r>
              <a:rPr lang="cs-CZ" sz="2800" b="1" dirty="0" smtClean="0">
                <a:hlinkClick r:id="rId2" action="ppaction://hlinksldjump"/>
              </a:rPr>
              <a:t>Alexander </a:t>
            </a:r>
            <a:r>
              <a:rPr lang="cs-CZ" sz="2800" b="1" dirty="0" err="1" smtClean="0">
                <a:hlinkClick r:id="rId2" action="ppaction://hlinksldjump"/>
              </a:rPr>
              <a:t>Dubček</a:t>
            </a:r>
            <a:endParaRPr lang="cs-CZ" sz="2800" b="1" dirty="0" smtClean="0"/>
          </a:p>
          <a:p>
            <a:r>
              <a:rPr lang="cs-CZ" sz="2800" b="1" dirty="0" smtClean="0"/>
              <a:t>Březen </a:t>
            </a:r>
            <a:r>
              <a:rPr lang="cs-CZ" sz="2800" dirty="0" smtClean="0"/>
              <a:t>→ Novotný odvolán i z funkce prezidenta → místo něj nestraník a hrdina z války </a:t>
            </a:r>
            <a:r>
              <a:rPr lang="cs-CZ" sz="2800" b="1" dirty="0" smtClean="0">
                <a:hlinkClick r:id="rId3" action="ppaction://hlinksldjump"/>
              </a:rPr>
              <a:t>Ludvík Svoboda</a:t>
            </a: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C00000"/>
                </a:solidFill>
              </a:rPr>
              <a:t>→ POKUS O SOCIALISMUS S LIDSKOU TVÁŘÍ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Prvním znakem bylo pozastavení cenzury</a:t>
            </a:r>
            <a:r>
              <a:rPr lang="cs-CZ" sz="2800" dirty="0" smtClean="0"/>
              <a:t>, poměry ve společnosti po pozvolna měnily také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 </a:t>
            </a:r>
            <a:r>
              <a:rPr lang="cs-CZ" sz="2800" b="1" dirty="0" smtClean="0"/>
              <a:t>rehabilitace lidí odsouzených v 50. letech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 </a:t>
            </a:r>
            <a:r>
              <a:rPr lang="cs-CZ" sz="2800" b="1" dirty="0" smtClean="0"/>
              <a:t>přehodnocena doba První republiky </a:t>
            </a:r>
            <a:r>
              <a:rPr lang="cs-CZ" sz="2800" dirty="0" smtClean="0"/>
              <a:t>a osobnost Masaryka, otevřen případ smrti jeho syna Jana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</a:t>
            </a:r>
            <a:r>
              <a:rPr lang="cs-CZ" sz="2800" b="1" dirty="0" smtClean="0"/>
              <a:t>obnova spolků Junák, Sokol </a:t>
            </a:r>
            <a:r>
              <a:rPr lang="cs-CZ" sz="2800" dirty="0" smtClean="0"/>
              <a:t>aj.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</a:t>
            </a:r>
            <a:r>
              <a:rPr lang="cs-CZ" sz="2800" b="1" dirty="0" smtClean="0"/>
              <a:t>vznikaly protikomunistické spolky – KAN  </a:t>
            </a:r>
            <a:r>
              <a:rPr lang="cs-CZ" sz="2800" dirty="0" smtClean="0"/>
              <a:t>(Klub angažovaných nestraníků)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Čsl. společnost byla tímto vývojem nadšena, </a:t>
            </a:r>
            <a:r>
              <a:rPr lang="cs-CZ" dirty="0" err="1" smtClean="0"/>
              <a:t>Dubček</a:t>
            </a:r>
            <a:r>
              <a:rPr lang="cs-CZ" dirty="0" smtClean="0"/>
              <a:t> byl velmi oblíben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Akční program KSČ → program demokratizace strany a celé společnosti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LIDÉ CHTĚLI SKUTEČNOU DEMOKRACII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Červen 1968 </a:t>
            </a:r>
            <a:r>
              <a:rPr lang="cs-CZ" dirty="0" smtClean="0"/>
              <a:t>- </a:t>
            </a:r>
            <a:r>
              <a:rPr lang="cs-CZ" b="1" smtClean="0"/>
              <a:t>Manifest </a:t>
            </a:r>
            <a:r>
              <a:rPr lang="cs-CZ" b="1" smtClean="0"/>
              <a:t>DVA</a:t>
            </a:r>
            <a:r>
              <a:rPr lang="cs-CZ" b="1" smtClean="0"/>
              <a:t> </a:t>
            </a:r>
            <a:r>
              <a:rPr lang="cs-CZ" b="1" dirty="0" smtClean="0"/>
              <a:t>TISÍCE SLOV </a:t>
            </a:r>
            <a:r>
              <a:rPr lang="cs-CZ" dirty="0" smtClean="0"/>
              <a:t>→ </a:t>
            </a:r>
            <a:r>
              <a:rPr lang="cs-CZ" b="1" dirty="0" smtClean="0"/>
              <a:t>Ludvík Vaculík </a:t>
            </a:r>
            <a:r>
              <a:rPr lang="cs-CZ" dirty="0" smtClean="0"/>
              <a:t>– podpora </a:t>
            </a:r>
            <a:r>
              <a:rPr lang="cs-CZ" dirty="0" err="1" smtClean="0"/>
              <a:t>Dubčeka</a:t>
            </a:r>
            <a:r>
              <a:rPr lang="cs-CZ" dirty="0" smtClean="0"/>
              <a:t> a nastolení skutečné demokracie západního typu.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→ Brežněv označil tento manifest za kontrarevoluci a požadoval po Československu zastavení demokratizace pod pohrůžkou vojenského zásahu</a:t>
            </a:r>
          </a:p>
          <a:p>
            <a:r>
              <a:rPr lang="cs-CZ" b="1" dirty="0" smtClean="0"/>
              <a:t>Odpůrci obrodného procesu </a:t>
            </a:r>
            <a:r>
              <a:rPr lang="cs-CZ" dirty="0" smtClean="0"/>
              <a:t>– </a:t>
            </a:r>
            <a:r>
              <a:rPr lang="cs-CZ" dirty="0" err="1" smtClean="0"/>
              <a:t>Vasil</a:t>
            </a:r>
            <a:r>
              <a:rPr lang="cs-CZ" dirty="0" smtClean="0"/>
              <a:t> Bil‘</a:t>
            </a:r>
            <a:r>
              <a:rPr lang="cs-CZ" dirty="0" err="1" smtClean="0"/>
              <a:t>ak</a:t>
            </a:r>
            <a:r>
              <a:rPr lang="cs-CZ" dirty="0" smtClean="0"/>
              <a:t>, Alois Indra a Drahomír </a:t>
            </a:r>
            <a:r>
              <a:rPr lang="cs-CZ" dirty="0" err="1" smtClean="0"/>
              <a:t>Kolder</a:t>
            </a:r>
            <a:r>
              <a:rPr lang="cs-CZ" dirty="0" smtClean="0"/>
              <a:t> </a:t>
            </a:r>
            <a:r>
              <a:rPr lang="cs-CZ" b="1" dirty="0" smtClean="0"/>
              <a:t>sepsali tzv. Zvací dopis do Sovětského svazu a požadovali zásah proti vedení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Invaze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noci z 20. na </a:t>
            </a:r>
            <a:r>
              <a:rPr lang="cs-CZ" b="1" dirty="0" smtClean="0">
                <a:solidFill>
                  <a:srgbClr val="FF0000"/>
                </a:solidFill>
              </a:rPr>
              <a:t>21. srpna 1968 </a:t>
            </a:r>
            <a:r>
              <a:rPr lang="cs-CZ" b="1" dirty="0" smtClean="0"/>
              <a:t>překročila na několika místech vojska 5 států Varšavské smlouvy – SSSR, Polska, NDR, Maďarska a Bulharska – hranici ČSSR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Rozhlasové  a televizní vysílání: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http://www.</a:t>
            </a:r>
            <a:r>
              <a:rPr lang="cs-CZ" sz="2000" b="1" dirty="0" err="1" smtClean="0">
                <a:solidFill>
                  <a:srgbClr val="FF0000"/>
                </a:solidFill>
                <a:hlinkClick r:id="rId2"/>
              </a:rPr>
              <a:t>youtube.com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/</a:t>
            </a:r>
            <a:r>
              <a:rPr lang="cs-CZ" sz="2000" b="1" dirty="0" err="1" smtClean="0">
                <a:solidFill>
                  <a:srgbClr val="FF0000"/>
                </a:solidFill>
                <a:hlinkClick r:id="rId2"/>
              </a:rPr>
              <a:t>watch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?v=45bGzsJzWhA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  <a:hlinkClick r:id="rId3"/>
              </a:rPr>
              <a:t>http://www.</a:t>
            </a:r>
            <a:r>
              <a:rPr lang="cs-CZ" sz="2000" b="1" dirty="0" err="1" smtClean="0">
                <a:solidFill>
                  <a:srgbClr val="FF0000"/>
                </a:solidFill>
                <a:hlinkClick r:id="rId3"/>
              </a:rPr>
              <a:t>youtube.com</a:t>
            </a:r>
            <a:r>
              <a:rPr lang="cs-CZ" sz="2000" b="1" dirty="0" smtClean="0">
                <a:solidFill>
                  <a:srgbClr val="FF0000"/>
                </a:solidFill>
                <a:hlinkClick r:id="rId3"/>
              </a:rPr>
              <a:t>/</a:t>
            </a:r>
            <a:r>
              <a:rPr lang="cs-CZ" sz="2000" b="1" dirty="0" err="1" smtClean="0">
                <a:solidFill>
                  <a:srgbClr val="FF0000"/>
                </a:solidFill>
                <a:hlinkClick r:id="rId3"/>
              </a:rPr>
              <a:t>watch</a:t>
            </a:r>
            <a:r>
              <a:rPr lang="cs-CZ" sz="2000" b="1" dirty="0" smtClean="0">
                <a:solidFill>
                  <a:srgbClr val="FF0000"/>
                </a:solidFill>
                <a:hlinkClick r:id="rId3"/>
              </a:rPr>
              <a:t>?v=brANul1ySp0&amp;feature=</a:t>
            </a:r>
            <a:r>
              <a:rPr lang="cs-CZ" sz="2000" b="1" dirty="0" err="1" smtClean="0">
                <a:solidFill>
                  <a:srgbClr val="FF0000"/>
                </a:solidFill>
                <a:hlinkClick r:id="rId3"/>
              </a:rPr>
              <a:t>related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 + Dobové fotografie  - Sokolovsko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+ následující fotografie – výstava k 40. výročí okupace před Národním muzeem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FOTKY\2008\srpen68\srpen68 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FOTKY\2008\srpen68\srpen68 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FOTKY\2008\srpen68\srpen68 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FOTKY\2008\srpen68\srpen68 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:\FOTKY\2008\srpen68\srpen68 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Další fotografie na </a:t>
            </a:r>
          </a:p>
          <a:p>
            <a:pPr>
              <a:buFont typeface="Arial" charset="0"/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ustrcr.cz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fotogalerie</a:t>
            </a:r>
            <a:r>
              <a:rPr lang="cs-CZ" dirty="0" smtClean="0">
                <a:hlinkClick r:id="rId2"/>
              </a:rPr>
              <a:t>-1968</a:t>
            </a: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Ukázky z tohoto roku z knihy Dějepis formou ukázek z krásné literatury, str. 330, 335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 tisíce tanků, 250 tis. Vojáků, letadla</a:t>
            </a:r>
          </a:p>
          <a:p>
            <a:r>
              <a:rPr lang="cs-CZ" b="1" dirty="0" smtClean="0"/>
              <a:t>Přední představitelé politiky zatčeni a v Moskvě nuceni podepsat protokol </a:t>
            </a:r>
            <a:r>
              <a:rPr lang="cs-CZ" dirty="0" smtClean="0"/>
              <a:t>→ okupace tím byla legalizována</a:t>
            </a:r>
          </a:p>
          <a:p>
            <a:r>
              <a:rPr lang="cs-CZ" b="1" dirty="0" smtClean="0"/>
              <a:t>V říjnu 1968 byla podepsána nová smlouva o dočasném pobytu vojsk na našem území </a:t>
            </a:r>
            <a:r>
              <a:rPr lang="cs-CZ" dirty="0" smtClean="0"/>
              <a:t>(protáhlo se to na více jak 20 let)</a:t>
            </a:r>
          </a:p>
          <a:p>
            <a:pPr>
              <a:buFont typeface="Arial" charset="0"/>
              <a:buNone/>
            </a:pPr>
            <a:r>
              <a:rPr lang="cs-CZ" dirty="0" smtClean="0"/>
              <a:t>→ </a:t>
            </a:r>
            <a:r>
              <a:rPr lang="cs-CZ" b="1" i="1" dirty="0" smtClean="0"/>
              <a:t>období NORMALIZACE až do konce roku 1989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Důsledky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Emigrace</a:t>
            </a:r>
          </a:p>
          <a:p>
            <a:r>
              <a:rPr lang="cs-CZ" dirty="0" smtClean="0"/>
              <a:t>Živé pochodně → leden 1969 </a:t>
            </a:r>
            <a:r>
              <a:rPr lang="cs-CZ" dirty="0" smtClean="0">
                <a:hlinkClick r:id="rId2" action="ppaction://hlinksldjump"/>
              </a:rPr>
              <a:t>Jan Palach</a:t>
            </a:r>
            <a:r>
              <a:rPr lang="cs-CZ" dirty="0" smtClean="0"/>
              <a:t>, Jan Zajíc či Evžen </a:t>
            </a:r>
            <a:r>
              <a:rPr lang="cs-CZ" dirty="0" err="1" smtClean="0"/>
              <a:t>Plocek</a:t>
            </a:r>
            <a:r>
              <a:rPr lang="cs-CZ" dirty="0" smtClean="0"/>
              <a:t> aj.</a:t>
            </a:r>
          </a:p>
          <a:p>
            <a:r>
              <a:rPr lang="cs-CZ" dirty="0" err="1" smtClean="0"/>
              <a:t>Gustáv</a:t>
            </a:r>
            <a:r>
              <a:rPr lang="cs-CZ" dirty="0" smtClean="0"/>
              <a:t> Husák do čela KSČ</a:t>
            </a:r>
          </a:p>
          <a:p>
            <a:r>
              <a:rPr lang="cs-CZ" dirty="0" smtClean="0"/>
              <a:t>Čistky v armádě, ztráty zaměstnání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404813"/>
            <a:ext cx="7200900" cy="583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743325" cy="421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875" y="2349500"/>
            <a:ext cx="6318250" cy="408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762500" cy="660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25788" y="2344738"/>
            <a:ext cx="6018212" cy="451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http://dubcek.com/alexander_dubcek.jpg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http://upload.wikimedia.org/wikipedia/commons/d/d7/Ludv%C3%ADk_Svoboda_%28Author_-_Stanislav_Tereba%29.JPG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http://upload.wikimedia.org/wikipedia/commons/f/f4/Legie_-_slavnostn%C3%AD_n%C3%A1stup.jpg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http://upload.wikimedia.org/wikipedia/commons/thumb/6/63/Prag10i.jpg/800px-Prag10i.jpg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cojeco.cz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attach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photos</a:t>
            </a:r>
            <a:r>
              <a:rPr lang="cs-CZ" sz="2000" dirty="0" smtClean="0">
                <a:hlinkClick r:id="rId6"/>
              </a:rPr>
              <a:t>/3b7100ea04d21.jpg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http://all-history.org/images4/467/5.jpg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Obr. 7 – 11 – foto autor (2008)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106</TotalTime>
  <Words>418</Words>
  <Application>Microsoft Office PowerPoint</Application>
  <PresentationFormat>Předvádění na obrazovce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Administrativní</vt:lpstr>
      <vt:lpstr>Snímek 1</vt:lpstr>
      <vt:lpstr>ROK 1968 V ČESKOSLOVENSKU</vt:lpstr>
      <vt:lpstr>Pražské jaro 1968</vt:lpstr>
      <vt:lpstr>Snímek 4</vt:lpstr>
      <vt:lpstr>Snímek 5</vt:lpstr>
      <vt:lpstr>Snímek 6</vt:lpstr>
      <vt:lpstr>Invaze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Důsledky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1968 V ČESKOSLOVENSKU</dc:title>
  <dc:creator>Lucinka</dc:creator>
  <cp:lastModifiedBy>U1</cp:lastModifiedBy>
  <cp:revision>13</cp:revision>
  <dcterms:created xsi:type="dcterms:W3CDTF">2011-05-10T17:19:59Z</dcterms:created>
  <dcterms:modified xsi:type="dcterms:W3CDTF">2012-02-29T18:19:02Z</dcterms:modified>
</cp:coreProperties>
</file>