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6" r:id="rId4"/>
    <p:sldId id="258" r:id="rId5"/>
    <p:sldId id="259" r:id="rId6"/>
    <p:sldId id="260" r:id="rId7"/>
    <p:sldId id="262" r:id="rId8"/>
    <p:sldId id="261" r:id="rId9"/>
    <p:sldId id="263" r:id="rId10"/>
    <p:sldId id="257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FE621E2-CF27-4DEB-AA9F-A9DBB0789AAB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10580E8-327E-4FB1-B8FA-445AD5ED97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533400" y="1371600"/>
            <a:ext cx="7851648" cy="18288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cs-CZ" dirty="0" smtClean="0">
                <a:solidFill>
                  <a:schemeClr val="tx1"/>
                </a:solidFill>
                <a:effectLst/>
              </a:rPr>
              <a:t>VY_52_INOVACE_PR.3.3-1</a:t>
            </a:r>
            <a:endParaRPr lang="cs-CZ" dirty="0" smtClean="0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</p:spTree>
    <p:extLst>
      <p:ext uri="{BB962C8B-B14F-4D97-AF65-F5344CB8AC3E}">
        <p14:creationId xmlns:p14="http://schemas.microsoft.com/office/powerpoint/2010/main" val="3029180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2"/>
          <p:cNvSpPr txBox="1">
            <a:spLocks noGrp="1" noChangeArrowheads="1"/>
          </p:cNvSpPr>
          <p:nvPr>
            <p:ph idx="1"/>
          </p:nvPr>
        </p:nvSpPr>
        <p:spPr bwMode="auto">
          <a:xfrm>
            <a:off x="323528" y="1340768"/>
            <a:ext cx="8686800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b="1" dirty="0" smtClean="0">
                <a:latin typeface="Calibri" pitchFamily="34" charset="0"/>
              </a:rPr>
              <a:t>Anotace: Žák </a:t>
            </a:r>
            <a:r>
              <a:rPr lang="cs-CZ" sz="2000" b="1" dirty="0" smtClean="0">
                <a:latin typeface="Calibri" pitchFamily="34" charset="0"/>
              </a:rPr>
              <a:t>se seznámí s dominantami města, pozná důležité </a:t>
            </a:r>
            <a:r>
              <a:rPr lang="cs-CZ" sz="2000" b="1" dirty="0" smtClean="0">
                <a:latin typeface="Calibri" pitchFamily="34" charset="0"/>
              </a:rPr>
              <a:t>památky.</a:t>
            </a:r>
            <a:endParaRPr lang="cs-CZ" sz="2000" b="1" dirty="0" smtClean="0">
              <a:latin typeface="Calibri" pitchFamily="34" charset="0"/>
            </a:endParaRP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Autor</a:t>
            </a:r>
            <a:r>
              <a:rPr lang="cs-CZ" sz="2000" b="1" dirty="0">
                <a:latin typeface="Calibri" pitchFamily="34" charset="0"/>
              </a:rPr>
              <a:t>: Mgr. </a:t>
            </a:r>
            <a:r>
              <a:rPr lang="cs-CZ" sz="2000" b="1" dirty="0" smtClean="0">
                <a:latin typeface="Calibri" pitchFamily="34" charset="0"/>
              </a:rPr>
              <a:t>Blanka Kusá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Vzdělávací </a:t>
            </a:r>
            <a:r>
              <a:rPr lang="cs-CZ" sz="2000" b="1" dirty="0" smtClean="0">
                <a:latin typeface="Calibri" pitchFamily="34" charset="0"/>
              </a:rPr>
              <a:t>oblast: </a:t>
            </a:r>
            <a:r>
              <a:rPr lang="cs-CZ" sz="2000" b="1" dirty="0" smtClean="0">
                <a:latin typeface="Calibri" pitchFamily="34" charset="0"/>
              </a:rPr>
              <a:t>Člověk a jeho svět, Prvouka 3. ročník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Téma: </a:t>
            </a:r>
            <a:r>
              <a:rPr lang="cs-CZ" sz="2000" b="1" dirty="0" smtClean="0">
                <a:latin typeface="Calibri" pitchFamily="34" charset="0"/>
              </a:rPr>
              <a:t>Místo, kde žijeme</a:t>
            </a:r>
            <a:r>
              <a:rPr lang="cs-CZ" sz="2000" b="1" dirty="0">
                <a:latin typeface="Calibri" pitchFamily="34" charset="0"/>
              </a:rPr>
              <a:t>	</a:t>
            </a:r>
          </a:p>
          <a:p>
            <a:pPr eaLnBrk="1" hangingPunct="1"/>
            <a:r>
              <a:rPr lang="cs-CZ" sz="2000" b="1" dirty="0">
                <a:latin typeface="Calibri" pitchFamily="34" charset="0"/>
              </a:rPr>
              <a:t>Jazyk: </a:t>
            </a:r>
            <a:r>
              <a:rPr lang="cs-CZ" sz="2000" b="1" dirty="0" smtClean="0">
                <a:latin typeface="Calibri" pitchFamily="34" charset="0"/>
              </a:rPr>
              <a:t>Čeština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Klíčová </a:t>
            </a:r>
            <a:r>
              <a:rPr lang="cs-CZ" sz="2000" b="1" dirty="0" smtClean="0">
                <a:latin typeface="Calibri" pitchFamily="34" charset="0"/>
              </a:rPr>
              <a:t>slova: </a:t>
            </a:r>
            <a:r>
              <a:rPr lang="cs-CZ" sz="2000" b="1" dirty="0" smtClean="0">
                <a:latin typeface="Calibri" pitchFamily="34" charset="0"/>
              </a:rPr>
              <a:t>Fulnek, památky</a:t>
            </a:r>
            <a:endParaRPr lang="cs-CZ" sz="2000" b="1" dirty="0">
              <a:latin typeface="Calibri" pitchFamily="34" charset="0"/>
            </a:endParaRPr>
          </a:p>
          <a:p>
            <a:pPr eaLnBrk="1" hangingPunct="1"/>
            <a:r>
              <a:rPr lang="cs-CZ" sz="2000" b="1" dirty="0">
                <a:latin typeface="Calibri" pitchFamily="34" charset="0"/>
              </a:rPr>
              <a:t>Druh učebního materiálu: prezentace </a:t>
            </a:r>
            <a:endParaRPr lang="cs-CZ" sz="2000" b="1" dirty="0" smtClean="0">
              <a:latin typeface="Calibri" pitchFamily="34" charset="0"/>
            </a:endParaRP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Cílová </a:t>
            </a:r>
            <a:r>
              <a:rPr lang="cs-CZ" sz="2000" b="1" dirty="0">
                <a:latin typeface="Calibri" pitchFamily="34" charset="0"/>
              </a:rPr>
              <a:t>skupina: Žák</a:t>
            </a:r>
          </a:p>
          <a:p>
            <a:pPr eaLnBrk="1" hangingPunct="1"/>
            <a:r>
              <a:rPr lang="cs-CZ" sz="2000" b="1" dirty="0">
                <a:latin typeface="Calibri" pitchFamily="34" charset="0"/>
              </a:rPr>
              <a:t>Stupeň a typ </a:t>
            </a:r>
            <a:r>
              <a:rPr lang="cs-CZ" sz="2000" b="1" dirty="0" smtClean="0">
                <a:latin typeface="Calibri" pitchFamily="34" charset="0"/>
              </a:rPr>
              <a:t>vzdělávání: </a:t>
            </a:r>
            <a:r>
              <a:rPr lang="cs-CZ" sz="2000" b="1" dirty="0">
                <a:latin typeface="Calibri" pitchFamily="34" charset="0"/>
              </a:rPr>
              <a:t>základní vzdělávání – </a:t>
            </a:r>
            <a:r>
              <a:rPr lang="cs-CZ" sz="2000" b="1" dirty="0" smtClean="0">
                <a:latin typeface="Calibri" pitchFamily="34" charset="0"/>
              </a:rPr>
              <a:t>první </a:t>
            </a:r>
            <a:r>
              <a:rPr lang="cs-CZ" sz="2000" b="1" dirty="0">
                <a:latin typeface="Calibri" pitchFamily="34" charset="0"/>
              </a:rPr>
              <a:t>s</a:t>
            </a:r>
            <a:r>
              <a:rPr lang="cs-CZ" sz="2000" b="1" dirty="0" smtClean="0">
                <a:latin typeface="Calibri" pitchFamily="34" charset="0"/>
              </a:rPr>
              <a:t>tupeň</a:t>
            </a:r>
            <a:endParaRPr lang="cs-CZ" sz="2000" b="1" dirty="0">
              <a:latin typeface="Calibri" pitchFamily="34" charset="0"/>
            </a:endParaRP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Typická </a:t>
            </a:r>
            <a:r>
              <a:rPr lang="cs-CZ" sz="2000" b="1" dirty="0">
                <a:latin typeface="Calibri" pitchFamily="34" charset="0"/>
              </a:rPr>
              <a:t>věková skupina: </a:t>
            </a:r>
            <a:r>
              <a:rPr lang="cs-CZ" sz="2000" b="1" dirty="0" smtClean="0">
                <a:latin typeface="Calibri" pitchFamily="34" charset="0"/>
              </a:rPr>
              <a:t>8 </a:t>
            </a:r>
            <a:r>
              <a:rPr lang="cs-CZ" sz="2000" b="1" dirty="0">
                <a:latin typeface="Calibri" pitchFamily="34" charset="0"/>
              </a:rPr>
              <a:t>- </a:t>
            </a:r>
            <a:r>
              <a:rPr lang="cs-CZ" sz="2000" b="1" dirty="0" smtClean="0">
                <a:latin typeface="Calibri" pitchFamily="34" charset="0"/>
              </a:rPr>
              <a:t>11 </a:t>
            </a:r>
            <a:r>
              <a:rPr lang="cs-CZ" sz="2000" b="1" dirty="0">
                <a:latin typeface="Calibri" pitchFamily="34" charset="0"/>
              </a:rPr>
              <a:t>let</a:t>
            </a:r>
          </a:p>
          <a:p>
            <a:pPr eaLnBrk="1" hangingPunct="1"/>
            <a:r>
              <a:rPr lang="cs-CZ" sz="2000" b="1" dirty="0">
                <a:latin typeface="Calibri" pitchFamily="34" charset="0"/>
              </a:rPr>
              <a:t>Celková velikost: </a:t>
            </a:r>
            <a:r>
              <a:rPr lang="cs-CZ" sz="2000" b="1" dirty="0" smtClean="0">
                <a:latin typeface="Calibri" pitchFamily="34" charset="0"/>
              </a:rPr>
              <a:t>7,54 </a:t>
            </a:r>
            <a:r>
              <a:rPr lang="cs-CZ" sz="2000" b="1" dirty="0">
                <a:latin typeface="Calibri" pitchFamily="34" charset="0"/>
              </a:rPr>
              <a:t>MB</a:t>
            </a:r>
          </a:p>
        </p:txBody>
      </p:sp>
    </p:spTree>
    <p:extLst>
      <p:ext uri="{BB962C8B-B14F-4D97-AF65-F5344CB8AC3E}">
        <p14:creationId xmlns:p14="http://schemas.microsoft.com/office/powerpoint/2010/main" val="2197612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052736"/>
            <a:ext cx="8458200" cy="1222375"/>
          </a:xfrm>
        </p:spPr>
        <p:txBody>
          <a:bodyPr>
            <a:noAutofit/>
          </a:bodyPr>
          <a:lstStyle/>
          <a:p>
            <a:pPr algn="ctr"/>
            <a:r>
              <a:rPr lang="cs-CZ" sz="8800" dirty="0" smtClean="0"/>
              <a:t>Fulnek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Radnice</a:t>
            </a:r>
            <a:endParaRPr lang="cs-CZ" dirty="0"/>
          </a:p>
        </p:txBody>
      </p:sp>
      <p:pic>
        <p:nvPicPr>
          <p:cNvPr id="4" name="Zástupný symbol pro obsah 3" descr="Top-4.bm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44293" y="1554163"/>
            <a:ext cx="6607813" cy="4525962"/>
          </a:xfrm>
        </p:spPr>
      </p:pic>
      <p:sp>
        <p:nvSpPr>
          <p:cNvPr id="5" name="TextovéPole 4"/>
          <p:cNvSpPr txBox="1"/>
          <p:nvPr/>
        </p:nvSpPr>
        <p:spPr>
          <a:xfrm>
            <a:off x="7380312" y="6279123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Obr. 1</a:t>
            </a:r>
            <a:endParaRPr lang="cs-CZ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Památník Jana Amose Komenského</a:t>
            </a:r>
            <a:endParaRPr lang="cs-CZ" dirty="0"/>
          </a:p>
        </p:txBody>
      </p:sp>
      <p:pic>
        <p:nvPicPr>
          <p:cNvPr id="4" name="Zástupný symbol pro obsah 3" descr="Top-2.bm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18274" y="1554163"/>
            <a:ext cx="6259852" cy="4525962"/>
          </a:xfrm>
        </p:spPr>
      </p:pic>
      <p:sp>
        <p:nvSpPr>
          <p:cNvPr id="5" name="TextovéPole 4"/>
          <p:cNvSpPr txBox="1"/>
          <p:nvPr/>
        </p:nvSpPr>
        <p:spPr>
          <a:xfrm>
            <a:off x="7380312" y="6309320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Obr. 2</a:t>
            </a:r>
            <a:endParaRPr lang="cs-CZ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Socha </a:t>
            </a:r>
            <a:r>
              <a:rPr lang="cs-CZ" dirty="0" err="1" smtClean="0"/>
              <a:t>jana</a:t>
            </a:r>
            <a:r>
              <a:rPr lang="cs-CZ" dirty="0" smtClean="0"/>
              <a:t> </a:t>
            </a:r>
            <a:r>
              <a:rPr lang="cs-CZ" dirty="0" err="1" smtClean="0"/>
              <a:t>amose</a:t>
            </a:r>
            <a:r>
              <a:rPr lang="cs-CZ" dirty="0" smtClean="0"/>
              <a:t> </a:t>
            </a:r>
            <a:r>
              <a:rPr lang="cs-CZ" dirty="0" err="1" smtClean="0"/>
              <a:t>komenského</a:t>
            </a:r>
            <a:endParaRPr lang="cs-CZ" dirty="0"/>
          </a:p>
        </p:txBody>
      </p:sp>
      <p:pic>
        <p:nvPicPr>
          <p:cNvPr id="4" name="Zástupný symbol pro obsah 3" descr="Top-8.bm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66625" y="1554163"/>
            <a:ext cx="3210750" cy="5135824"/>
          </a:xfrm>
        </p:spPr>
      </p:pic>
      <p:sp>
        <p:nvSpPr>
          <p:cNvPr id="5" name="TextovéPole 4"/>
          <p:cNvSpPr txBox="1"/>
          <p:nvPr/>
        </p:nvSpPr>
        <p:spPr>
          <a:xfrm>
            <a:off x="7380312" y="6309320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Obr. 3</a:t>
            </a:r>
            <a:endParaRPr lang="cs-CZ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Kostel nejsvětější trojice</a:t>
            </a:r>
            <a:endParaRPr lang="cs-CZ" dirty="0"/>
          </a:p>
        </p:txBody>
      </p:sp>
      <p:pic>
        <p:nvPicPr>
          <p:cNvPr id="4" name="Zástupný symbol pro obsah 3" descr="Top-7.bm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718550"/>
            <a:ext cx="8686800" cy="4197187"/>
          </a:xfrm>
        </p:spPr>
      </p:pic>
      <p:sp>
        <p:nvSpPr>
          <p:cNvPr id="5" name="TextovéPole 4"/>
          <p:cNvSpPr txBox="1"/>
          <p:nvPr/>
        </p:nvSpPr>
        <p:spPr>
          <a:xfrm>
            <a:off x="7380312" y="6309320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Obr. 4</a:t>
            </a:r>
            <a:endParaRPr lang="cs-CZ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Zvonice</a:t>
            </a:r>
            <a:endParaRPr lang="cs-CZ" dirty="0"/>
          </a:p>
        </p:txBody>
      </p:sp>
      <p:pic>
        <p:nvPicPr>
          <p:cNvPr id="4" name="Zástupný symbol pro obsah 3" descr="Top-3.bm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87736" y="1554163"/>
            <a:ext cx="2568529" cy="5115198"/>
          </a:xfrm>
        </p:spPr>
      </p:pic>
      <p:sp>
        <p:nvSpPr>
          <p:cNvPr id="5" name="TextovéPole 4"/>
          <p:cNvSpPr txBox="1"/>
          <p:nvPr/>
        </p:nvSpPr>
        <p:spPr>
          <a:xfrm>
            <a:off x="7380312" y="6309320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Obr. 5</a:t>
            </a:r>
            <a:endParaRPr lang="cs-CZ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Kaple sv. </a:t>
            </a:r>
            <a:r>
              <a:rPr lang="cs-CZ" dirty="0" err="1" smtClean="0"/>
              <a:t>rocha</a:t>
            </a:r>
            <a:endParaRPr lang="cs-CZ" dirty="0"/>
          </a:p>
        </p:txBody>
      </p:sp>
      <p:pic>
        <p:nvPicPr>
          <p:cNvPr id="4" name="Zástupný symbol pro obsah 3" descr="Top-5.bm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81250" y="2007394"/>
            <a:ext cx="4533900" cy="3619500"/>
          </a:xfrm>
        </p:spPr>
      </p:pic>
      <p:sp>
        <p:nvSpPr>
          <p:cNvPr id="5" name="TextovéPole 4"/>
          <p:cNvSpPr txBox="1"/>
          <p:nvPr/>
        </p:nvSpPr>
        <p:spPr>
          <a:xfrm>
            <a:off x="7380312" y="6309320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Obr. 6</a:t>
            </a:r>
            <a:endParaRPr lang="cs-CZ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Náměstí J. A. Komenského</a:t>
            </a:r>
            <a:endParaRPr lang="cs-CZ" dirty="0"/>
          </a:p>
        </p:txBody>
      </p:sp>
      <p:pic>
        <p:nvPicPr>
          <p:cNvPr id="4" name="Zástupný symbol pro obsah 3" descr="Top-6.bm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672897"/>
            <a:ext cx="8686800" cy="4288493"/>
          </a:xfrm>
        </p:spPr>
      </p:pic>
      <p:sp>
        <p:nvSpPr>
          <p:cNvPr id="5" name="TextovéPole 4"/>
          <p:cNvSpPr txBox="1"/>
          <p:nvPr/>
        </p:nvSpPr>
        <p:spPr>
          <a:xfrm>
            <a:off x="7380312" y="6309320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Obr. 7</a:t>
            </a:r>
            <a:endParaRPr lang="cs-CZ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400" dirty="0" smtClean="0"/>
              <a:t>Použité zdroje:</a:t>
            </a:r>
          </a:p>
          <a:p>
            <a:pPr marL="0" indent="0">
              <a:buNone/>
            </a:pPr>
            <a:r>
              <a:rPr lang="cs-CZ" sz="2400" dirty="0" smtClean="0"/>
              <a:t>Obr. 1: doc. PhDr. </a:t>
            </a:r>
            <a:r>
              <a:rPr lang="cs-CZ" sz="2400" dirty="0"/>
              <a:t>TRAPL, Miloš, et al. </a:t>
            </a:r>
            <a:r>
              <a:rPr lang="cs-CZ" sz="2400" i="1" dirty="0"/>
              <a:t>Komenského Fulnek</a:t>
            </a:r>
            <a:r>
              <a:rPr lang="cs-CZ" sz="2400" dirty="0"/>
              <a:t>. Červený Kostelec : EXPRINT, 1991. 47 s. ISBN 80-7046-085-7.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Obr. 2: </a:t>
            </a:r>
            <a:r>
              <a:rPr lang="cs-CZ" sz="2400" dirty="0"/>
              <a:t>doc. PhDr. TRAPL, Miloš, et al. </a:t>
            </a:r>
            <a:r>
              <a:rPr lang="cs-CZ" sz="2400" i="1" dirty="0"/>
              <a:t>Komenského Fulnek</a:t>
            </a:r>
            <a:r>
              <a:rPr lang="cs-CZ" sz="2400" dirty="0"/>
              <a:t>. Červený Kostelec : EXPRINT, 1991. 47 s. ISBN 80-7046-085-7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Obr. 3: </a:t>
            </a:r>
            <a:r>
              <a:rPr lang="cs-CZ" sz="2400" dirty="0"/>
              <a:t>doc. PhDr. TRAPL, Miloš, et al. </a:t>
            </a:r>
            <a:r>
              <a:rPr lang="cs-CZ" sz="2400" i="1" dirty="0"/>
              <a:t>Komenského Fulnek</a:t>
            </a:r>
            <a:r>
              <a:rPr lang="cs-CZ" sz="2400" dirty="0"/>
              <a:t>. Červený Kostelec : EXPRINT, 1991. 47 s. ISBN 80-7046-085-7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Obr. 4: </a:t>
            </a:r>
            <a:r>
              <a:rPr lang="cs-CZ" sz="2400" dirty="0"/>
              <a:t>doc. PhDr. TRAPL, Miloš, et al. </a:t>
            </a:r>
            <a:r>
              <a:rPr lang="cs-CZ" sz="2400" i="1" dirty="0"/>
              <a:t>Komenského Fulnek</a:t>
            </a:r>
            <a:r>
              <a:rPr lang="cs-CZ" sz="2400" dirty="0"/>
              <a:t>. Červený Kostelec : EXPRINT, 1991. 47 s. ISBN 80-7046-085-7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Obr. 5: </a:t>
            </a:r>
            <a:r>
              <a:rPr lang="cs-CZ" sz="2400" dirty="0"/>
              <a:t>doc. PhDr. TRAPL, Miloš, et al. </a:t>
            </a:r>
            <a:r>
              <a:rPr lang="cs-CZ" sz="2400" i="1" dirty="0"/>
              <a:t>Komenského Fulnek</a:t>
            </a:r>
            <a:r>
              <a:rPr lang="cs-CZ" sz="2400" dirty="0"/>
              <a:t>. Červený Kostelec : EXPRINT, 1991. 47 s. ISBN 80-7046-085-7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Obr. 6: </a:t>
            </a:r>
            <a:r>
              <a:rPr lang="cs-CZ" sz="2400" dirty="0"/>
              <a:t>doc. PhDr. TRAPL, Miloš, et al. </a:t>
            </a:r>
            <a:r>
              <a:rPr lang="cs-CZ" sz="2400" i="1" dirty="0"/>
              <a:t>Komenského Fulnek</a:t>
            </a:r>
            <a:r>
              <a:rPr lang="cs-CZ" sz="2400" dirty="0"/>
              <a:t>. Červený Kostelec : EXPRINT, 1991. 47 s. ISBN 80-7046-085-7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Obr 7: </a:t>
            </a:r>
            <a:r>
              <a:rPr lang="cs-CZ" sz="2400" dirty="0"/>
              <a:t>doc. PhDr. TRAPL, Miloš, et al. </a:t>
            </a:r>
            <a:r>
              <a:rPr lang="cs-CZ" sz="2400" i="1" dirty="0"/>
              <a:t>Komenského Fulnek</a:t>
            </a:r>
            <a:r>
              <a:rPr lang="cs-CZ" sz="2400" dirty="0"/>
              <a:t>. Červený Kostelec : EXPRINT, 1991. 47 s. ISBN 80-7046-085-7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717627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168</TotalTime>
  <Words>303</Words>
  <Application>Microsoft Office PowerPoint</Application>
  <PresentationFormat>Předvádění na obrazovce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Prezentace aplikace PowerPoint</vt:lpstr>
      <vt:lpstr>Fulnek</vt:lpstr>
      <vt:lpstr>Radnice</vt:lpstr>
      <vt:lpstr>Památník Jana Amose Komenského</vt:lpstr>
      <vt:lpstr>Socha jana amose komenského</vt:lpstr>
      <vt:lpstr>Kostel nejsvětější trojice</vt:lpstr>
      <vt:lpstr>Zvonice</vt:lpstr>
      <vt:lpstr>Kaple sv. rocha</vt:lpstr>
      <vt:lpstr>Náměstí J. A. Komenského</vt:lpstr>
      <vt:lpstr>Prezentace aplikace PowerPoint</vt:lpstr>
    </vt:vector>
  </TitlesOfParts>
  <Company>škola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Fulnek</dc:title>
  <dc:creator>ZŠ TGM</dc:creator>
  <cp:lastModifiedBy>Učitel</cp:lastModifiedBy>
  <cp:revision>20</cp:revision>
  <dcterms:created xsi:type="dcterms:W3CDTF">2011-10-07T12:22:28Z</dcterms:created>
  <dcterms:modified xsi:type="dcterms:W3CDTF">2012-04-23T17:26:25Z</dcterms:modified>
</cp:coreProperties>
</file>