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3" r:id="rId2"/>
    <p:sldId id="264" r:id="rId3"/>
    <p:sldId id="256" r:id="rId4"/>
    <p:sldId id="257" r:id="rId5"/>
    <p:sldId id="259" r:id="rId6"/>
    <p:sldId id="260" r:id="rId7"/>
    <p:sldId id="261" r:id="rId8"/>
    <p:sldId id="262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C0A85-3D35-4D6F-8A1D-F2D9F098E35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3C9E8-BF63-47CB-B258-D05EB918BB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C0A85-3D35-4D6F-8A1D-F2D9F098E35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3C9E8-BF63-47CB-B258-D05EB918BB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C0A85-3D35-4D6F-8A1D-F2D9F098E35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3C9E8-BF63-47CB-B258-D05EB918BB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C0A85-3D35-4D6F-8A1D-F2D9F098E35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3C9E8-BF63-47CB-B258-D05EB918BB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C0A85-3D35-4D6F-8A1D-F2D9F098E35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3C9E8-BF63-47CB-B258-D05EB918BB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C0A85-3D35-4D6F-8A1D-F2D9F098E35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3C9E8-BF63-47CB-B258-D05EB918BB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C0A85-3D35-4D6F-8A1D-F2D9F098E35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3C9E8-BF63-47CB-B258-D05EB918BB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C0A85-3D35-4D6F-8A1D-F2D9F098E35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3C9E8-BF63-47CB-B258-D05EB918BB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C0A85-3D35-4D6F-8A1D-F2D9F098E35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313C9E8-BF63-47CB-B258-D05EB918BB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C0A85-3D35-4D6F-8A1D-F2D9F098E35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3C9E8-BF63-47CB-B258-D05EB918BB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C0A85-3D35-4D6F-8A1D-F2D9F098E35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13C9E8-BF63-47CB-B258-D05EB918BB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F3C0A85-3D35-4D6F-8A1D-F2D9F098E35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313C9E8-BF63-47CB-B258-D05EB918BBD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stream.cz/uservideo/539787-staromestsky-orloj-600-let-videoprojekce-hd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odinky-sperky.cz/inshop/pictures/store/K8600-4T.jpg" TargetMode="External"/><Relationship Id="rId2" Type="http://schemas.openxmlformats.org/officeDocument/2006/relationships/hyperlink" Target="http://www.rhythm.cz/userfiles/Image/vyrobky/CMG716NR1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t2.gstatic.com/images?q=tbn:ANd9GcTMxg0siAYs7ws26kR3TxQDvcSUip_uHZ6krsGDKxtM9g9dTMdUJp3W5kcG" TargetMode="External"/><Relationship Id="rId4" Type="http://schemas.openxmlformats.org/officeDocument/2006/relationships/hyperlink" Target="http://www.mistopis.eu/mistopiscr/machuv_kraj/ceskodubsko/cesky_dub/cp_45-I-slunecni_hodiny-200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533400" y="1371600"/>
            <a:ext cx="7851648" cy="18288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r>
              <a:rPr lang="cs-CZ" dirty="0" smtClean="0">
                <a:solidFill>
                  <a:schemeClr val="tx1"/>
                </a:solidFill>
                <a:effectLst/>
              </a:rPr>
              <a:t>VY_52_INOVACE_PR.3.3-13</a:t>
            </a:r>
            <a:endParaRPr lang="cs-CZ" dirty="0" smtClean="0">
              <a:solidFill>
                <a:schemeClr val="tx1"/>
              </a:solidFill>
              <a:effectLst/>
              <a:latin typeface="+mn-lt"/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</p:spTree>
    <p:extLst>
      <p:ext uri="{BB962C8B-B14F-4D97-AF65-F5344CB8AC3E}">
        <p14:creationId xmlns:p14="http://schemas.microsoft.com/office/powerpoint/2010/main" val="670161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2"/>
          <p:cNvSpPr txBox="1">
            <a:spLocks noChangeArrowheads="1"/>
          </p:cNvSpPr>
          <p:nvPr/>
        </p:nvSpPr>
        <p:spPr bwMode="auto">
          <a:xfrm>
            <a:off x="323528" y="1340768"/>
            <a:ext cx="8686800" cy="44012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>
            <a:spAutoFit/>
          </a:bodyPr>
          <a:lstStyle>
            <a:lvl1pPr marL="274320" indent="-274320" algn="l" rtl="0" eaLnBrk="0" latinLnBrk="0" hangingPunct="0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742950" indent="-285750" algn="l" rtl="0" eaLnBrk="0" latin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1143000" indent="-228600" algn="l" rtl="0" eaLnBrk="0" latin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600200" indent="-228600" algn="l" rtl="0" eaLnBrk="0" latinLnBrk="0" hangingPunct="0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2057400" indent="-228600" algn="l" rtl="0" eaLnBrk="0" latinLnBrk="0" hangingPunct="0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514600" indent="-228600" algn="l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971800" indent="-228600" algn="l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429000" indent="-228600" algn="l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886200" indent="-228600" algn="l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eaLnBrk="1" hangingPunct="1"/>
            <a:r>
              <a:rPr lang="cs-CZ" sz="2000" b="1" dirty="0" smtClean="0">
                <a:latin typeface="Calibri" pitchFamily="34" charset="0"/>
              </a:rPr>
              <a:t>Anotace: </a:t>
            </a:r>
            <a:r>
              <a:rPr lang="cs-CZ" sz="2000" b="1" dirty="0" smtClean="0">
                <a:latin typeface="Calibri" pitchFamily="34" charset="0"/>
              </a:rPr>
              <a:t>Žá</a:t>
            </a:r>
            <a:r>
              <a:rPr lang="cs-CZ" sz="2000" b="1" dirty="0" smtClean="0">
                <a:latin typeface="Calibri" pitchFamily="34" charset="0"/>
              </a:rPr>
              <a:t>k </a:t>
            </a:r>
            <a:r>
              <a:rPr lang="cs-CZ" sz="2000" b="1" dirty="0" smtClean="0">
                <a:latin typeface="Calibri" pitchFamily="34" charset="0"/>
              </a:rPr>
              <a:t>se seznámí s druhy hodin a jednotkami času, pozná a seřadí jednotky času podle </a:t>
            </a:r>
            <a:r>
              <a:rPr lang="cs-CZ" sz="2000" b="1" dirty="0" smtClean="0">
                <a:latin typeface="Calibri" pitchFamily="34" charset="0"/>
              </a:rPr>
              <a:t>délky.</a:t>
            </a:r>
            <a:endParaRPr lang="cs-CZ" sz="2000" b="1" dirty="0" smtClean="0">
              <a:latin typeface="Calibri" pitchFamily="34" charset="0"/>
            </a:endParaRP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Autor: Mgr. Blanka Kusá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Vzdělávací </a:t>
            </a:r>
            <a:r>
              <a:rPr lang="cs-CZ" sz="2000" b="1" dirty="0" smtClean="0">
                <a:latin typeface="Calibri" pitchFamily="34" charset="0"/>
              </a:rPr>
              <a:t>oblast: </a:t>
            </a:r>
            <a:r>
              <a:rPr lang="cs-CZ" sz="2000" b="1" dirty="0" smtClean="0">
                <a:latin typeface="Calibri" pitchFamily="34" charset="0"/>
              </a:rPr>
              <a:t>Člověk a jeho svět, Prvouka 3. ročník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Téma: </a:t>
            </a:r>
            <a:r>
              <a:rPr lang="cs-CZ" sz="2000" b="1" dirty="0" smtClean="0">
                <a:latin typeface="Calibri" pitchFamily="34" charset="0"/>
              </a:rPr>
              <a:t>Lidé a čas	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Jazyk: Čeština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Klíčová </a:t>
            </a:r>
            <a:r>
              <a:rPr lang="cs-CZ" sz="2000" b="1" dirty="0" smtClean="0">
                <a:latin typeface="Calibri" pitchFamily="34" charset="0"/>
              </a:rPr>
              <a:t>slova: </a:t>
            </a:r>
            <a:r>
              <a:rPr lang="cs-CZ" sz="2000" b="1" dirty="0" smtClean="0">
                <a:latin typeface="Calibri" pitchFamily="34" charset="0"/>
              </a:rPr>
              <a:t>čas, hodiny, jednotky času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Druh učebního materiálu: prezentace 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Cílová skupina: Žák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Stupeň a typ </a:t>
            </a:r>
            <a:r>
              <a:rPr lang="cs-CZ" sz="2000" b="1" dirty="0" smtClean="0">
                <a:latin typeface="Calibri" pitchFamily="34" charset="0"/>
              </a:rPr>
              <a:t>vzdělávání: </a:t>
            </a:r>
            <a:r>
              <a:rPr lang="cs-CZ" sz="2000" b="1" dirty="0" smtClean="0">
                <a:latin typeface="Calibri" pitchFamily="34" charset="0"/>
              </a:rPr>
              <a:t>základní vzdělávání – první stupeň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Typická věková skupina: 8 - 11 let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Celková velikost: 333 kB</a:t>
            </a:r>
            <a:endParaRPr lang="cs-CZ" sz="2000" b="1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36591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620688"/>
            <a:ext cx="7406640" cy="1472184"/>
          </a:xfrm>
        </p:spPr>
        <p:txBody>
          <a:bodyPr>
            <a:normAutofit/>
          </a:bodyPr>
          <a:lstStyle/>
          <a:p>
            <a:pPr algn="ctr"/>
            <a:r>
              <a:rPr lang="cs-CZ" sz="7200" dirty="0" smtClean="0"/>
              <a:t>Čas</a:t>
            </a:r>
            <a:endParaRPr lang="cs-CZ" sz="7200" dirty="0"/>
          </a:p>
        </p:txBody>
      </p:sp>
      <p:pic>
        <p:nvPicPr>
          <p:cNvPr id="4" name="Zástupný symbol pro obsah 3" descr="CMG716NR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31840" y="2737938"/>
            <a:ext cx="2880320" cy="292331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796136" y="6021288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 měříme pomocí hodin</a:t>
            </a:r>
            <a:endParaRPr lang="cs-CZ" dirty="0"/>
          </a:p>
        </p:txBody>
      </p:sp>
      <p:pic>
        <p:nvPicPr>
          <p:cNvPr id="5" name="Obrázek 4" descr="cp_45-I-slunecni_hodiny-200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75856" y="2348880"/>
            <a:ext cx="2933832" cy="3695954"/>
          </a:xfrm>
          <a:prstGeom prst="rect">
            <a:avLst/>
          </a:prstGeom>
        </p:spPr>
      </p:pic>
      <p:pic>
        <p:nvPicPr>
          <p:cNvPr id="6" name="Obrázek 5" descr="images.jpe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092280" y="2636912"/>
            <a:ext cx="1440428" cy="2348880"/>
          </a:xfrm>
          <a:prstGeom prst="rect">
            <a:avLst/>
          </a:prstGeom>
        </p:spPr>
      </p:pic>
      <p:pic>
        <p:nvPicPr>
          <p:cNvPr id="7" name="Obrázek 6" descr="K8600-4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79512" y="1916832"/>
            <a:ext cx="2771800" cy="4619667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835696" y="6381328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2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52120" y="6381328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3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100392" y="5085184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4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50077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Základní jednotkou času je </a:t>
            </a:r>
            <a:br>
              <a:rPr lang="cs-CZ" dirty="0" smtClean="0"/>
            </a:br>
            <a:r>
              <a:rPr lang="cs-CZ" dirty="0" smtClean="0"/>
              <a:t>1 sekunda (1 s)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975720"/>
          </a:xfrm>
        </p:spPr>
        <p:txBody>
          <a:bodyPr/>
          <a:lstStyle/>
          <a:p>
            <a:r>
              <a:rPr lang="cs-CZ" sz="3000" dirty="0" smtClean="0"/>
              <a:t>Další jednotky: </a:t>
            </a:r>
          </a:p>
          <a:p>
            <a:r>
              <a:rPr lang="cs-CZ" sz="3000" dirty="0" smtClean="0"/>
              <a:t>minuta (min)</a:t>
            </a:r>
          </a:p>
          <a:p>
            <a:r>
              <a:rPr lang="cs-CZ" sz="3000" dirty="0" smtClean="0"/>
              <a:t>hodina (hod)</a:t>
            </a:r>
          </a:p>
          <a:p>
            <a:r>
              <a:rPr lang="cs-CZ" sz="3000" dirty="0" smtClean="0"/>
              <a:t>den</a:t>
            </a:r>
          </a:p>
          <a:p>
            <a:r>
              <a:rPr lang="cs-CZ" sz="3000" dirty="0" smtClean="0"/>
              <a:t>týden</a:t>
            </a:r>
          </a:p>
          <a:p>
            <a:r>
              <a:rPr lang="cs-CZ" sz="3000" dirty="0" smtClean="0"/>
              <a:t>měsíc</a:t>
            </a:r>
          </a:p>
          <a:p>
            <a:r>
              <a:rPr lang="cs-CZ" sz="3000" dirty="0" smtClean="0"/>
              <a:t>rok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Převody jednotek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400" dirty="0" smtClean="0"/>
              <a:t>1 rok = 12 měsíců</a:t>
            </a:r>
          </a:p>
          <a:p>
            <a:r>
              <a:rPr lang="cs-CZ" sz="3400" dirty="0" smtClean="0"/>
              <a:t>1 měsíc = 4 týdny</a:t>
            </a:r>
          </a:p>
          <a:p>
            <a:r>
              <a:rPr lang="cs-CZ" sz="3400" dirty="0" smtClean="0"/>
              <a:t>1 týden = 7 dní</a:t>
            </a:r>
          </a:p>
          <a:p>
            <a:r>
              <a:rPr lang="cs-CZ" sz="3400" dirty="0" smtClean="0"/>
              <a:t>1 den = 24 hodin</a:t>
            </a:r>
          </a:p>
          <a:p>
            <a:r>
              <a:rPr lang="cs-CZ" sz="3400" dirty="0" smtClean="0"/>
              <a:t>1 hodina = 60 minut</a:t>
            </a:r>
          </a:p>
          <a:p>
            <a:r>
              <a:rPr lang="cs-CZ" sz="3400" dirty="0" smtClean="0"/>
              <a:t>1 minuta = 60 sekund</a:t>
            </a:r>
            <a:endParaRPr lang="cs-CZ" sz="3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Seřaď podle délky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2348880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t</a:t>
            </a:r>
            <a:r>
              <a:rPr lang="cs-CZ" sz="3200" dirty="0" smtClean="0"/>
              <a:t>ýden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3928" y="3212976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sekunda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28184" y="2060848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rok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5157192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měsíc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35696" y="3789040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den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5589240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minuta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76256" y="4005064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hodina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600 let pražského orloje</a:t>
            </a:r>
            <a:endParaRPr lang="cs-CZ" dirty="0"/>
          </a:p>
        </p:txBody>
      </p:sp>
      <p:pic>
        <p:nvPicPr>
          <p:cNvPr id="4" name="Zástupný symbol pro obsah 3" descr="PRAHA,-STAROMĚSTSKÝ-ORLOJ.jpg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547664" y="1916832"/>
            <a:ext cx="5832648" cy="453002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Obr.1: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rhythm.cz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userfiles</a:t>
            </a:r>
            <a:r>
              <a:rPr lang="cs-CZ" dirty="0" smtClean="0">
                <a:hlinkClick r:id="rId2"/>
              </a:rPr>
              <a:t>/Image/</a:t>
            </a:r>
            <a:r>
              <a:rPr lang="cs-CZ" dirty="0" err="1" smtClean="0">
                <a:hlinkClick r:id="rId2"/>
              </a:rPr>
              <a:t>vyrobky</a:t>
            </a:r>
            <a:r>
              <a:rPr lang="cs-CZ" dirty="0" smtClean="0">
                <a:hlinkClick r:id="rId2"/>
              </a:rPr>
              <a:t>/CMG716NR11.JPG</a:t>
            </a:r>
            <a:endParaRPr lang="cs-CZ" dirty="0" smtClean="0"/>
          </a:p>
          <a:p>
            <a:r>
              <a:rPr lang="cs-CZ" dirty="0" smtClean="0"/>
              <a:t>Obr. 2 : </a:t>
            </a:r>
            <a:r>
              <a:rPr lang="cs-CZ" dirty="0" smtClean="0">
                <a:hlinkClick r:id="rId3"/>
              </a:rPr>
              <a:t>http://www.hodinky-</a:t>
            </a:r>
            <a:r>
              <a:rPr lang="cs-CZ" dirty="0" err="1" smtClean="0">
                <a:hlinkClick r:id="rId3"/>
              </a:rPr>
              <a:t>sperky.cz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inshop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pictures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store</a:t>
            </a:r>
            <a:r>
              <a:rPr lang="cs-CZ" dirty="0" smtClean="0">
                <a:hlinkClick r:id="rId3"/>
              </a:rPr>
              <a:t>/K8600-4T.jpg</a:t>
            </a:r>
            <a:endParaRPr lang="cs-CZ" dirty="0" smtClean="0"/>
          </a:p>
          <a:p>
            <a:r>
              <a:rPr lang="cs-CZ" dirty="0" smtClean="0"/>
              <a:t>Obr. 3: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mistopis.eu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mistopiscr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machuv</a:t>
            </a:r>
            <a:r>
              <a:rPr lang="cs-CZ" dirty="0" smtClean="0">
                <a:hlinkClick r:id="rId4"/>
              </a:rPr>
              <a:t>_kraj/</a:t>
            </a:r>
            <a:r>
              <a:rPr lang="cs-CZ" dirty="0" err="1" smtClean="0">
                <a:hlinkClick r:id="rId4"/>
              </a:rPr>
              <a:t>ceskodubsko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cesky</a:t>
            </a:r>
            <a:r>
              <a:rPr lang="cs-CZ" dirty="0" smtClean="0">
                <a:hlinkClick r:id="rId4"/>
              </a:rPr>
              <a:t>_dub/</a:t>
            </a:r>
            <a:r>
              <a:rPr lang="cs-CZ" dirty="0" err="1" smtClean="0">
                <a:hlinkClick r:id="rId4"/>
              </a:rPr>
              <a:t>cp</a:t>
            </a:r>
            <a:r>
              <a:rPr lang="cs-CZ" dirty="0" smtClean="0">
                <a:hlinkClick r:id="rId4"/>
              </a:rPr>
              <a:t>_45-I-</a:t>
            </a:r>
            <a:r>
              <a:rPr lang="cs-CZ" dirty="0" err="1" smtClean="0">
                <a:hlinkClick r:id="rId4"/>
              </a:rPr>
              <a:t>slunecni</a:t>
            </a:r>
            <a:r>
              <a:rPr lang="cs-CZ" dirty="0" smtClean="0">
                <a:hlinkClick r:id="rId4"/>
              </a:rPr>
              <a:t>_hodiny-2005.jpg</a:t>
            </a:r>
            <a:endParaRPr lang="cs-CZ" dirty="0" smtClean="0"/>
          </a:p>
          <a:p>
            <a:r>
              <a:rPr lang="cs-CZ" dirty="0" smtClean="0"/>
              <a:t>Obr. 4: </a:t>
            </a:r>
            <a:r>
              <a:rPr lang="cs-CZ" dirty="0" smtClean="0">
                <a:hlinkClick r:id="rId5"/>
              </a:rPr>
              <a:t>http://t2.gstatic.com/</a:t>
            </a:r>
            <a:r>
              <a:rPr lang="cs-CZ" dirty="0" err="1" smtClean="0">
                <a:hlinkClick r:id="rId5"/>
              </a:rPr>
              <a:t>images</a:t>
            </a:r>
            <a:r>
              <a:rPr lang="cs-CZ" dirty="0" smtClean="0">
                <a:hlinkClick r:id="rId5"/>
              </a:rPr>
              <a:t>?q=</a:t>
            </a:r>
            <a:r>
              <a:rPr lang="cs-CZ" dirty="0" err="1" smtClean="0">
                <a:hlinkClick r:id="rId5"/>
              </a:rPr>
              <a:t>tbn</a:t>
            </a:r>
            <a:r>
              <a:rPr lang="cs-CZ" dirty="0" smtClean="0">
                <a:hlinkClick r:id="rId5"/>
              </a:rPr>
              <a:t>:ANd9GcTMxg0siAYs7ws26kR3TxQDvcSUip_uHZ6krsGDKxtM9g9dTMdUJp3W5kcG</a:t>
            </a:r>
            <a:endParaRPr lang="cs-CZ" dirty="0" smtClean="0"/>
          </a:p>
          <a:p>
            <a:r>
              <a:rPr lang="cs-CZ" dirty="0" smtClean="0"/>
              <a:t>obr. 5: http://www.</a:t>
            </a:r>
            <a:r>
              <a:rPr lang="cs-CZ" dirty="0" err="1" smtClean="0"/>
              <a:t>amoska.estranky.cz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</a:t>
            </a:r>
            <a:r>
              <a:rPr lang="cs-CZ" dirty="0" err="1" smtClean="0"/>
              <a:t>picture</a:t>
            </a:r>
            <a:r>
              <a:rPr lang="cs-CZ" dirty="0" smtClean="0"/>
              <a:t>/3195/PRAHA,-STAROMĚSTSKÝ-</a:t>
            </a:r>
            <a:r>
              <a:rPr lang="cs-CZ" dirty="0" err="1" smtClean="0"/>
              <a:t>ORLOJ</a:t>
            </a:r>
            <a:r>
              <a:rPr lang="cs-CZ" dirty="0" smtClean="0"/>
              <a:t>.</a:t>
            </a:r>
            <a:r>
              <a:rPr lang="cs-CZ" dirty="0" err="1" smtClean="0"/>
              <a:t>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36</TotalTime>
  <Words>165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Čas</vt:lpstr>
      <vt:lpstr>Čas měříme pomocí hodin</vt:lpstr>
      <vt:lpstr>Základní jednotkou času je  1 sekunda (1 s)</vt:lpstr>
      <vt:lpstr>Převody jednotek</vt:lpstr>
      <vt:lpstr>Seřaď podle délky</vt:lpstr>
      <vt:lpstr>600 let pražského orloje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</dc:title>
  <dc:creator>Martin</dc:creator>
  <cp:lastModifiedBy>Učitel</cp:lastModifiedBy>
  <cp:revision>7</cp:revision>
  <dcterms:created xsi:type="dcterms:W3CDTF">2012-01-03T16:47:57Z</dcterms:created>
  <dcterms:modified xsi:type="dcterms:W3CDTF">2012-04-23T17:54:47Z</dcterms:modified>
</cp:coreProperties>
</file>