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2" r:id="rId2"/>
    <p:sldId id="263" r:id="rId3"/>
    <p:sldId id="257" r:id="rId4"/>
    <p:sldId id="258" r:id="rId5"/>
    <p:sldId id="259" r:id="rId6"/>
    <p:sldId id="260" r:id="rId7"/>
    <p:sldId id="261"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FCA3E4E-ABD2-42F5-8AC5-57EA3574FC03}" type="datetimeFigureOut">
              <a:rPr lang="cs-CZ" smtClean="0"/>
              <a:t>22.7.2011</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6DC7161-B5F2-4440-89E8-02FB33E28FF9}" type="slidenum">
              <a:rPr lang="cs-CZ" smtClean="0"/>
              <a:t>‹#›</a:t>
            </a:fld>
            <a:endParaRPr lang="cs-CZ"/>
          </a:p>
        </p:txBody>
      </p:sp>
    </p:spTree>
    <p:extLst>
      <p:ext uri="{BB962C8B-B14F-4D97-AF65-F5344CB8AC3E}">
        <p14:creationId xmlns:p14="http://schemas.microsoft.com/office/powerpoint/2010/main" val="3959084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Zástupný symbol pro obrázek snímku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2"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cs-CZ" dirty="0" smtClean="0"/>
          </a:p>
        </p:txBody>
      </p:sp>
      <p:sp>
        <p:nvSpPr>
          <p:cNvPr id="15363" name="Zástupný symbol pro číslo snímku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9556275B-4082-4094-B71A-4921820CB113}" type="slidenum">
              <a:rPr lang="cs-CZ"/>
              <a:pPr fontAlgn="base">
                <a:spcBef>
                  <a:spcPct val="0"/>
                </a:spcBef>
                <a:spcAft>
                  <a:spcPct val="0"/>
                </a:spcAft>
              </a:pPr>
              <a:t>1</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pPr>
              <a:defRPr/>
            </a:pPr>
            <a:fld id="{D7A3DBAE-7A54-4E4E-9F2D-07D0755697FC}" type="slidenum">
              <a:rPr lang="cs-CZ" smtClean="0"/>
              <a:pPr>
                <a:defRPr/>
              </a:pPr>
              <a:t>2</a:t>
            </a:fld>
            <a:endParaRPr lang="cs-CZ"/>
          </a:p>
        </p:txBody>
      </p:sp>
    </p:spTree>
    <p:extLst>
      <p:ext uri="{BB962C8B-B14F-4D97-AF65-F5344CB8AC3E}">
        <p14:creationId xmlns:p14="http://schemas.microsoft.com/office/powerpoint/2010/main" val="3109265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B71C9BBC-568E-49E8-B83B-57E3D1062E6E}" type="datetimeFigureOut">
              <a:rPr lang="cs-CZ" smtClean="0"/>
              <a:t>22.7.2011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4E61EF-63DA-4AB8-BE90-0F31142496C3}" type="slidenum">
              <a:rPr lang="cs-CZ" smtClean="0"/>
              <a:t>‹#›</a:t>
            </a:fld>
            <a:endParaRPr lang="cs-CZ"/>
          </a:p>
        </p:txBody>
      </p:sp>
    </p:spTree>
    <p:extLst>
      <p:ext uri="{BB962C8B-B14F-4D97-AF65-F5344CB8AC3E}">
        <p14:creationId xmlns:p14="http://schemas.microsoft.com/office/powerpoint/2010/main" val="3855952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1C9BBC-568E-49E8-B83B-57E3D1062E6E}" type="datetimeFigureOut">
              <a:rPr lang="cs-CZ" smtClean="0"/>
              <a:t>22.7.2011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4E61EF-63DA-4AB8-BE90-0F31142496C3}" type="slidenum">
              <a:rPr lang="cs-CZ" smtClean="0"/>
              <a:t>‹#›</a:t>
            </a:fld>
            <a:endParaRPr lang="cs-CZ"/>
          </a:p>
        </p:txBody>
      </p:sp>
    </p:spTree>
    <p:extLst>
      <p:ext uri="{BB962C8B-B14F-4D97-AF65-F5344CB8AC3E}">
        <p14:creationId xmlns:p14="http://schemas.microsoft.com/office/powerpoint/2010/main" val="3692181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B71C9BBC-568E-49E8-B83B-57E3D1062E6E}" type="datetimeFigureOut">
              <a:rPr lang="cs-CZ" smtClean="0"/>
              <a:t>22.7.2011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4E61EF-63DA-4AB8-BE90-0F31142496C3}" type="slidenum">
              <a:rPr lang="cs-CZ" smtClean="0"/>
              <a:t>‹#›</a:t>
            </a:fld>
            <a:endParaRPr lang="cs-CZ"/>
          </a:p>
        </p:txBody>
      </p:sp>
    </p:spTree>
    <p:extLst>
      <p:ext uri="{BB962C8B-B14F-4D97-AF65-F5344CB8AC3E}">
        <p14:creationId xmlns:p14="http://schemas.microsoft.com/office/powerpoint/2010/main" val="2250818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71C9BBC-568E-49E8-B83B-57E3D1062E6E}" type="datetimeFigureOut">
              <a:rPr lang="cs-CZ" smtClean="0"/>
              <a:t>22.7.2011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A4E61EF-63DA-4AB8-BE90-0F31142496C3}" type="slidenum">
              <a:rPr lang="cs-CZ" smtClean="0"/>
              <a:t>‹#›</a:t>
            </a:fld>
            <a:endParaRPr lang="cs-CZ"/>
          </a:p>
        </p:txBody>
      </p:sp>
    </p:spTree>
    <p:extLst>
      <p:ext uri="{BB962C8B-B14F-4D97-AF65-F5344CB8AC3E}">
        <p14:creationId xmlns:p14="http://schemas.microsoft.com/office/powerpoint/2010/main" val="190288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71C9BBC-568E-49E8-B83B-57E3D1062E6E}" type="datetimeFigureOut">
              <a:rPr lang="cs-CZ" smtClean="0"/>
              <a:t>22.7.2011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A4E61EF-63DA-4AB8-BE90-0F31142496C3}" type="slidenum">
              <a:rPr lang="cs-CZ" smtClean="0"/>
              <a:t>‹#›</a:t>
            </a:fld>
            <a:endParaRPr lang="cs-CZ"/>
          </a:p>
        </p:txBody>
      </p:sp>
    </p:spTree>
    <p:extLst>
      <p:ext uri="{BB962C8B-B14F-4D97-AF65-F5344CB8AC3E}">
        <p14:creationId xmlns:p14="http://schemas.microsoft.com/office/powerpoint/2010/main" val="1008432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B71C9BBC-568E-49E8-B83B-57E3D1062E6E}" type="datetimeFigureOut">
              <a:rPr lang="cs-CZ" smtClean="0"/>
              <a:t>22.7.2011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A4E61EF-63DA-4AB8-BE90-0F31142496C3}" type="slidenum">
              <a:rPr lang="cs-CZ" smtClean="0"/>
              <a:t>‹#›</a:t>
            </a:fld>
            <a:endParaRPr lang="cs-CZ"/>
          </a:p>
        </p:txBody>
      </p:sp>
    </p:spTree>
    <p:extLst>
      <p:ext uri="{BB962C8B-B14F-4D97-AF65-F5344CB8AC3E}">
        <p14:creationId xmlns:p14="http://schemas.microsoft.com/office/powerpoint/2010/main" val="3640769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71C9BBC-568E-49E8-B83B-57E3D1062E6E}" type="datetimeFigureOut">
              <a:rPr lang="cs-CZ" smtClean="0"/>
              <a:t>22.7.2011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A4E61EF-63DA-4AB8-BE90-0F31142496C3}" type="slidenum">
              <a:rPr lang="cs-CZ" smtClean="0"/>
              <a:t>‹#›</a:t>
            </a:fld>
            <a:endParaRPr lang="cs-CZ"/>
          </a:p>
        </p:txBody>
      </p:sp>
    </p:spTree>
    <p:extLst>
      <p:ext uri="{BB962C8B-B14F-4D97-AF65-F5344CB8AC3E}">
        <p14:creationId xmlns:p14="http://schemas.microsoft.com/office/powerpoint/2010/main" val="2920321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71C9BBC-568E-49E8-B83B-57E3D1062E6E}" type="datetimeFigureOut">
              <a:rPr lang="cs-CZ" smtClean="0"/>
              <a:t>22.7.2011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A4E61EF-63DA-4AB8-BE90-0F31142496C3}" type="slidenum">
              <a:rPr lang="cs-CZ" smtClean="0"/>
              <a:t>‹#›</a:t>
            </a:fld>
            <a:endParaRPr lang="cs-CZ"/>
          </a:p>
        </p:txBody>
      </p:sp>
    </p:spTree>
    <p:extLst>
      <p:ext uri="{BB962C8B-B14F-4D97-AF65-F5344CB8AC3E}">
        <p14:creationId xmlns:p14="http://schemas.microsoft.com/office/powerpoint/2010/main" val="2174286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71C9BBC-568E-49E8-B83B-57E3D1062E6E}" type="datetimeFigureOut">
              <a:rPr lang="cs-CZ" smtClean="0"/>
              <a:t>22.7.2011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A4E61EF-63DA-4AB8-BE90-0F31142496C3}" type="slidenum">
              <a:rPr lang="cs-CZ" smtClean="0"/>
              <a:t>‹#›</a:t>
            </a:fld>
            <a:endParaRPr lang="cs-CZ"/>
          </a:p>
        </p:txBody>
      </p:sp>
    </p:spTree>
    <p:extLst>
      <p:ext uri="{BB962C8B-B14F-4D97-AF65-F5344CB8AC3E}">
        <p14:creationId xmlns:p14="http://schemas.microsoft.com/office/powerpoint/2010/main" val="3417093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1C9BBC-568E-49E8-B83B-57E3D1062E6E}" type="datetimeFigureOut">
              <a:rPr lang="cs-CZ" smtClean="0"/>
              <a:t>22.7.2011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4E61EF-63DA-4AB8-BE90-0F31142496C3}" type="slidenum">
              <a:rPr lang="cs-CZ" smtClean="0"/>
              <a:t>‹#›</a:t>
            </a:fld>
            <a:endParaRPr lang="cs-CZ"/>
          </a:p>
        </p:txBody>
      </p:sp>
    </p:spTree>
    <p:extLst>
      <p:ext uri="{BB962C8B-B14F-4D97-AF65-F5344CB8AC3E}">
        <p14:creationId xmlns:p14="http://schemas.microsoft.com/office/powerpoint/2010/main" val="3200821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71C9BBC-568E-49E8-B83B-57E3D1062E6E}" type="datetimeFigureOut">
              <a:rPr lang="cs-CZ" smtClean="0"/>
              <a:t>22.7.2011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A4E61EF-63DA-4AB8-BE90-0F31142496C3}" type="slidenum">
              <a:rPr lang="cs-CZ" smtClean="0"/>
              <a:t>‹#›</a:t>
            </a:fld>
            <a:endParaRPr lang="cs-CZ"/>
          </a:p>
        </p:txBody>
      </p:sp>
    </p:spTree>
    <p:extLst>
      <p:ext uri="{BB962C8B-B14F-4D97-AF65-F5344CB8AC3E}">
        <p14:creationId xmlns:p14="http://schemas.microsoft.com/office/powerpoint/2010/main" val="3155590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457200" y="274638"/>
            <a:ext cx="8229600" cy="585152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Zástupný symbol pro datum 2"/>
          <p:cNvSpPr>
            <a:spLocks noGrp="1"/>
          </p:cNvSpPr>
          <p:nvPr>
            <p:ph type="dt" sz="half" idx="10"/>
          </p:nvPr>
        </p:nvSpPr>
        <p:spPr>
          <a:xfrm>
            <a:off x="457200" y="6356350"/>
            <a:ext cx="2133600" cy="365125"/>
          </a:xfrm>
        </p:spPr>
        <p:txBody>
          <a:bodyPr/>
          <a:lstStyle>
            <a:lvl1pPr>
              <a:defRPr/>
            </a:lvl1pPr>
          </a:lstStyle>
          <a:p>
            <a:pPr>
              <a:defRPr/>
            </a:pPr>
            <a:fld id="{511ECD17-6DD2-427B-BF6B-961FA8A1B387}" type="datetimeFigureOut">
              <a:rPr lang="cs-CZ"/>
              <a:pPr>
                <a:defRPr/>
              </a:pPr>
              <a:t>22.7.2011</a:t>
            </a:fld>
            <a:endParaRPr lang="cs-CZ"/>
          </a:p>
        </p:txBody>
      </p:sp>
      <p:sp>
        <p:nvSpPr>
          <p:cNvPr id="4" name="Zástupný symbol pro zápatí 3"/>
          <p:cNvSpPr>
            <a:spLocks noGrp="1"/>
          </p:cNvSpPr>
          <p:nvPr>
            <p:ph type="ftr" sz="quarter" idx="11"/>
          </p:nvPr>
        </p:nvSpPr>
        <p:spPr>
          <a:xfrm>
            <a:off x="3124200" y="6356350"/>
            <a:ext cx="2895600" cy="365125"/>
          </a:xfrm>
        </p:spPr>
        <p:txBody>
          <a:bodyPr/>
          <a:lstStyle>
            <a:lvl1pPr>
              <a:defRPr/>
            </a:lvl1pPr>
          </a:lstStyle>
          <a:p>
            <a:pPr>
              <a:defRPr/>
            </a:pPr>
            <a:endParaRPr lang="cs-CZ"/>
          </a:p>
        </p:txBody>
      </p:sp>
      <p:sp>
        <p:nvSpPr>
          <p:cNvPr id="5" name="Zástupný symbol pro číslo snímku 4"/>
          <p:cNvSpPr>
            <a:spLocks noGrp="1"/>
          </p:cNvSpPr>
          <p:nvPr>
            <p:ph type="sldNum" sz="quarter" idx="12"/>
          </p:nvPr>
        </p:nvSpPr>
        <p:spPr>
          <a:xfrm>
            <a:off x="6553200" y="6356350"/>
            <a:ext cx="2133600" cy="365125"/>
          </a:xfrm>
        </p:spPr>
        <p:txBody>
          <a:bodyPr/>
          <a:lstStyle>
            <a:lvl1pPr>
              <a:defRPr/>
            </a:lvl1pPr>
          </a:lstStyle>
          <a:p>
            <a:pPr>
              <a:defRPr/>
            </a:pPr>
            <a:fld id="{4ECA6379-AB7D-420B-9262-10EDA9E34444}" type="slidenum">
              <a:rPr lang="cs-CZ"/>
              <a:pPr>
                <a:defRPr/>
              </a:pPr>
              <a:t>‹#›</a:t>
            </a:fld>
            <a:endParaRPr lang="cs-CZ"/>
          </a:p>
        </p:txBody>
      </p:sp>
    </p:spTree>
    <p:extLst>
      <p:ext uri="{BB962C8B-B14F-4D97-AF65-F5344CB8AC3E}">
        <p14:creationId xmlns:p14="http://schemas.microsoft.com/office/powerpoint/2010/main" val="3645034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1C9BBC-568E-49E8-B83B-57E3D1062E6E}" type="datetimeFigureOut">
              <a:rPr lang="cs-CZ" smtClean="0"/>
              <a:t>22.7.2011</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4E61EF-63DA-4AB8-BE90-0F31142496C3}" type="slidenum">
              <a:rPr lang="cs-CZ" smtClean="0"/>
              <a:t>‹#›</a:t>
            </a:fld>
            <a:endParaRPr lang="cs-CZ"/>
          </a:p>
        </p:txBody>
      </p:sp>
    </p:spTree>
    <p:extLst>
      <p:ext uri="{BB962C8B-B14F-4D97-AF65-F5344CB8AC3E}">
        <p14:creationId xmlns:p14="http://schemas.microsoft.com/office/powerpoint/2010/main" val="37777592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1.png"/><Relationship Id="rId5" Type="http://schemas.openxmlformats.org/officeDocument/2006/relationships/oleObject" Target="../embeddings/oleObject1.bin"/><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7"/>
          <p:cNvSpPr>
            <a:spLocks noChangeArrowheads="1"/>
          </p:cNvSpPr>
          <p:nvPr/>
        </p:nvSpPr>
        <p:spPr bwMode="auto">
          <a:xfrm>
            <a:off x="2463225" y="2424353"/>
            <a:ext cx="445884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cs-CZ" sz="2000" b="1" dirty="0">
                <a:latin typeface="Calibri" pitchFamily="34" charset="0"/>
              </a:rPr>
              <a:t>VY_32_INOVACE_05_SLOVNI DRUHY_01</a:t>
            </a:r>
            <a:endParaRPr lang="cs-CZ" sz="2000" b="1" dirty="0">
              <a:solidFill>
                <a:srgbClr val="FE2710"/>
              </a:solidFill>
              <a:latin typeface="Calibri" pitchFamily="34" charset="0"/>
            </a:endParaRPr>
          </a:p>
        </p:txBody>
      </p:sp>
      <p:sp>
        <p:nvSpPr>
          <p:cNvPr id="14340" name="Nadpis 1"/>
          <p:cNvSpPr>
            <a:spLocks noGrp="1"/>
          </p:cNvSpPr>
          <p:nvPr>
            <p:ph type="ctrTitle"/>
          </p:nvPr>
        </p:nvSpPr>
        <p:spPr>
          <a:xfrm>
            <a:off x="684213" y="1125538"/>
            <a:ext cx="7772400" cy="1082675"/>
          </a:xfrm>
        </p:spPr>
        <p:txBody>
          <a:bodyPr>
            <a:normAutofit/>
          </a:bodyPr>
          <a:lstStyle/>
          <a:p>
            <a:r>
              <a:rPr lang="cs-CZ" sz="4000" b="1" dirty="0" smtClean="0">
                <a:solidFill>
                  <a:srgbClr val="FE2710"/>
                </a:solidFill>
              </a:rPr>
              <a:t>Zájmena - druhy</a:t>
            </a:r>
          </a:p>
        </p:txBody>
      </p:sp>
      <p:pic>
        <p:nvPicPr>
          <p:cNvPr id="14341"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35150" y="5373688"/>
            <a:ext cx="5715000" cy="124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4343" name="Object 7"/>
          <p:cNvGraphicFramePr>
            <a:graphicFrameLocks noChangeAspect="1"/>
          </p:cNvGraphicFramePr>
          <p:nvPr/>
        </p:nvGraphicFramePr>
        <p:xfrm>
          <a:off x="3779838" y="4292600"/>
          <a:ext cx="982662" cy="979488"/>
        </p:xfrm>
        <a:graphic>
          <a:graphicData uri="http://schemas.openxmlformats.org/presentationml/2006/ole">
            <mc:AlternateContent xmlns:mc="http://schemas.openxmlformats.org/markup-compatibility/2006">
              <mc:Choice xmlns:v="urn:schemas-microsoft-com:vml" Requires="v">
                <p:oleObj spid="_x0000_s1036" name="Rastrový obrázek" r:id="rId5" imgW="3000000" imgH="2980952" progId="Paint.Picture">
                  <p:embed/>
                </p:oleObj>
              </mc:Choice>
              <mc:Fallback>
                <p:oleObj name="Rastrový obrázek" r:id="rId5" imgW="3000000" imgH="2980952" progId="Paint.Picture">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79838" y="4292600"/>
                        <a:ext cx="982662" cy="979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4344" name="TextovéPole 2"/>
          <p:cNvSpPr txBox="1">
            <a:spLocks noChangeArrowheads="1"/>
          </p:cNvSpPr>
          <p:nvPr/>
        </p:nvSpPr>
        <p:spPr bwMode="auto">
          <a:xfrm>
            <a:off x="684213" y="3213100"/>
            <a:ext cx="7777162"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r>
              <a:rPr lang="cs-CZ" sz="1600" b="1" dirty="0">
                <a:latin typeface="Times New Roman" pitchFamily="18" charset="0"/>
              </a:rPr>
              <a:t>Název projektu:	OP VK 1.4 42937515</a:t>
            </a:r>
            <a:endParaRPr lang="cs-CZ" sz="1600" b="1" dirty="0">
              <a:solidFill>
                <a:srgbClr val="000000"/>
              </a:solidFill>
              <a:latin typeface="Times New Roman" pitchFamily="18" charset="0"/>
            </a:endParaRPr>
          </a:p>
          <a:p>
            <a:r>
              <a:rPr lang="cs-CZ" sz="1600" b="1" dirty="0">
                <a:solidFill>
                  <a:srgbClr val="000000"/>
                </a:solidFill>
                <a:latin typeface="Times New Roman" pitchFamily="18" charset="0"/>
              </a:rPr>
              <a:t>Číslo projektu:	</a:t>
            </a:r>
            <a:r>
              <a:rPr lang="cs-CZ" sz="1600" b="1" dirty="0" smtClean="0">
                <a:solidFill>
                  <a:srgbClr val="000000"/>
                </a:solidFill>
                <a:latin typeface="Times New Roman" pitchFamily="18" charset="0"/>
              </a:rPr>
              <a:t>CZ.1.07/1.4.00/21.1253</a:t>
            </a:r>
            <a:endParaRPr lang="cs-CZ" sz="1600" b="1" dirty="0">
              <a:solidFill>
                <a:srgbClr val="000000"/>
              </a:solidFill>
              <a:latin typeface="Times New Roman" pitchFamily="18" charset="0"/>
            </a:endParaRPr>
          </a:p>
          <a:p>
            <a:r>
              <a:rPr lang="cs-CZ" sz="1600" b="1" dirty="0">
                <a:solidFill>
                  <a:srgbClr val="000000"/>
                </a:solidFill>
                <a:latin typeface="Times New Roman" pitchFamily="18" charset="0"/>
              </a:rPr>
              <a:t>Název šablony:	</a:t>
            </a:r>
            <a:r>
              <a:rPr lang="cs-CZ" sz="1600" b="1" dirty="0">
                <a:latin typeface="Times New Roman" pitchFamily="18" charset="0"/>
                <a:cs typeface="Arial" charset="0"/>
              </a:rPr>
              <a:t>III/2 </a:t>
            </a:r>
            <a:r>
              <a:rPr lang="cs-CZ" sz="1600" b="1" dirty="0">
                <a:solidFill>
                  <a:srgbClr val="000000"/>
                </a:solidFill>
                <a:latin typeface="Times New Roman" pitchFamily="18" charset="0"/>
              </a:rPr>
              <a:t>Inovace a zkvalitnění výuky prostřednictvím ICT</a:t>
            </a:r>
          </a:p>
          <a:p>
            <a:r>
              <a:rPr lang="cs-CZ" sz="1600" b="1" dirty="0">
                <a:solidFill>
                  <a:srgbClr val="000000"/>
                </a:solidFill>
                <a:latin typeface="Times New Roman" pitchFamily="18" charset="0"/>
              </a:rPr>
              <a:t>Název školy:	</a:t>
            </a:r>
            <a:r>
              <a:rPr lang="cs-CZ" sz="1600" b="1" dirty="0">
                <a:latin typeface="Times New Roman" pitchFamily="18" charset="0"/>
              </a:rPr>
              <a:t>Základní škola Dašice, okres Pardubice</a:t>
            </a:r>
            <a:endParaRPr lang="cs-CZ" sz="1600" b="1" dirty="0">
              <a:solidFill>
                <a:srgbClr val="000000"/>
              </a:solidFill>
              <a:latin typeface="Times New Roman" pitchFamily="18" charset="0"/>
            </a:endParaRPr>
          </a:p>
          <a:p>
            <a:endParaRPr lang="cs-CZ" sz="1600" b="1" dirty="0">
              <a:latin typeface="Times New Roman" pitchFamily="18" charset="0"/>
              <a:cs typeface="Arial" charset="0"/>
            </a:endParaRPr>
          </a:p>
        </p:txBody>
      </p:sp>
    </p:spTree>
    <p:extLst>
      <p:ext uri="{BB962C8B-B14F-4D97-AF65-F5344CB8AC3E}">
        <p14:creationId xmlns:p14="http://schemas.microsoft.com/office/powerpoint/2010/main" val="2432505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547" name="Group 163"/>
          <p:cNvGraphicFramePr>
            <a:graphicFrameLocks noGrp="1"/>
          </p:cNvGraphicFramePr>
          <p:nvPr>
            <p:ph/>
            <p:extLst>
              <p:ext uri="{D42A27DB-BD31-4B8C-83A1-F6EECF244321}">
                <p14:modId xmlns:p14="http://schemas.microsoft.com/office/powerpoint/2010/main" val="1275850680"/>
              </p:ext>
            </p:extLst>
          </p:nvPr>
        </p:nvGraphicFramePr>
        <p:xfrm>
          <a:off x="457200" y="274638"/>
          <a:ext cx="8362950" cy="6080762"/>
        </p:xfrm>
        <a:graphic>
          <a:graphicData uri="http://schemas.openxmlformats.org/drawingml/2006/table">
            <a:tbl>
              <a:tblPr/>
              <a:tblGrid>
                <a:gridCol w="2459038"/>
                <a:gridCol w="803275"/>
                <a:gridCol w="1068387"/>
                <a:gridCol w="1871663"/>
                <a:gridCol w="2160587"/>
              </a:tblGrid>
              <a:tr h="355600">
                <a:tc gridSpan="5">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chemeClr val="tx1"/>
                          </a:solidFill>
                          <a:effectLst/>
                          <a:latin typeface="Times New Roman" pitchFamily="18" charset="0"/>
                          <a:cs typeface="Times New Roman" pitchFamily="18" charset="0"/>
                        </a:rPr>
                        <a:t>autor výstupu: Mgr. Kovářová Martina</a:t>
                      </a:r>
                      <a:endParaRPr kumimoji="0" lang="cs-CZ" sz="1800" b="0" i="0" u="none" strike="noStrike" cap="none" normalizeH="0" baseline="0" dirty="0" smtClean="0">
                        <a:ln>
                          <a:noFill/>
                        </a:ln>
                        <a:solidFill>
                          <a:schemeClr val="tx1"/>
                        </a:solidFill>
                        <a:effectLst/>
                        <a:latin typeface="Calibri"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357188">
                <a:tc gridSpan="5">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chemeClr val="tx1"/>
                          </a:solidFill>
                          <a:effectLst/>
                          <a:latin typeface="Times New Roman" pitchFamily="18" charset="0"/>
                          <a:cs typeface="Times New Roman" pitchFamily="18" charset="0"/>
                        </a:rPr>
                        <a:t>datum ověřen</a:t>
                      </a:r>
                      <a:r>
                        <a:rPr kumimoji="0" lang="cs-CZ" sz="1400" b="1" i="0" u="none" strike="noStrike" cap="none" normalizeH="0" baseline="0" dirty="0" smtClean="0">
                          <a:ln>
                            <a:noFill/>
                          </a:ln>
                          <a:solidFill>
                            <a:schemeClr val="tx1"/>
                          </a:solidFill>
                          <a:effectLst/>
                          <a:latin typeface="Calibri"/>
                          <a:cs typeface="Times New Roman" pitchFamily="18" charset="0"/>
                        </a:rPr>
                        <a:t>í</a:t>
                      </a:r>
                      <a:r>
                        <a:rPr kumimoji="0" lang="cs-CZ" sz="1400" b="1" i="0" u="none" strike="noStrike" cap="none" normalizeH="0" baseline="0" dirty="0" smtClean="0">
                          <a:ln>
                            <a:noFill/>
                          </a:ln>
                          <a:solidFill>
                            <a:schemeClr val="tx1"/>
                          </a:solidFill>
                          <a:effectLst/>
                          <a:latin typeface="Times New Roman" pitchFamily="18" charset="0"/>
                          <a:cs typeface="Times New Roman" pitchFamily="18" charset="0"/>
                        </a:rPr>
                        <a:t> výstupu: 5.4.2011</a:t>
                      </a:r>
                      <a:endParaRPr kumimoji="0" lang="cs-CZ" sz="1800" b="0" i="0" u="none" strike="noStrike" cap="none" normalizeH="0" baseline="0" dirty="0" smtClean="0">
                        <a:ln>
                          <a:noFill/>
                        </a:ln>
                        <a:solidFill>
                          <a:schemeClr val="tx1"/>
                        </a:solidFill>
                        <a:effectLst/>
                        <a:latin typeface="Calibri"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355600">
                <a:tc gridSpan="2">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chemeClr val="tx1"/>
                          </a:solidFill>
                          <a:effectLst/>
                          <a:latin typeface="Times New Roman" pitchFamily="18" charset="0"/>
                          <a:cs typeface="Times New Roman" pitchFamily="18" charset="0"/>
                        </a:rPr>
                        <a:t>předmět:  ČJ</a:t>
                      </a:r>
                      <a:endParaRPr kumimoji="0" lang="cs-CZ" sz="1800" b="0" i="0" u="none" strike="noStrike" cap="none" normalizeH="0" baseline="0" dirty="0" smtClean="0">
                        <a:ln>
                          <a:noFill/>
                        </a:ln>
                        <a:solidFill>
                          <a:schemeClr val="tx1"/>
                        </a:solidFill>
                        <a:effectLst/>
                        <a:latin typeface="Calibri"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gridSpan="3">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chemeClr val="tx1"/>
                          </a:solidFill>
                          <a:effectLst/>
                          <a:latin typeface="Times New Roman" pitchFamily="18" charset="0"/>
                          <a:cs typeface="Times New Roman" pitchFamily="18" charset="0"/>
                        </a:rPr>
                        <a:t>tematický celek: Slovní druhy v 5. ročníku</a:t>
                      </a:r>
                      <a:endParaRPr kumimoji="0" lang="cs-CZ" sz="1800" b="0" i="0" u="none" strike="noStrike" cap="none" normalizeH="0" baseline="0" dirty="0" smtClean="0">
                        <a:ln>
                          <a:noFill/>
                        </a:ln>
                        <a:solidFill>
                          <a:schemeClr val="tx1"/>
                        </a:solidFill>
                        <a:effectLst/>
                        <a:latin typeface="Calibri"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r>
              <a:tr h="357188">
                <a:tc gridSpan="5">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chemeClr val="tx1"/>
                          </a:solidFill>
                          <a:effectLst/>
                          <a:latin typeface="Times New Roman" pitchFamily="18" charset="0"/>
                          <a:cs typeface="Times New Roman" pitchFamily="18" charset="0"/>
                        </a:rPr>
                        <a:t>tř</a:t>
                      </a:r>
                      <a:r>
                        <a:rPr kumimoji="0" lang="cs-CZ" sz="1400" b="1" i="0" u="none" strike="noStrike" cap="none" normalizeH="0" baseline="0" dirty="0" smtClean="0">
                          <a:ln>
                            <a:noFill/>
                          </a:ln>
                          <a:solidFill>
                            <a:schemeClr val="tx1"/>
                          </a:solidFill>
                          <a:effectLst/>
                          <a:latin typeface="Calibri"/>
                          <a:cs typeface="Times New Roman" pitchFamily="18" charset="0"/>
                        </a:rPr>
                        <a:t>í</a:t>
                      </a:r>
                      <a:r>
                        <a:rPr kumimoji="0" lang="cs-CZ" sz="1400" b="1" i="0" u="none" strike="noStrike" cap="none" normalizeH="0" baseline="0" dirty="0" smtClean="0">
                          <a:ln>
                            <a:noFill/>
                          </a:ln>
                          <a:solidFill>
                            <a:schemeClr val="tx1"/>
                          </a:solidFill>
                          <a:effectLst/>
                          <a:latin typeface="Times New Roman" pitchFamily="18" charset="0"/>
                          <a:cs typeface="Times New Roman" pitchFamily="18" charset="0"/>
                        </a:rPr>
                        <a:t>da: 5.B</a:t>
                      </a:r>
                      <a:endParaRPr kumimoji="0" lang="cs-CZ" sz="1800" b="0" i="0" u="none" strike="noStrike" cap="none" normalizeH="0" baseline="0" dirty="0" smtClean="0">
                        <a:ln>
                          <a:noFill/>
                        </a:ln>
                        <a:solidFill>
                          <a:schemeClr val="tx1"/>
                        </a:solidFill>
                        <a:effectLst/>
                        <a:latin typeface="Calibri"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606425">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celkový počet podpořených ž</a:t>
                      </a:r>
                      <a:r>
                        <a:rPr kumimoji="0" lang="cs-CZ" sz="1400" b="0" i="0" u="none" strike="noStrike" cap="none" normalizeH="0" baseline="0" smtClean="0">
                          <a:ln>
                            <a:noFill/>
                          </a:ln>
                          <a:solidFill>
                            <a:schemeClr val="tx1"/>
                          </a:solidFill>
                          <a:effectLst/>
                          <a:latin typeface="Calibri"/>
                          <a:cs typeface="Times New Roman" pitchFamily="18" charset="0"/>
                        </a:rPr>
                        <a:t>á</a:t>
                      </a: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ků: </a:t>
                      </a:r>
                      <a:endParaRPr kumimoji="0" lang="cs-CZ" sz="1800" b="0" i="0" u="none" strike="noStrike" cap="none" normalizeH="0" baseline="0" smtClean="0">
                        <a:ln>
                          <a:noFill/>
                        </a:ln>
                        <a:solidFill>
                          <a:schemeClr val="tx1"/>
                        </a:solidFill>
                        <a:effectLst/>
                        <a:latin typeface="Calibri"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2">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z toho chlapců:</a:t>
                      </a:r>
                      <a:endParaRPr kumimoji="0" lang="cs-CZ" sz="1800" b="0" i="0" u="none" strike="noStrike" cap="none" normalizeH="0" baseline="0" smtClean="0">
                        <a:ln>
                          <a:noFill/>
                        </a:ln>
                        <a:solidFill>
                          <a:schemeClr val="tx1"/>
                        </a:solidFill>
                        <a:effectLst/>
                        <a:latin typeface="Calibri"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z toho d</a:t>
                      </a:r>
                      <a:r>
                        <a:rPr kumimoji="0" lang="cs-CZ" sz="1400" b="0" i="0" u="none" strike="noStrike" cap="none" normalizeH="0" baseline="0" smtClean="0">
                          <a:ln>
                            <a:noFill/>
                          </a:ln>
                          <a:solidFill>
                            <a:schemeClr val="tx1"/>
                          </a:solidFill>
                          <a:effectLst/>
                          <a:latin typeface="Calibri"/>
                          <a:cs typeface="Times New Roman" pitchFamily="18" charset="0"/>
                        </a:rPr>
                        <a:t>í</a:t>
                      </a: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vek:</a:t>
                      </a:r>
                      <a:endParaRPr kumimoji="0" lang="cs-CZ" sz="1800" b="0" i="0" u="none" strike="noStrike" cap="none" normalizeH="0" baseline="0" smtClean="0">
                        <a:ln>
                          <a:noFill/>
                        </a:ln>
                        <a:solidFill>
                          <a:schemeClr val="tx1"/>
                        </a:solidFill>
                        <a:effectLst/>
                        <a:latin typeface="Calibri"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z toho ž</a:t>
                      </a:r>
                      <a:r>
                        <a:rPr kumimoji="0" lang="cs-CZ" sz="1400" b="0" i="0" u="none" strike="noStrike" cap="none" normalizeH="0" baseline="0" smtClean="0">
                          <a:ln>
                            <a:noFill/>
                          </a:ln>
                          <a:solidFill>
                            <a:schemeClr val="tx1"/>
                          </a:solidFill>
                          <a:effectLst/>
                          <a:latin typeface="Calibri"/>
                          <a:cs typeface="Times New Roman" pitchFamily="18" charset="0"/>
                        </a:rPr>
                        <a:t>á</a:t>
                      </a: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ků se spec. vzděl. potřebami:</a:t>
                      </a:r>
                      <a:endParaRPr kumimoji="0" lang="cs-CZ" sz="1800" b="0" i="0" u="none" strike="noStrike" cap="none" normalizeH="0" baseline="0" smtClean="0">
                        <a:ln>
                          <a:noFill/>
                        </a:ln>
                        <a:solidFill>
                          <a:schemeClr val="tx1"/>
                        </a:solidFill>
                        <a:effectLst/>
                        <a:latin typeface="Calibri"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30273">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800" b="0" i="0" u="none" strike="noStrike" cap="none" normalizeH="0" baseline="0" smtClean="0">
                          <a:ln>
                            <a:noFill/>
                          </a:ln>
                          <a:solidFill>
                            <a:schemeClr val="tx1"/>
                          </a:solidFill>
                          <a:effectLst/>
                          <a:latin typeface="Calibri" pitchFamily="34" charset="0"/>
                        </a:rPr>
                        <a:t>17</a:t>
                      </a:r>
                      <a:endParaRPr kumimoji="0" lang="cs-CZ" sz="1800" b="0" i="0" u="none" strike="noStrike" cap="none" normalizeH="0" baseline="0" dirty="0" smtClean="0">
                        <a:ln>
                          <a:noFill/>
                        </a:ln>
                        <a:solidFill>
                          <a:schemeClr val="tx1"/>
                        </a:solidFill>
                        <a:effectLst/>
                        <a:latin typeface="Calibri"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800" b="0" i="0" u="none" strike="noStrike" cap="none" normalizeH="0" baseline="0" dirty="0" smtClean="0">
                          <a:ln>
                            <a:noFill/>
                          </a:ln>
                          <a:solidFill>
                            <a:schemeClr val="tx1"/>
                          </a:solidFill>
                          <a:effectLst/>
                          <a:latin typeface="Calibri" pitchFamily="34" charset="0"/>
                        </a:rPr>
                        <a:t>12</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800" b="0" i="0" u="none" strike="noStrike" cap="none" normalizeH="0" baseline="0" dirty="0" smtClean="0">
                          <a:ln>
                            <a:noFill/>
                          </a:ln>
                          <a:solidFill>
                            <a:schemeClr val="tx1"/>
                          </a:solidFill>
                          <a:effectLst/>
                          <a:latin typeface="Calibri" pitchFamily="34" charset="0"/>
                        </a:rPr>
                        <a:t>5</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cs-CZ" sz="1800" b="0" i="0" u="none" strike="noStrike" cap="none" normalizeH="0" baseline="0" dirty="0" smtClean="0">
                          <a:ln>
                            <a:noFill/>
                          </a:ln>
                          <a:solidFill>
                            <a:schemeClr val="tx1"/>
                          </a:solidFill>
                          <a:effectLst/>
                          <a:latin typeface="Calibri" pitchFamily="34" charset="0"/>
                        </a:rPr>
                        <a:t>0</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34988">
                <a:tc gridSpan="5">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chemeClr val="tx1"/>
                          </a:solidFill>
                          <a:effectLst/>
                          <a:latin typeface="Times New Roman" pitchFamily="18" charset="0"/>
                          <a:cs typeface="Times New Roman" pitchFamily="18" charset="0"/>
                        </a:rPr>
                        <a:t>druh výstupu:         </a:t>
                      </a:r>
                      <a:r>
                        <a:rPr kumimoji="0" lang="cs-CZ" sz="1600" b="1" i="0" u="none" strike="noStrike" cap="none" normalizeH="0" baseline="0" dirty="0" smtClean="0">
                          <a:ln>
                            <a:noFill/>
                          </a:ln>
                          <a:solidFill>
                            <a:schemeClr val="tx1"/>
                          </a:solidFill>
                          <a:effectLst/>
                          <a:latin typeface="Times New Roman" pitchFamily="18" charset="0"/>
                          <a:cs typeface="Times New Roman" pitchFamily="18" charset="0"/>
                        </a:rPr>
                        <a:t>prezentace</a:t>
                      </a:r>
                      <a:endParaRPr kumimoji="0" lang="cs-CZ" sz="1600" b="0" i="0" u="none" strike="noStrike" cap="none" normalizeH="0" baseline="0" dirty="0" smtClean="0">
                        <a:ln>
                          <a:noFill/>
                        </a:ln>
                        <a:solidFill>
                          <a:schemeClr val="tx1"/>
                        </a:solidFill>
                        <a:effectLst/>
                        <a:latin typeface="Times New Roman" pitchFamily="18"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3148013">
                <a:tc gridSpan="5">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chemeClr val="tx1"/>
                          </a:solidFill>
                          <a:effectLst/>
                          <a:latin typeface="Times New Roman" pitchFamily="18" charset="0"/>
                          <a:cs typeface="Times New Roman" pitchFamily="18" charset="0"/>
                        </a:rPr>
                        <a:t>anotace výstupu: </a:t>
                      </a: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cs-CZ" sz="1400" b="1" i="0" u="none" strike="noStrike" cap="none" normalizeH="0" baseline="0" dirty="0" smtClean="0">
                        <a:ln>
                          <a:noFill/>
                        </a:ln>
                        <a:solidFill>
                          <a:schemeClr val="tx1"/>
                        </a:solidFill>
                        <a:effectLst/>
                        <a:latin typeface="Times New Roman" pitchFamily="18"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1" i="0" u="none" strike="noStrike" cap="none" normalizeH="0" baseline="0" dirty="0" smtClean="0">
                          <a:ln>
                            <a:noFill/>
                          </a:ln>
                          <a:solidFill>
                            <a:schemeClr val="tx1"/>
                          </a:solidFill>
                          <a:effectLst/>
                          <a:latin typeface="Times New Roman" pitchFamily="18" charset="0"/>
                          <a:cs typeface="Times New Roman" pitchFamily="18" charset="0"/>
                        </a:rPr>
                        <a:t>           </a:t>
                      </a:r>
                      <a:r>
                        <a:rPr kumimoji="0" lang="cs-CZ" sz="1600" b="1" i="0" u="none" strike="noStrike" cap="none" normalizeH="0" baseline="0" dirty="0" smtClean="0">
                          <a:ln>
                            <a:noFill/>
                          </a:ln>
                          <a:solidFill>
                            <a:schemeClr val="tx1"/>
                          </a:solidFill>
                          <a:effectLst/>
                          <a:latin typeface="Times New Roman" pitchFamily="18" charset="0"/>
                          <a:cs typeface="Times New Roman" pitchFamily="18" charset="0"/>
                        </a:rPr>
                        <a:t>Úvod do nového učiva, výklad učiva, seznámení žáků s druhy zájmen a jejich funkcí, procvičení učiva. </a:t>
                      </a:r>
                      <a:endParaRPr kumimoji="0" lang="cs-CZ" sz="1600" b="0" i="0" u="none" strike="noStrike" cap="none" normalizeH="0" baseline="0" dirty="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bl>
          </a:graphicData>
        </a:graphic>
      </p:graphicFrame>
    </p:spTree>
    <p:extLst>
      <p:ext uri="{BB962C8B-B14F-4D97-AF65-F5344CB8AC3E}">
        <p14:creationId xmlns:p14="http://schemas.microsoft.com/office/powerpoint/2010/main" val="27006438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00B0F0"/>
          </a:solidFill>
          <a:ln>
            <a:solidFill>
              <a:srgbClr val="00B0F0"/>
            </a:solidFill>
          </a:ln>
          <a:effectLst>
            <a:outerShdw blurRad="50800" dist="38100" dir="16200000" rotWithShape="0">
              <a:prstClr val="black">
                <a:alpha val="40000"/>
              </a:prstClr>
            </a:outerShdw>
          </a:effectLst>
        </p:spPr>
        <p:txBody>
          <a:bodyPr>
            <a:normAutofit/>
          </a:bodyPr>
          <a:lstStyle/>
          <a:p>
            <a:r>
              <a:rPr lang="cs-CZ" sz="6000" b="1" dirty="0" smtClean="0">
                <a:solidFill>
                  <a:srgbClr val="FF0066"/>
                </a:solidFill>
              </a:rPr>
              <a:t>Zájmena</a:t>
            </a:r>
            <a:endParaRPr lang="cs-CZ" sz="6000" b="1" dirty="0">
              <a:solidFill>
                <a:srgbClr val="FF0066"/>
              </a:solidFill>
            </a:endParaRPr>
          </a:p>
        </p:txBody>
      </p:sp>
      <p:sp>
        <p:nvSpPr>
          <p:cNvPr id="3" name="Zástupný symbol pro obsah 2"/>
          <p:cNvSpPr>
            <a:spLocks noGrp="1"/>
          </p:cNvSpPr>
          <p:nvPr>
            <p:ph idx="1"/>
          </p:nvPr>
        </p:nvSpPr>
        <p:spPr/>
        <p:txBody>
          <a:bodyPr>
            <a:normAutofit/>
          </a:bodyPr>
          <a:lstStyle/>
          <a:p>
            <a:r>
              <a:rPr lang="cs-CZ" u="sng" dirty="0"/>
              <a:t>Z</a:t>
            </a:r>
            <a:r>
              <a:rPr lang="cs-CZ" u="sng" dirty="0" smtClean="0"/>
              <a:t>ájmena </a:t>
            </a:r>
            <a:r>
              <a:rPr lang="cs-CZ" u="sng" dirty="0" smtClean="0">
                <a:solidFill>
                  <a:srgbClr val="FF0000"/>
                </a:solidFill>
              </a:rPr>
              <a:t>zastupují</a:t>
            </a:r>
            <a:r>
              <a:rPr lang="cs-CZ" u="sng" dirty="0" smtClean="0"/>
              <a:t> nebo </a:t>
            </a:r>
            <a:r>
              <a:rPr lang="cs-CZ" u="sng" dirty="0" smtClean="0">
                <a:solidFill>
                  <a:srgbClr val="FF0000"/>
                </a:solidFill>
              </a:rPr>
              <a:t>ukazují</a:t>
            </a:r>
            <a:r>
              <a:rPr lang="cs-CZ" u="sng" dirty="0" smtClean="0"/>
              <a:t> na</a:t>
            </a:r>
            <a:endParaRPr lang="cs-CZ" u="sng" dirty="0"/>
          </a:p>
        </p:txBody>
      </p:sp>
      <p:sp>
        <p:nvSpPr>
          <p:cNvPr id="4" name="Ovál 3"/>
          <p:cNvSpPr/>
          <p:nvPr/>
        </p:nvSpPr>
        <p:spPr>
          <a:xfrm>
            <a:off x="10177" y="2240868"/>
            <a:ext cx="1897527" cy="1116124"/>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rPr>
              <a:t>OSOBU</a:t>
            </a:r>
            <a:endParaRPr lang="cs-CZ" sz="2400" b="1" dirty="0">
              <a:solidFill>
                <a:schemeClr val="tx1"/>
              </a:solidFill>
            </a:endParaRPr>
          </a:p>
        </p:txBody>
      </p:sp>
      <p:sp>
        <p:nvSpPr>
          <p:cNvPr id="5" name="Ovál 4"/>
          <p:cNvSpPr/>
          <p:nvPr/>
        </p:nvSpPr>
        <p:spPr>
          <a:xfrm>
            <a:off x="693546" y="3385076"/>
            <a:ext cx="2006246" cy="103549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rPr>
              <a:t>ZVÍŘE</a:t>
            </a:r>
            <a:endParaRPr lang="cs-CZ" sz="2400" b="1" dirty="0">
              <a:solidFill>
                <a:schemeClr val="tx1"/>
              </a:solidFill>
            </a:endParaRPr>
          </a:p>
        </p:txBody>
      </p:sp>
      <p:sp>
        <p:nvSpPr>
          <p:cNvPr id="6" name="Ovál 5"/>
          <p:cNvSpPr/>
          <p:nvPr/>
        </p:nvSpPr>
        <p:spPr>
          <a:xfrm>
            <a:off x="4556126" y="4797152"/>
            <a:ext cx="2486503" cy="1277055"/>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rPr>
              <a:t>VLASTNOST</a:t>
            </a:r>
            <a:endParaRPr lang="cs-CZ" sz="2400" b="1" dirty="0">
              <a:solidFill>
                <a:schemeClr val="tx1"/>
              </a:solidFill>
            </a:endParaRPr>
          </a:p>
        </p:txBody>
      </p:sp>
      <p:sp>
        <p:nvSpPr>
          <p:cNvPr id="7" name="Ovál 6"/>
          <p:cNvSpPr/>
          <p:nvPr/>
        </p:nvSpPr>
        <p:spPr>
          <a:xfrm>
            <a:off x="2544389" y="4132165"/>
            <a:ext cx="1955603" cy="1169043"/>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rPr>
              <a:t>VĚC</a:t>
            </a:r>
            <a:endParaRPr lang="cs-CZ" sz="2400" b="1" dirty="0">
              <a:solidFill>
                <a:schemeClr val="tx1"/>
              </a:solidFill>
            </a:endParaRPr>
          </a:p>
        </p:txBody>
      </p:sp>
      <p:cxnSp>
        <p:nvCxnSpPr>
          <p:cNvPr id="13" name="Přímá spojnice se šipkou 12"/>
          <p:cNvCxnSpPr/>
          <p:nvPr/>
        </p:nvCxnSpPr>
        <p:spPr>
          <a:xfrm flipH="1">
            <a:off x="1986475" y="2176880"/>
            <a:ext cx="432048" cy="576064"/>
          </a:xfrm>
          <a:prstGeom prst="straightConnector1">
            <a:avLst/>
          </a:prstGeom>
          <a:ln>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5" name="Přímá spojnice se šipkou 14"/>
          <p:cNvCxnSpPr/>
          <p:nvPr/>
        </p:nvCxnSpPr>
        <p:spPr>
          <a:xfrm>
            <a:off x="3582910" y="2204864"/>
            <a:ext cx="0" cy="169796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Přímá spojnice se šipkou 16"/>
          <p:cNvCxnSpPr/>
          <p:nvPr/>
        </p:nvCxnSpPr>
        <p:spPr>
          <a:xfrm>
            <a:off x="4355976" y="2204864"/>
            <a:ext cx="1224136" cy="23762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Přímá spojnice se šipkou 18"/>
          <p:cNvCxnSpPr/>
          <p:nvPr/>
        </p:nvCxnSpPr>
        <p:spPr>
          <a:xfrm>
            <a:off x="5580112" y="2204864"/>
            <a:ext cx="2448272" cy="295232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Ovál 7"/>
          <p:cNvSpPr/>
          <p:nvPr/>
        </p:nvSpPr>
        <p:spPr>
          <a:xfrm>
            <a:off x="7308304" y="5301208"/>
            <a:ext cx="1584176" cy="1089665"/>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rPr>
              <a:t>DĚJ</a:t>
            </a:r>
            <a:endParaRPr lang="cs-CZ" sz="2400" b="1" dirty="0">
              <a:solidFill>
                <a:schemeClr val="tx1"/>
              </a:solidFill>
            </a:endParaRPr>
          </a:p>
        </p:txBody>
      </p:sp>
      <p:cxnSp>
        <p:nvCxnSpPr>
          <p:cNvPr id="14" name="Přímá spojnice se šipkou 13"/>
          <p:cNvCxnSpPr/>
          <p:nvPr/>
        </p:nvCxnSpPr>
        <p:spPr>
          <a:xfrm flipH="1">
            <a:off x="2418523" y="2240868"/>
            <a:ext cx="641309" cy="115212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014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arn(inVertical)">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barn(inVertical)">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solidFill>
                  <a:srgbClr val="FF0066"/>
                </a:solidFill>
              </a:rPr>
              <a:t>Podtrhni zájmena:</a:t>
            </a:r>
            <a:endParaRPr lang="cs-CZ" b="1" u="sng" dirty="0">
              <a:solidFill>
                <a:srgbClr val="FF0066"/>
              </a:solidFill>
            </a:endParaRPr>
          </a:p>
        </p:txBody>
      </p:sp>
      <p:sp>
        <p:nvSpPr>
          <p:cNvPr id="3" name="Zástupný symbol pro obsah 2"/>
          <p:cNvSpPr>
            <a:spLocks noGrp="1"/>
          </p:cNvSpPr>
          <p:nvPr>
            <p:ph idx="1"/>
          </p:nvPr>
        </p:nvSpPr>
        <p:spPr/>
        <p:txBody>
          <a:bodyPr/>
          <a:lstStyle/>
          <a:p>
            <a:pPr marL="0" indent="0">
              <a:buNone/>
            </a:pPr>
            <a:r>
              <a:rPr lang="cs-CZ" dirty="0" smtClean="0"/>
              <a:t>     Petr nevěděl, kdo je kdo. Ona si to zopakuje. Každý ho zná. Tamhle je náš dům. Čí je to bunda? Někdo zvoní! Nic se nestalo. Ten se má! Tamhle běží náš pes a honí nějakého zajíce. Knihu jsem půjčil tvé sestře. Žádného zpěváka neznám. To kotě je malé. Tyhle stromy jsou vysoké. Jejich vůz je nabouraný. Kdo je ten pán? Něco jsem slyšel. To jsem udělal já! Čeho se bojíte?</a:t>
            </a:r>
            <a:endParaRPr lang="cs-CZ" dirty="0"/>
          </a:p>
        </p:txBody>
      </p:sp>
    </p:spTree>
    <p:extLst>
      <p:ext uri="{BB962C8B-B14F-4D97-AF65-F5344CB8AC3E}">
        <p14:creationId xmlns:p14="http://schemas.microsoft.com/office/powerpoint/2010/main" val="278838473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scene3d>
            <a:camera prst="perspectiveRelaxedModerately"/>
            <a:lightRig rig="threePt" dir="t"/>
          </a:scene3d>
        </p:spPr>
        <p:txBody>
          <a:bodyPr/>
          <a:lstStyle/>
          <a:p>
            <a:r>
              <a:rPr lang="cs-CZ" dirty="0" smtClean="0">
                <a:solidFill>
                  <a:srgbClr val="7030A0"/>
                </a:solidFill>
              </a:rPr>
              <a:t>DRUHY ZÁJMEN</a:t>
            </a:r>
            <a:endParaRPr lang="cs-CZ" dirty="0">
              <a:solidFill>
                <a:srgbClr val="7030A0"/>
              </a:solidFill>
            </a:endParaRPr>
          </a:p>
        </p:txBody>
      </p:sp>
      <p:sp>
        <p:nvSpPr>
          <p:cNvPr id="3" name="Zástupný symbol pro obsah 2"/>
          <p:cNvSpPr>
            <a:spLocks noGrp="1"/>
          </p:cNvSpPr>
          <p:nvPr>
            <p:ph idx="1"/>
          </p:nvPr>
        </p:nvSpPr>
        <p:spPr/>
        <p:txBody>
          <a:bodyPr>
            <a:normAutofit lnSpcReduction="10000"/>
          </a:bodyPr>
          <a:lstStyle/>
          <a:p>
            <a:r>
              <a:rPr lang="cs-CZ" u="sng" dirty="0" smtClean="0">
                <a:solidFill>
                  <a:srgbClr val="FF0000"/>
                </a:solidFill>
              </a:rPr>
              <a:t>1.osobní: </a:t>
            </a:r>
            <a:r>
              <a:rPr lang="cs-CZ" sz="2400" dirty="0" smtClean="0">
                <a:solidFill>
                  <a:srgbClr val="FF0000"/>
                </a:solidFill>
              </a:rPr>
              <a:t>(označují 1., 2., 3. osobu)</a:t>
            </a:r>
          </a:p>
          <a:p>
            <a:r>
              <a:rPr lang="cs-CZ" b="1" dirty="0" smtClean="0"/>
              <a:t>já, ty, on, ona, ono, my, vy, oni, ony, ona, </a:t>
            </a:r>
          </a:p>
          <a:p>
            <a:r>
              <a:rPr lang="cs-CZ" sz="2400" dirty="0" smtClean="0"/>
              <a:t>zvratné zájmeno </a:t>
            </a:r>
            <a:r>
              <a:rPr lang="cs-CZ" b="1" dirty="0" err="1" smtClean="0"/>
              <a:t>se,si</a:t>
            </a:r>
            <a:endParaRPr lang="cs-CZ" b="1" dirty="0" smtClean="0"/>
          </a:p>
          <a:p>
            <a:r>
              <a:rPr lang="cs-CZ" u="sng" dirty="0" smtClean="0">
                <a:solidFill>
                  <a:srgbClr val="FF0000"/>
                </a:solidFill>
              </a:rPr>
              <a:t>2.přivlastňovací: </a:t>
            </a:r>
            <a:r>
              <a:rPr lang="cs-CZ" sz="2400" dirty="0" smtClean="0">
                <a:solidFill>
                  <a:srgbClr val="FF0000"/>
                </a:solidFill>
              </a:rPr>
              <a:t>(přivlastňujeme 1., 2., 3. osobě) </a:t>
            </a:r>
          </a:p>
          <a:p>
            <a:r>
              <a:rPr lang="cs-CZ" b="1" dirty="0" smtClean="0"/>
              <a:t>můj, tvůj, jeho, její, náš, váš, jejich, svůj</a:t>
            </a:r>
          </a:p>
          <a:p>
            <a:r>
              <a:rPr lang="cs-CZ" u="sng" dirty="0" smtClean="0">
                <a:solidFill>
                  <a:srgbClr val="FF0000"/>
                </a:solidFill>
              </a:rPr>
              <a:t>3.ukazovací: </a:t>
            </a:r>
            <a:r>
              <a:rPr lang="cs-CZ" sz="2400" dirty="0" smtClean="0">
                <a:solidFill>
                  <a:srgbClr val="FF0000"/>
                </a:solidFill>
              </a:rPr>
              <a:t>(ukazujeme na osobu, zvíře, věc, vlastnost)</a:t>
            </a:r>
          </a:p>
          <a:p>
            <a:r>
              <a:rPr lang="cs-CZ" b="1" dirty="0"/>
              <a:t>t</a:t>
            </a:r>
            <a:r>
              <a:rPr lang="cs-CZ" b="1" dirty="0" smtClean="0"/>
              <a:t>en, ta, to, ti, ty, ta, tento, tenhle, tahle, tyto, tyhle</a:t>
            </a:r>
          </a:p>
          <a:p>
            <a:endParaRPr lang="cs-CZ" dirty="0" smtClean="0"/>
          </a:p>
          <a:p>
            <a:endParaRPr lang="cs-CZ" u="sng" dirty="0" smtClean="0">
              <a:solidFill>
                <a:srgbClr val="FF0000"/>
              </a:solidFill>
            </a:endParaRPr>
          </a:p>
          <a:p>
            <a:endParaRPr lang="cs-CZ" u="sng" dirty="0">
              <a:solidFill>
                <a:srgbClr val="FF0000"/>
              </a:solidFill>
            </a:endParaRPr>
          </a:p>
        </p:txBody>
      </p:sp>
    </p:spTree>
    <p:extLst>
      <p:ext uri="{BB962C8B-B14F-4D97-AF65-F5344CB8AC3E}">
        <p14:creationId xmlns:p14="http://schemas.microsoft.com/office/powerpoint/2010/main" val="3682650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457200" y="980728"/>
            <a:ext cx="8229600" cy="5145435"/>
          </a:xfrm>
        </p:spPr>
        <p:txBody>
          <a:bodyPr>
            <a:normAutofit/>
          </a:bodyPr>
          <a:lstStyle/>
          <a:p>
            <a:r>
              <a:rPr lang="cs-CZ" u="sng" dirty="0" smtClean="0">
                <a:solidFill>
                  <a:srgbClr val="FF0000"/>
                </a:solidFill>
              </a:rPr>
              <a:t>4. tázací:</a:t>
            </a:r>
            <a:r>
              <a:rPr lang="cs-CZ" dirty="0" smtClean="0"/>
              <a:t> </a:t>
            </a:r>
            <a:r>
              <a:rPr lang="cs-CZ" sz="2400" dirty="0" smtClean="0">
                <a:solidFill>
                  <a:srgbClr val="FF0000"/>
                </a:solidFill>
              </a:rPr>
              <a:t>(tážeme se po osobě, zvířeti, věci…)</a:t>
            </a:r>
          </a:p>
          <a:p>
            <a:r>
              <a:rPr lang="cs-CZ" b="1" dirty="0" smtClean="0"/>
              <a:t>kdo, co, který, jaký, čí</a:t>
            </a:r>
          </a:p>
          <a:p>
            <a:r>
              <a:rPr lang="cs-CZ" u="sng" dirty="0" smtClean="0">
                <a:solidFill>
                  <a:srgbClr val="FF0000"/>
                </a:solidFill>
              </a:rPr>
              <a:t>5. vztažná: </a:t>
            </a:r>
            <a:r>
              <a:rPr lang="cs-CZ" sz="2400" dirty="0" smtClean="0">
                <a:solidFill>
                  <a:srgbClr val="FF0000"/>
                </a:solidFill>
              </a:rPr>
              <a:t>(Použití </a:t>
            </a:r>
            <a:r>
              <a:rPr lang="cs-CZ" sz="2400" dirty="0">
                <a:solidFill>
                  <a:srgbClr val="FF0000"/>
                </a:solidFill>
              </a:rPr>
              <a:t>jako spojovací výraz v souvětí</a:t>
            </a:r>
            <a:r>
              <a:rPr lang="cs-CZ" sz="2400" dirty="0" smtClean="0">
                <a:solidFill>
                  <a:srgbClr val="FF0000"/>
                </a:solidFill>
              </a:rPr>
              <a:t>.)</a:t>
            </a:r>
            <a:endParaRPr lang="cs-CZ" u="sng" dirty="0" smtClean="0">
              <a:solidFill>
                <a:srgbClr val="FF0000"/>
              </a:solidFill>
            </a:endParaRPr>
          </a:p>
          <a:p>
            <a:r>
              <a:rPr lang="cs-CZ" b="1" dirty="0" smtClean="0"/>
              <a:t>kdo, co, který, jaký, čí, jenž </a:t>
            </a:r>
          </a:p>
          <a:p>
            <a:r>
              <a:rPr lang="cs-CZ" u="sng" dirty="0" smtClean="0">
                <a:solidFill>
                  <a:srgbClr val="FF0000"/>
                </a:solidFill>
              </a:rPr>
              <a:t>6. neurčitá: </a:t>
            </a:r>
            <a:r>
              <a:rPr lang="cs-CZ" sz="2400" dirty="0" smtClean="0">
                <a:solidFill>
                  <a:srgbClr val="FF0000"/>
                </a:solidFill>
              </a:rPr>
              <a:t>(blíže nikoho a nic neurčujeme)</a:t>
            </a:r>
          </a:p>
          <a:p>
            <a:r>
              <a:rPr lang="cs-CZ" b="1" dirty="0"/>
              <a:t>n</a:t>
            </a:r>
            <a:r>
              <a:rPr lang="cs-CZ" b="1" dirty="0" smtClean="0"/>
              <a:t>ěkdo, něco, něčí</a:t>
            </a:r>
          </a:p>
          <a:p>
            <a:r>
              <a:rPr lang="cs-CZ" u="sng" dirty="0" smtClean="0">
                <a:solidFill>
                  <a:srgbClr val="FF0000"/>
                </a:solidFill>
              </a:rPr>
              <a:t>7. záporná: </a:t>
            </a:r>
            <a:r>
              <a:rPr lang="cs-CZ" sz="2400" dirty="0" smtClean="0">
                <a:solidFill>
                  <a:srgbClr val="FF0000"/>
                </a:solidFill>
              </a:rPr>
              <a:t>(popíráme existenci)</a:t>
            </a:r>
          </a:p>
          <a:p>
            <a:r>
              <a:rPr lang="cs-CZ" b="1" dirty="0" smtClean="0"/>
              <a:t>nikdo, nic, nijaký, ničí, žádný</a:t>
            </a:r>
            <a:endParaRPr lang="cs-CZ" b="1" dirty="0"/>
          </a:p>
        </p:txBody>
      </p:sp>
    </p:spTree>
    <p:extLst>
      <p:ext uri="{BB962C8B-B14F-4D97-AF65-F5344CB8AC3E}">
        <p14:creationId xmlns:p14="http://schemas.microsoft.com/office/powerpoint/2010/main" val="3309174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1000"/>
                                        <p:tgtEl>
                                          <p:spTgt spid="3">
                                            <p:txEl>
                                              <p:pRg st="6" end="6"/>
                                            </p:txEl>
                                          </p:spTgt>
                                        </p:tgtEl>
                                      </p:cBhvr>
                                    </p:animEffect>
                                    <p:anim calcmode="lin" valueType="num">
                                      <p:cBhvr>
                                        <p:cTn id="3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1000"/>
                                        <p:tgtEl>
                                          <p:spTgt spid="3">
                                            <p:txEl>
                                              <p:pRg st="7" end="7"/>
                                            </p:txEl>
                                          </p:spTgt>
                                        </p:tgtEl>
                                      </p:cBhvr>
                                    </p:animEffect>
                                    <p:anim calcmode="lin" valueType="num">
                                      <p:cBhvr>
                                        <p:cTn id="3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116632"/>
            <a:ext cx="8229600" cy="868958"/>
          </a:xfrm>
          <a:solidFill>
            <a:schemeClr val="tx2">
              <a:lumMod val="20000"/>
              <a:lumOff val="80000"/>
            </a:schemeClr>
          </a:solidFill>
        </p:spPr>
        <p:txBody>
          <a:bodyPr>
            <a:normAutofit/>
          </a:bodyPr>
          <a:lstStyle/>
          <a:p>
            <a:r>
              <a:rPr lang="cs-CZ" b="1" u="sng" dirty="0" smtClean="0">
                <a:solidFill>
                  <a:srgbClr val="00B050"/>
                </a:solidFill>
              </a:rPr>
              <a:t>Doplň vhodná zájmena:</a:t>
            </a:r>
            <a:endParaRPr lang="cs-CZ" b="1" u="sng" dirty="0">
              <a:solidFill>
                <a:srgbClr val="00B050"/>
              </a:solidFill>
            </a:endParaRPr>
          </a:p>
        </p:txBody>
      </p:sp>
      <p:sp>
        <p:nvSpPr>
          <p:cNvPr id="3" name="Zástupný symbol pro obsah 2"/>
          <p:cNvSpPr>
            <a:spLocks noGrp="1"/>
          </p:cNvSpPr>
          <p:nvPr>
            <p:ph idx="1"/>
          </p:nvPr>
        </p:nvSpPr>
        <p:spPr>
          <a:xfrm>
            <a:off x="467544" y="1124744"/>
            <a:ext cx="8229600" cy="5184576"/>
          </a:xfrm>
        </p:spPr>
        <p:txBody>
          <a:bodyPr>
            <a:normAutofit lnSpcReduction="10000"/>
          </a:bodyPr>
          <a:lstStyle/>
          <a:p>
            <a:r>
              <a:rPr lang="cs-CZ" dirty="0" smtClean="0"/>
              <a:t>Venku pobíhá ________pes.</a:t>
            </a:r>
          </a:p>
          <a:p>
            <a:r>
              <a:rPr lang="cs-CZ" dirty="0" smtClean="0"/>
              <a:t> ________sestra je starší než_____. </a:t>
            </a:r>
          </a:p>
          <a:p>
            <a:r>
              <a:rPr lang="cs-CZ" dirty="0" smtClean="0"/>
              <a:t>Ptal se, _______to udělal? </a:t>
            </a:r>
          </a:p>
          <a:p>
            <a:r>
              <a:rPr lang="cs-CZ" dirty="0" smtClean="0"/>
              <a:t>__________ jsem neviděl.</a:t>
            </a:r>
          </a:p>
          <a:p>
            <a:r>
              <a:rPr lang="cs-CZ" dirty="0" smtClean="0"/>
              <a:t> Pavel ________ zapůjčil ________ nové kolo. </a:t>
            </a:r>
          </a:p>
          <a:p>
            <a:r>
              <a:rPr lang="cs-CZ" dirty="0" smtClean="0"/>
              <a:t>Mám __________ hlad. </a:t>
            </a:r>
          </a:p>
          <a:p>
            <a:r>
              <a:rPr lang="cs-CZ" dirty="0" smtClean="0"/>
              <a:t>Je _________ přání ________ maminky. </a:t>
            </a:r>
          </a:p>
          <a:p>
            <a:r>
              <a:rPr lang="cs-CZ" dirty="0" smtClean="0"/>
              <a:t>________ tatínek je veselý člověk.</a:t>
            </a:r>
          </a:p>
          <a:p>
            <a:r>
              <a:rPr lang="cs-CZ" dirty="0" smtClean="0"/>
              <a:t> _________ tam nebyl. </a:t>
            </a:r>
            <a:endParaRPr lang="cs-CZ" dirty="0"/>
          </a:p>
        </p:txBody>
      </p:sp>
    </p:spTree>
    <p:extLst>
      <p:ext uri="{BB962C8B-B14F-4D97-AF65-F5344CB8AC3E}">
        <p14:creationId xmlns:p14="http://schemas.microsoft.com/office/powerpoint/2010/main" val="288049374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159</TotalTime>
  <Words>429</Words>
  <Application>Microsoft Office PowerPoint</Application>
  <PresentationFormat>Předvádění na obrazovce (4:3)</PresentationFormat>
  <Paragraphs>61</Paragraphs>
  <Slides>7</Slides>
  <Notes>2</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7</vt:i4>
      </vt:variant>
    </vt:vector>
  </HeadingPairs>
  <TitlesOfParts>
    <vt:vector size="9" baseType="lpstr">
      <vt:lpstr>Motiv systému Office</vt:lpstr>
      <vt:lpstr>Rastrový obrázek</vt:lpstr>
      <vt:lpstr>Zájmena - druhy</vt:lpstr>
      <vt:lpstr>Prezentace aplikace PowerPoint</vt:lpstr>
      <vt:lpstr>Zájmena</vt:lpstr>
      <vt:lpstr>Podtrhni zájmena:</vt:lpstr>
      <vt:lpstr>DRUHY ZÁJMEN</vt:lpstr>
      <vt:lpstr>Prezentace aplikace PowerPoint</vt:lpstr>
      <vt:lpstr>Doplň vhodná zájmena:</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učebního materiálu</dc:title>
  <dc:creator>pc-135M</dc:creator>
  <cp:lastModifiedBy>PCAdmin</cp:lastModifiedBy>
  <cp:revision>27</cp:revision>
  <dcterms:created xsi:type="dcterms:W3CDTF">2011-03-19T07:06:37Z</dcterms:created>
  <dcterms:modified xsi:type="dcterms:W3CDTF">2011-07-22T19:15:35Z</dcterms:modified>
</cp:coreProperties>
</file>