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9" r:id="rId10"/>
    <p:sldId id="264" r:id="rId11"/>
    <p:sldId id="265" r:id="rId12"/>
    <p:sldId id="266" r:id="rId13"/>
    <p:sldId id="268" r:id="rId14"/>
    <p:sldId id="26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0D3F59A4-F837-41F0-876E-5CF40EF10FB8}" type="datetimeFigureOut">
              <a:rPr lang="cs-CZ" smtClean="0"/>
              <a:t>14.4.2012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slide" Target="slide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Lat_lebka.jpg" TargetMode="External"/><Relationship Id="rId2" Type="http://schemas.openxmlformats.org/officeDocument/2006/relationships/hyperlink" Target="http://upload.wikimedia.org/wikipedia/commons/a/ae/Draw-Costa_Rican-2smallest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908720"/>
            <a:ext cx="7772400" cy="14700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5136721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VY_32_INOVACE_04-01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976025"/>
              </p:ext>
            </p:extLst>
          </p:nvPr>
        </p:nvGraphicFramePr>
        <p:xfrm>
          <a:off x="1516013" y="1052736"/>
          <a:ext cx="6208395" cy="34217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0022"/>
                <a:gridCol w="4688373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VIII.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oblast: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8725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Přírodopis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Tematický okruh: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/>
                          <a:ea typeface="Times New Roman"/>
                        </a:rPr>
                        <a:t>Biologie člověka</a:t>
                      </a: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34712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/>
                          <a:ea typeface="Times New Roman"/>
                        </a:rPr>
                        <a:t>Soustava opěrná - lebka</a:t>
                      </a: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1868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Bc. Kočovská Renata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Calibri"/>
                          <a:ea typeface="Times New Roman"/>
                        </a:rPr>
                        <a:t>5. 11.  </a:t>
                      </a: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Materiál slouží </a:t>
                      </a:r>
                      <a:r>
                        <a:rPr lang="cs-CZ" sz="1400" kern="50" dirty="0" smtClean="0">
                          <a:effectLst/>
                          <a:latin typeface="Calibri"/>
                          <a:ea typeface="Times New Roman"/>
                        </a:rPr>
                        <a:t> na podporu  výuky tématu opěrná soustava  - lebka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260763" y="1340768"/>
            <a:ext cx="6739345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Opěrná soustava</a:t>
            </a:r>
          </a:p>
          <a:p>
            <a:pPr algn="ctr"/>
            <a:endParaRPr lang="cs-CZ" sz="5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LEBKA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  <a:p>
            <a:pPr algn="ctr"/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005063"/>
            <a:ext cx="1809750" cy="209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3346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548680"/>
            <a:ext cx="76328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FUNKCE LEBKY</a:t>
            </a:r>
          </a:p>
          <a:p>
            <a:endParaRPr lang="cs-CZ" sz="32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15616" y="1484784"/>
            <a:ext cx="6912768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chrání mozek</a:t>
            </a:r>
          </a:p>
          <a:p>
            <a:endParaRPr lang="cs-CZ" sz="2800" dirty="0" smtClean="0">
              <a:solidFill>
                <a:schemeClr val="accent3"/>
              </a:solidFill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chrání čidla (smysly)</a:t>
            </a:r>
          </a:p>
          <a:p>
            <a:r>
              <a:rPr lang="cs-CZ" sz="2800" dirty="0" smtClean="0">
                <a:solidFill>
                  <a:schemeClr val="accent3"/>
                </a:solidFill>
              </a:rPr>
              <a:t>    zrak</a:t>
            </a:r>
          </a:p>
          <a:p>
            <a:r>
              <a:rPr lang="cs-CZ" sz="2800" dirty="0">
                <a:solidFill>
                  <a:schemeClr val="accent3"/>
                </a:solidFill>
              </a:rPr>
              <a:t> </a:t>
            </a:r>
            <a:r>
              <a:rPr lang="cs-CZ" sz="2800" dirty="0" smtClean="0">
                <a:solidFill>
                  <a:schemeClr val="accent3"/>
                </a:solidFill>
              </a:rPr>
              <a:t>   sluch</a:t>
            </a:r>
          </a:p>
          <a:p>
            <a:r>
              <a:rPr lang="cs-CZ" sz="2800" dirty="0">
                <a:solidFill>
                  <a:schemeClr val="accent3"/>
                </a:solidFill>
              </a:rPr>
              <a:t> </a:t>
            </a:r>
            <a:r>
              <a:rPr lang="cs-CZ" sz="2800" dirty="0" smtClean="0">
                <a:solidFill>
                  <a:schemeClr val="accent3"/>
                </a:solidFill>
              </a:rPr>
              <a:t>   čich</a:t>
            </a:r>
          </a:p>
          <a:p>
            <a:r>
              <a:rPr lang="cs-CZ" sz="2800" dirty="0">
                <a:solidFill>
                  <a:schemeClr val="accent3"/>
                </a:solidFill>
              </a:rPr>
              <a:t> </a:t>
            </a:r>
            <a:r>
              <a:rPr lang="cs-CZ" sz="2800" dirty="0" smtClean="0">
                <a:solidFill>
                  <a:schemeClr val="accent3"/>
                </a:solidFill>
              </a:rPr>
              <a:t>   rovnováhy </a:t>
            </a:r>
            <a:endParaRPr lang="cs-CZ" sz="2800" dirty="0">
              <a:solidFill>
                <a:schemeClr val="accent3"/>
              </a:solidFill>
            </a:endParaRPr>
          </a:p>
          <a:p>
            <a:endParaRPr lang="cs-CZ" sz="2400" dirty="0" smtClean="0">
              <a:solidFill>
                <a:schemeClr val="accent3"/>
              </a:solidFill>
            </a:endParaRPr>
          </a:p>
          <a:p>
            <a:endParaRPr lang="cs-CZ" sz="24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21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87624" y="764704"/>
            <a:ext cx="5400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SPOJENÍ KOSTÍ</a:t>
            </a:r>
          </a:p>
          <a:p>
            <a:endParaRPr lang="cs-CZ" sz="32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87624" y="1628800"/>
            <a:ext cx="67687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švy – pevné spojení</a:t>
            </a:r>
          </a:p>
          <a:p>
            <a:pPr marL="457200" indent="-457200">
              <a:buFont typeface="Wingdings" pitchFamily="2" charset="2"/>
              <a:buChar char="v"/>
            </a:pPr>
            <a:endParaRPr lang="cs-CZ" sz="2800" dirty="0">
              <a:solidFill>
                <a:schemeClr val="accent3"/>
              </a:solidFill>
            </a:endParaRP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kloubně – dolní čelist </a:t>
            </a:r>
            <a:endParaRPr lang="cs-CZ" sz="2800" dirty="0">
              <a:solidFill>
                <a:schemeClr val="accent3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6336196" y="1841922"/>
            <a:ext cx="1296144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588224" y="2018488"/>
            <a:ext cx="7560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3"/>
                </a:solidFill>
                <a:hlinkClick r:id="rId2" action="ppaction://hlinksldjump"/>
              </a:rPr>
              <a:t>text</a:t>
            </a:r>
            <a:endParaRPr lang="cs-CZ" sz="2000" dirty="0">
              <a:solidFill>
                <a:schemeClr val="accent3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726324"/>
            <a:ext cx="2014537" cy="227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233" y="3356992"/>
            <a:ext cx="2812107" cy="3310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Přímá spojnice se šipkou 10"/>
          <p:cNvCxnSpPr/>
          <p:nvPr/>
        </p:nvCxnSpPr>
        <p:spPr>
          <a:xfrm flipH="1">
            <a:off x="3275856" y="4653136"/>
            <a:ext cx="2088232" cy="2082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4066257" y="4357151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/>
                </a:solidFill>
              </a:rPr>
              <a:t>ŠEV</a:t>
            </a:r>
            <a:endParaRPr lang="cs-CZ" sz="2000" b="1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43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620688"/>
            <a:ext cx="71287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Fontanela</a:t>
            </a:r>
          </a:p>
          <a:p>
            <a:endParaRPr lang="cs-CZ" sz="24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u novorozenců </a:t>
            </a:r>
          </a:p>
          <a:p>
            <a:pPr marL="342900" indent="-342900">
              <a:buFont typeface="Wingdings" pitchFamily="2" charset="2"/>
              <a:buChar char="v"/>
            </a:pPr>
            <a:endParaRPr lang="cs-CZ" sz="2800" dirty="0">
              <a:solidFill>
                <a:schemeClr val="accent3"/>
              </a:solidFill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místa, kde nepřiléhají lebeční kosti</a:t>
            </a:r>
          </a:p>
          <a:p>
            <a:pPr marL="342900" indent="-342900">
              <a:buFont typeface="Wingdings" pitchFamily="2" charset="2"/>
              <a:buChar char="v"/>
            </a:pPr>
            <a:endParaRPr lang="cs-CZ" sz="2800" dirty="0">
              <a:solidFill>
                <a:schemeClr val="accent3"/>
              </a:solidFill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kosti spojeny vazivem </a:t>
            </a:r>
          </a:p>
          <a:p>
            <a:pPr marL="342900" indent="-342900">
              <a:buFont typeface="Wingdings" pitchFamily="2" charset="2"/>
              <a:buChar char="v"/>
            </a:pPr>
            <a:endParaRPr lang="cs-CZ" sz="2800" dirty="0">
              <a:solidFill>
                <a:schemeClr val="accent3"/>
              </a:solidFill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nebezpečí poranění mozku  !!!</a:t>
            </a:r>
            <a:endParaRPr lang="cs-CZ" sz="28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82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620688"/>
            <a:ext cx="71287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KOSTRA LEBKY</a:t>
            </a:r>
          </a:p>
          <a:p>
            <a:endParaRPr lang="cs-CZ" sz="32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1697906"/>
            <a:ext cx="705678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Část obličejová</a:t>
            </a:r>
          </a:p>
          <a:p>
            <a:pPr marL="457200" indent="-457200">
              <a:buFont typeface="Wingdings" pitchFamily="2" charset="2"/>
              <a:buChar char="v"/>
            </a:pPr>
            <a:endParaRPr lang="cs-CZ" sz="2800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horní čelist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dolní čelist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lícní kosti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nosní kosti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slzní kosti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patrové kosti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jazylka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radličná kost</a:t>
            </a:r>
          </a:p>
          <a:p>
            <a:pPr marL="457200" indent="-457200">
              <a:buFont typeface="Wingdings" pitchFamily="2" charset="2"/>
              <a:buChar char="v"/>
            </a:pPr>
            <a:endParaRPr lang="cs-CZ" sz="2800" dirty="0" smtClean="0">
              <a:solidFill>
                <a:schemeClr val="accent3"/>
              </a:solidFill>
            </a:endParaRPr>
          </a:p>
          <a:p>
            <a:pPr marL="457200" indent="-457200">
              <a:buFont typeface="Wingdings" pitchFamily="2" charset="2"/>
              <a:buChar char="v"/>
            </a:pPr>
            <a:endParaRPr lang="cs-CZ" sz="2800" dirty="0" smtClean="0">
              <a:solidFill>
                <a:schemeClr val="accent3"/>
              </a:solidFill>
            </a:endParaRPr>
          </a:p>
          <a:p>
            <a:pPr marL="457200" indent="-457200">
              <a:buFont typeface="Wingdings" pitchFamily="2" charset="2"/>
              <a:buChar char="v"/>
            </a:pPr>
            <a:endParaRPr lang="cs-CZ" sz="2800" dirty="0">
              <a:solidFill>
                <a:schemeClr val="accent3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5508104" y="2935670"/>
            <a:ext cx="1656184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665262" y="3239671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3"/>
                </a:solidFill>
              </a:rPr>
              <a:t>  </a:t>
            </a:r>
            <a:r>
              <a:rPr lang="cs-CZ" sz="2000" dirty="0" smtClean="0">
                <a:solidFill>
                  <a:schemeClr val="accent3"/>
                </a:solidFill>
                <a:hlinkClick r:id="rId2" action="ppaction://hlinksldjump"/>
              </a:rPr>
              <a:t>Obr. 1</a:t>
            </a:r>
            <a:endParaRPr lang="cs-CZ" sz="20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12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782216"/>
            <a:ext cx="691276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Část mozková</a:t>
            </a:r>
          </a:p>
          <a:p>
            <a:endParaRPr lang="cs-CZ" sz="28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temenní kosti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spánkové kosti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skalní kost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čelní kost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týlní kost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čichová kost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800" dirty="0" smtClean="0">
                <a:solidFill>
                  <a:schemeClr val="accent3"/>
                </a:solidFill>
              </a:rPr>
              <a:t>klínová kost</a:t>
            </a:r>
          </a:p>
          <a:p>
            <a:pPr marL="457200" indent="-457200">
              <a:buFont typeface="Wingdings" pitchFamily="2" charset="2"/>
              <a:buChar char="v"/>
            </a:pPr>
            <a:endParaRPr lang="cs-CZ" sz="2800" dirty="0">
              <a:solidFill>
                <a:schemeClr val="accent3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5220072" y="2708920"/>
            <a:ext cx="2016224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688124" y="3120933"/>
            <a:ext cx="1080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3"/>
                </a:solidFill>
                <a:hlinkClick r:id="rId2" action="ppaction://hlinksldjump"/>
              </a:rPr>
              <a:t>Obr. 1</a:t>
            </a:r>
            <a:endParaRPr lang="cs-CZ" sz="20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48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9" y="949370"/>
            <a:ext cx="5832648" cy="535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588224" y="1484784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/>
                </a:solidFill>
              </a:rPr>
              <a:t>kost temenní</a:t>
            </a:r>
            <a:endParaRPr lang="cs-CZ" sz="2000" b="1" dirty="0">
              <a:solidFill>
                <a:schemeClr val="accent3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984268" y="2760985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/>
                </a:solidFill>
              </a:rPr>
              <a:t>kost týlní</a:t>
            </a:r>
            <a:endParaRPr lang="cs-CZ" sz="2000" b="1" dirty="0">
              <a:solidFill>
                <a:schemeClr val="accent3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711312" y="3861048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/>
                </a:solidFill>
              </a:rPr>
              <a:t>kost spánková</a:t>
            </a:r>
          </a:p>
          <a:p>
            <a:r>
              <a:rPr lang="cs-CZ" sz="2000" b="1" dirty="0" smtClean="0">
                <a:solidFill>
                  <a:schemeClr val="accent3"/>
                </a:solidFill>
              </a:rPr>
              <a:t>kost skalní</a:t>
            </a:r>
            <a:endParaRPr lang="cs-CZ" sz="2000" b="1" dirty="0">
              <a:solidFill>
                <a:schemeClr val="accent3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11834" y="1309326"/>
            <a:ext cx="15841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/>
                </a:solidFill>
              </a:rPr>
              <a:t>kost čelní</a:t>
            </a:r>
            <a:endParaRPr lang="cs-CZ" sz="2000" b="1" dirty="0">
              <a:solidFill>
                <a:schemeClr val="accent3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15615" y="2132856"/>
            <a:ext cx="21803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/>
                </a:solidFill>
              </a:rPr>
              <a:t>kost klínová</a:t>
            </a:r>
            <a:endParaRPr lang="cs-CZ" sz="2000" b="1" dirty="0">
              <a:solidFill>
                <a:schemeClr val="accent3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92068" y="2598661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/>
                </a:solidFill>
              </a:rPr>
              <a:t>kost nosní </a:t>
            </a:r>
            <a:endParaRPr lang="cs-CZ" sz="2000" b="1" dirty="0">
              <a:solidFill>
                <a:schemeClr val="accent3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27584" y="3027067"/>
            <a:ext cx="2468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/>
                </a:solidFill>
              </a:rPr>
              <a:t>kost slzní</a:t>
            </a:r>
            <a:endParaRPr lang="cs-CZ" sz="2000" b="1" dirty="0">
              <a:solidFill>
                <a:schemeClr val="accent3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092068" y="3516977"/>
            <a:ext cx="15841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/>
                </a:solidFill>
              </a:rPr>
              <a:t>kost lícní</a:t>
            </a:r>
            <a:endParaRPr lang="cs-CZ" sz="2000" b="1" dirty="0">
              <a:solidFill>
                <a:schemeClr val="accent3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06205" y="3946960"/>
            <a:ext cx="2088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/>
                </a:solidFill>
              </a:rPr>
              <a:t>horní čelist</a:t>
            </a:r>
            <a:endParaRPr lang="cs-CZ" sz="2000" b="1" dirty="0">
              <a:solidFill>
                <a:schemeClr val="accent3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83569" y="4525089"/>
            <a:ext cx="19926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/>
                </a:solidFill>
              </a:rPr>
              <a:t>dolní čelist</a:t>
            </a:r>
            <a:endParaRPr lang="cs-CZ" sz="2000" b="1" dirty="0">
              <a:solidFill>
                <a:schemeClr val="accent3"/>
              </a:solidFill>
            </a:endParaRPr>
          </a:p>
        </p:txBody>
      </p:sp>
      <p:sp>
        <p:nvSpPr>
          <p:cNvPr id="13" name="Zahnutá šipka doleva 12"/>
          <p:cNvSpPr/>
          <p:nvPr/>
        </p:nvSpPr>
        <p:spPr>
          <a:xfrm>
            <a:off x="683569" y="5517232"/>
            <a:ext cx="1378227" cy="79208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971600" y="5661248"/>
            <a:ext cx="17046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3"/>
                </a:solidFill>
                <a:hlinkClick r:id="rId3" action="ppaction://hlinksldjump"/>
              </a:rPr>
              <a:t>zpět 1</a:t>
            </a:r>
            <a:endParaRPr lang="cs-CZ" dirty="0">
              <a:solidFill>
                <a:schemeClr val="accent3"/>
              </a:solidFill>
            </a:endParaRPr>
          </a:p>
        </p:txBody>
      </p:sp>
      <p:sp>
        <p:nvSpPr>
          <p:cNvPr id="15" name="Zahnutá šipka doleva 14"/>
          <p:cNvSpPr/>
          <p:nvPr/>
        </p:nvSpPr>
        <p:spPr>
          <a:xfrm>
            <a:off x="6984268" y="5616534"/>
            <a:ext cx="1404156" cy="82809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20272" y="584591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3"/>
                </a:solidFill>
              </a:rPr>
              <a:t>   </a:t>
            </a:r>
            <a:r>
              <a:rPr lang="cs-CZ" dirty="0" smtClean="0">
                <a:solidFill>
                  <a:schemeClr val="accent3"/>
                </a:solidFill>
                <a:hlinkClick r:id="rId4" action="ppaction://hlinksldjump"/>
              </a:rPr>
              <a:t>zpět 2</a:t>
            </a:r>
            <a:endParaRPr lang="cs-CZ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93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5" y="527292"/>
            <a:ext cx="5472608" cy="596026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11560" y="829601"/>
            <a:ext cx="15841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/>
                </a:solidFill>
              </a:rPr>
              <a:t>RTG lebky</a:t>
            </a:r>
            <a:endParaRPr lang="cs-CZ" sz="2000" b="1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58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764704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764704"/>
            <a:ext cx="7488832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3"/>
                </a:solidFill>
              </a:rPr>
              <a:t>Vyber správnou odpověď:</a:t>
            </a:r>
          </a:p>
          <a:p>
            <a:endParaRPr lang="cs-CZ" sz="2000" b="1" dirty="0">
              <a:solidFill>
                <a:schemeClr val="accent3"/>
              </a:solidFill>
            </a:endParaRPr>
          </a:p>
          <a:p>
            <a:pPr marL="457200" indent="-457200">
              <a:buAutoNum type="arabicPeriod"/>
            </a:pPr>
            <a:r>
              <a:rPr lang="cs-CZ" sz="2400" dirty="0" smtClean="0">
                <a:solidFill>
                  <a:schemeClr val="accent3"/>
                </a:solidFill>
              </a:rPr>
              <a:t>Kosti na lebce jsou spojeny?</a:t>
            </a:r>
          </a:p>
          <a:p>
            <a:r>
              <a:rPr lang="cs-CZ" sz="2400" dirty="0" smtClean="0">
                <a:solidFill>
                  <a:schemeClr val="accent3"/>
                </a:solidFill>
              </a:rPr>
              <a:t>a) </a:t>
            </a:r>
            <a:r>
              <a:rPr lang="cs-CZ" sz="2400" dirty="0" smtClean="0">
                <a:solidFill>
                  <a:schemeClr val="accent3"/>
                </a:solidFill>
                <a:hlinkClick r:id="rId2" action="ppaction://hlinksldjump"/>
              </a:rPr>
              <a:t>srostlé</a:t>
            </a:r>
            <a:endParaRPr lang="cs-CZ" sz="2400" dirty="0" smtClean="0">
              <a:solidFill>
                <a:schemeClr val="accent3"/>
              </a:solidFill>
            </a:endParaRPr>
          </a:p>
          <a:p>
            <a:r>
              <a:rPr lang="cs-CZ" sz="2400" dirty="0" smtClean="0">
                <a:solidFill>
                  <a:schemeClr val="accent3"/>
                </a:solidFill>
              </a:rPr>
              <a:t>b) </a:t>
            </a:r>
            <a:r>
              <a:rPr lang="cs-CZ" sz="2400" dirty="0" smtClean="0">
                <a:solidFill>
                  <a:schemeClr val="accent3"/>
                </a:solidFill>
                <a:hlinkClick r:id="rId3" action="ppaction://hlinksldjump"/>
              </a:rPr>
              <a:t>švy</a:t>
            </a:r>
            <a:endParaRPr lang="cs-CZ" sz="2400" dirty="0" smtClean="0">
              <a:solidFill>
                <a:schemeClr val="accent3"/>
              </a:solidFill>
            </a:endParaRPr>
          </a:p>
          <a:p>
            <a:endParaRPr lang="cs-CZ" sz="2400" dirty="0" smtClean="0">
              <a:solidFill>
                <a:schemeClr val="accent3"/>
              </a:solidFill>
            </a:endParaRPr>
          </a:p>
          <a:p>
            <a:r>
              <a:rPr lang="cs-CZ" sz="2400" dirty="0" smtClean="0">
                <a:solidFill>
                  <a:schemeClr val="accent3"/>
                </a:solidFill>
              </a:rPr>
              <a:t>2. Fontanela se vyskytuje u?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>
                <a:solidFill>
                  <a:schemeClr val="accent3"/>
                </a:solidFill>
                <a:hlinkClick r:id="rId3" action="ppaction://hlinksldjump"/>
              </a:rPr>
              <a:t>kojenců</a:t>
            </a:r>
            <a:endParaRPr lang="cs-CZ" sz="2400" dirty="0" smtClean="0">
              <a:solidFill>
                <a:schemeClr val="accent3"/>
              </a:solidFill>
            </a:endParaRP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>
                <a:solidFill>
                  <a:schemeClr val="accent3"/>
                </a:solidFill>
                <a:hlinkClick r:id="rId2" action="ppaction://hlinksldjump"/>
              </a:rPr>
              <a:t>starých lidí</a:t>
            </a:r>
            <a:endParaRPr lang="cs-CZ" sz="2400" dirty="0" smtClean="0">
              <a:solidFill>
                <a:schemeClr val="accent3"/>
              </a:solidFill>
            </a:endParaRPr>
          </a:p>
          <a:p>
            <a:r>
              <a:rPr lang="cs-CZ" sz="2400" dirty="0" smtClean="0">
                <a:solidFill>
                  <a:schemeClr val="accent3"/>
                </a:solidFill>
              </a:rPr>
              <a:t>  </a:t>
            </a:r>
          </a:p>
          <a:p>
            <a:r>
              <a:rPr lang="cs-CZ" sz="2400" dirty="0" smtClean="0">
                <a:solidFill>
                  <a:schemeClr val="accent3"/>
                </a:solidFill>
              </a:rPr>
              <a:t>3. Lebka má funkci?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>
                <a:solidFill>
                  <a:schemeClr val="accent3"/>
                </a:solidFill>
                <a:hlinkClick r:id="rId3" action="ppaction://hlinksldjump"/>
              </a:rPr>
              <a:t>chrání mozek</a:t>
            </a:r>
            <a:endParaRPr lang="cs-CZ" sz="2400" dirty="0" smtClean="0">
              <a:solidFill>
                <a:schemeClr val="accent3"/>
              </a:solidFill>
            </a:endParaRPr>
          </a:p>
          <a:p>
            <a:pPr marL="457200" indent="-457200">
              <a:buFont typeface="+mj-lt"/>
              <a:buAutoNum type="alphaLcParenR"/>
            </a:pPr>
            <a:r>
              <a:rPr lang="cs-CZ" sz="2400" dirty="0" smtClean="0">
                <a:solidFill>
                  <a:schemeClr val="accent3"/>
                </a:solidFill>
                <a:hlinkClick r:id="rId3" action="ppaction://hlinksldjump"/>
              </a:rPr>
              <a:t>chrání smyslová čidla  </a:t>
            </a:r>
            <a:endParaRPr lang="cs-CZ" sz="2400" dirty="0" smtClean="0">
              <a:solidFill>
                <a:schemeClr val="accent3"/>
              </a:solidFill>
            </a:endParaRPr>
          </a:p>
          <a:p>
            <a:pPr marL="457200" indent="-457200">
              <a:buFont typeface="+mj-lt"/>
              <a:buAutoNum type="alphaLcParenR"/>
            </a:pPr>
            <a:endParaRPr lang="cs-CZ" sz="2400" dirty="0" smtClean="0">
              <a:solidFill>
                <a:schemeClr val="accent3"/>
              </a:solidFill>
            </a:endParaRPr>
          </a:p>
          <a:p>
            <a:endParaRPr lang="cs-CZ" sz="2400" dirty="0" smtClean="0">
              <a:solidFill>
                <a:schemeClr val="accent3"/>
              </a:solidFill>
            </a:endParaRPr>
          </a:p>
          <a:p>
            <a:pPr marL="457200" indent="-457200">
              <a:buFont typeface="+mj-lt"/>
              <a:buAutoNum type="alphaLcParenR"/>
            </a:pPr>
            <a:endParaRPr lang="cs-CZ" sz="2400" dirty="0">
              <a:solidFill>
                <a:schemeClr val="accent3"/>
              </a:solidFill>
            </a:endParaRPr>
          </a:p>
          <a:p>
            <a:r>
              <a:rPr lang="cs-CZ" sz="2400" dirty="0" smtClean="0">
                <a:solidFill>
                  <a:schemeClr val="accent3"/>
                </a:solidFill>
              </a:rPr>
              <a:t>    </a:t>
            </a:r>
          </a:p>
          <a:p>
            <a:endParaRPr lang="cs-CZ" sz="2400" dirty="0">
              <a:solidFill>
                <a:schemeClr val="accent3"/>
              </a:solidFill>
            </a:endParaRPr>
          </a:p>
          <a:p>
            <a:endParaRPr lang="cs-CZ" sz="2400" b="1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800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selý obličej 2"/>
          <p:cNvSpPr/>
          <p:nvPr/>
        </p:nvSpPr>
        <p:spPr>
          <a:xfrm>
            <a:off x="1907704" y="805354"/>
            <a:ext cx="5184576" cy="471187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843808" y="5661248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cs-CZ" sz="3200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sldjump"/>
              </a:rPr>
              <a:t>SPRÁVNĚ</a:t>
            </a:r>
            <a:endParaRPr lang="cs-CZ" sz="3200" b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088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lesk 2"/>
          <p:cNvSpPr/>
          <p:nvPr/>
        </p:nvSpPr>
        <p:spPr>
          <a:xfrm>
            <a:off x="2987824" y="1268760"/>
            <a:ext cx="3794720" cy="3643644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242498" y="4538205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3"/>
                </a:solidFill>
              </a:rPr>
              <a:t>         ŠPATNĚ</a:t>
            </a:r>
            <a:endParaRPr lang="cs-CZ" sz="3600" b="1" dirty="0">
              <a:solidFill>
                <a:schemeClr val="accent3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228184" y="5990438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3"/>
                </a:solidFill>
                <a:hlinkClick r:id="rId2" action="ppaction://hlinksldjump"/>
              </a:rPr>
              <a:t>Zkus to znovu</a:t>
            </a:r>
            <a:endParaRPr lang="cs-CZ" sz="24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39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03611" y="2967335"/>
            <a:ext cx="79367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Děkuji za pozornost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908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980727"/>
            <a:ext cx="72728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hangingPunct="0"/>
            <a:r>
              <a:rPr lang="cs-CZ" dirty="0"/>
              <a:t>Použité zdroje a literatura:</a:t>
            </a:r>
          </a:p>
          <a:p>
            <a:pPr hangingPunct="0"/>
            <a:r>
              <a:rPr lang="cs-CZ" dirty="0" smtClean="0">
                <a:solidFill>
                  <a:schemeClr val="accent3"/>
                </a:solidFill>
              </a:rPr>
              <a:t>Snímek 2,4:</a:t>
            </a:r>
            <a:endParaRPr lang="cs-CZ" dirty="0"/>
          </a:p>
          <a:p>
            <a:pPr hangingPunct="0"/>
            <a:r>
              <a:rPr lang="cs-CZ" dirty="0"/>
              <a:t>ČERNÍK, Vladimír. </a:t>
            </a:r>
            <a:r>
              <a:rPr lang="cs-CZ" i="1" dirty="0"/>
              <a:t>Přírodopis 3 Biologie člověka. </a:t>
            </a:r>
            <a:r>
              <a:rPr lang="cs-CZ" dirty="0"/>
              <a:t>1. vyd.  Praha: SPN, 1999.</a:t>
            </a:r>
          </a:p>
          <a:p>
            <a:r>
              <a:rPr lang="cs-CZ" dirty="0"/>
              <a:t>SBN 80-85937-97-2. s. </a:t>
            </a:r>
            <a:r>
              <a:rPr lang="cs-CZ" dirty="0" smtClean="0"/>
              <a:t>23-25.</a:t>
            </a:r>
          </a:p>
          <a:p>
            <a:r>
              <a:rPr lang="cs-CZ" dirty="0" smtClean="0">
                <a:solidFill>
                  <a:schemeClr val="accent3"/>
                </a:solidFill>
              </a:rPr>
              <a:t>Snímek 8:</a:t>
            </a:r>
          </a:p>
          <a:p>
            <a:pPr hangingPunct="0"/>
            <a:r>
              <a:rPr lang="cs-CZ" dirty="0">
                <a:latin typeface="Tw Cen MT" pitchFamily="34" charset="-18"/>
              </a:rPr>
              <a:t>KVASNIČKOVÁ, Danuše. </a:t>
            </a:r>
            <a:r>
              <a:rPr lang="cs-CZ" i="1" dirty="0">
                <a:latin typeface="Tw Cen MT" pitchFamily="34" charset="-18"/>
              </a:rPr>
              <a:t>Ekologický přírodopis – pracovní sešit </a:t>
            </a:r>
            <a:r>
              <a:rPr lang="cs-CZ" i="1" dirty="0" smtClean="0">
                <a:latin typeface="Tw Cen MT" pitchFamily="34" charset="-18"/>
              </a:rPr>
              <a:t>pro 8. </a:t>
            </a:r>
            <a:r>
              <a:rPr lang="cs-CZ" i="1" dirty="0">
                <a:latin typeface="Tw Cen MT" pitchFamily="34" charset="-18"/>
              </a:rPr>
              <a:t>roč. </a:t>
            </a:r>
            <a:r>
              <a:rPr lang="cs-CZ" dirty="0">
                <a:latin typeface="Tw Cen MT" pitchFamily="34" charset="-18"/>
              </a:rPr>
              <a:t>1. vyd. Praha:</a:t>
            </a:r>
          </a:p>
          <a:p>
            <a:pPr hangingPunct="0"/>
            <a:r>
              <a:rPr lang="cs-CZ" dirty="0">
                <a:latin typeface="Tw Cen MT" pitchFamily="34" charset="-18"/>
              </a:rPr>
              <a:t>FORTUNA, </a:t>
            </a:r>
            <a:r>
              <a:rPr lang="cs-CZ" dirty="0" smtClean="0">
                <a:latin typeface="Tw Cen MT" pitchFamily="34" charset="-18"/>
              </a:rPr>
              <a:t>2000. </a:t>
            </a:r>
            <a:r>
              <a:rPr lang="cs-CZ" dirty="0">
                <a:latin typeface="Tw Cen MT" pitchFamily="34" charset="-18"/>
              </a:rPr>
              <a:t>ISBN </a:t>
            </a:r>
            <a:r>
              <a:rPr lang="cs-CZ" dirty="0" smtClean="0">
                <a:latin typeface="Tw Cen MT" pitchFamily="34" charset="-18"/>
              </a:rPr>
              <a:t>80-7168-713-8. </a:t>
            </a:r>
            <a:r>
              <a:rPr lang="cs-CZ" dirty="0">
                <a:latin typeface="Tw Cen MT" pitchFamily="34" charset="-18"/>
              </a:rPr>
              <a:t>s. </a:t>
            </a:r>
            <a:r>
              <a:rPr lang="cs-CZ" dirty="0" smtClean="0">
                <a:latin typeface="Tw Cen MT" pitchFamily="34" charset="-18"/>
              </a:rPr>
              <a:t>18. </a:t>
            </a:r>
            <a:endParaRPr lang="cs-CZ" dirty="0">
              <a:latin typeface="Tw Cen MT" pitchFamily="34" charset="-18"/>
            </a:endParaRPr>
          </a:p>
          <a:p>
            <a:r>
              <a:rPr lang="cs-CZ" dirty="0">
                <a:solidFill>
                  <a:schemeClr val="accent3"/>
                </a:solidFill>
              </a:rPr>
              <a:t>Snímek </a:t>
            </a:r>
            <a:r>
              <a:rPr lang="cs-CZ" dirty="0" smtClean="0">
                <a:solidFill>
                  <a:schemeClr val="accent3"/>
                </a:solidFill>
              </a:rPr>
              <a:t>9:</a:t>
            </a:r>
            <a:r>
              <a:rPr lang="cs-CZ" dirty="0" smtClean="0"/>
              <a:t>[</a:t>
            </a:r>
            <a:r>
              <a:rPr lang="cs-CZ" dirty="0"/>
              <a:t>cit </a:t>
            </a:r>
            <a:r>
              <a:rPr lang="cs-CZ" dirty="0" smtClean="0"/>
              <a:t>2011-11-04]. </a:t>
            </a:r>
            <a:r>
              <a:rPr lang="cs-CZ" dirty="0"/>
              <a:t>Dostupný pod licencí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/>
              <a:t>Wikimedia</a:t>
            </a:r>
            <a:r>
              <a:rPr lang="cs-CZ" dirty="0"/>
              <a:t> na WWW:</a:t>
            </a:r>
            <a:endParaRPr lang="cs-CZ" dirty="0">
              <a:hlinkClick r:id="rId2"/>
            </a:endParaRPr>
          </a:p>
          <a:p>
            <a:r>
              <a:rPr lang="cs-CZ" u="sng" dirty="0">
                <a:hlinkClick r:id="rId3"/>
              </a:rPr>
              <a:t>http://commons.wikimedia.org/wiki/File:Lat_lebka.jpg</a:t>
            </a:r>
            <a:endParaRPr lang="cs-CZ" dirty="0"/>
          </a:p>
          <a:p>
            <a:endParaRPr lang="cs-CZ" dirty="0" smtClean="0">
              <a:solidFill>
                <a:schemeClr val="accent3"/>
              </a:solidFill>
            </a:endParaRPr>
          </a:p>
          <a:p>
            <a:endParaRPr lang="cs-CZ" dirty="0">
              <a:solidFill>
                <a:schemeClr val="accent3"/>
              </a:solidFill>
            </a:endParaRPr>
          </a:p>
          <a:p>
            <a:endParaRPr lang="cs-CZ" dirty="0"/>
          </a:p>
          <a:p>
            <a:endParaRPr lang="cs-CZ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83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TC010205351[[fn=Karnevalový motiv]]</Template>
  <TotalTime>311</TotalTime>
  <Words>309</Words>
  <Application>Microsoft Office PowerPoint</Application>
  <PresentationFormat>Předvádění na obrazovce (4:3)</PresentationFormat>
  <Paragraphs>114</Paragraphs>
  <Slides>14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Carnival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Renata Kočovská</cp:lastModifiedBy>
  <cp:revision>19</cp:revision>
  <dcterms:created xsi:type="dcterms:W3CDTF">2011-03-22T17:13:23Z</dcterms:created>
  <dcterms:modified xsi:type="dcterms:W3CDTF">2012-04-14T19:48:09Z</dcterms:modified>
</cp:coreProperties>
</file>