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D3F59A4-F837-41F0-876E-5CF40EF10FB8}" type="datetimeFigureOut">
              <a:rPr lang="cs-CZ" smtClean="0"/>
              <a:t>24.4.2012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e/Backbone_(PSF).png" TargetMode="External"/><Relationship Id="rId2" Type="http://schemas.openxmlformats.org/officeDocument/2006/relationships/hyperlink" Target="http://upload.wikimedia.org/wikipedia/commons/a/ae/Draw-Costa_Rican-2smalles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VY_32_INOVACE_04-02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148717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Soustava opěrná - páteř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5. 11.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opěrná soustava  - páteř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332656"/>
            <a:ext cx="6133730" cy="1754326"/>
          </a:xfrm>
          <a:prstGeom prst="rect">
            <a:avLst/>
          </a:prstGeom>
          <a:noFill/>
          <a:ln>
            <a:solidFill>
              <a:schemeClr val="accent2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SOUSTAVA OPĚRNÁ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páteř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466" y="2370242"/>
            <a:ext cx="3650078" cy="425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3338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258017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Složení páteře</a:t>
            </a: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69847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obratle s otvory pro míchu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Obratle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spojené chrupavkou =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meziobratlové ploténky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 tlumí nárazy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678404" y="2239414"/>
            <a:ext cx="864096" cy="588263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50412" y="23488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Obr.1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5508104" y="4405754"/>
            <a:ext cx="792088" cy="60742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4590420"/>
            <a:ext cx="962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6829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912" y="990020"/>
            <a:ext cx="7049383" cy="4887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134076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tělo obratle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45297" y="270892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obratlový otvor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5655" y="4437112"/>
            <a:ext cx="282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trnový a příčný výběžek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Zahnutá šipka doleva 5"/>
          <p:cNvSpPr/>
          <p:nvPr/>
        </p:nvSpPr>
        <p:spPr>
          <a:xfrm>
            <a:off x="899592" y="5589240"/>
            <a:ext cx="1512168" cy="93610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91680" y="577390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hlinkClick r:id="rId3" action="ppaction://hlinksldjump"/>
              </a:rPr>
              <a:t>Zpět 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372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898" y="908720"/>
            <a:ext cx="6476473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20169" y="1139552"/>
            <a:ext cx="28572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mícha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898" y="3789040"/>
            <a:ext cx="1486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ploténka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2132855"/>
            <a:ext cx="34958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obratle- příční výběžek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Zahnutá šipka doleva 5"/>
          <p:cNvSpPr/>
          <p:nvPr/>
        </p:nvSpPr>
        <p:spPr>
          <a:xfrm>
            <a:off x="755576" y="5661248"/>
            <a:ext cx="1296144" cy="93610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6371" y="590495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hlinkClick r:id="rId3" action="ppaction://hlinksldjump"/>
              </a:rPr>
              <a:t>dál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8448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0466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Stavba páteře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412776"/>
            <a:ext cx="65527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krční obratle –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7 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1. nosič –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nese lebku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2. čepovec –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otáčení lebky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hrudní obratle –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12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bederní obratle –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křížové obratle –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srůstají v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kost křížovou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kostrční obratle –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4-5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srůstají v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kost kostrční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6372200" y="697051"/>
            <a:ext cx="864096" cy="57170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894" y="798239"/>
            <a:ext cx="834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hlinkClick r:id="rId2" action="ppaction://hlinksldjump"/>
              </a:rPr>
              <a:t>Obr.3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0246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724" y="-1"/>
            <a:ext cx="2935460" cy="676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11663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nosič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70911" y="57829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čepovec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57829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7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72644" y="578296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krční obratle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2644" y="2293421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hrudní obratle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270891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12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90225" y="4149080"/>
            <a:ext cx="16393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bederní obratle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4333745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5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9623" y="5136247"/>
            <a:ext cx="12861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křížové obratle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301208"/>
            <a:ext cx="404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5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42042" y="5931039"/>
            <a:ext cx="2170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kostrční obratle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6300371"/>
            <a:ext cx="1423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4-5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1730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Vývoj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páteře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556792"/>
            <a:ext cx="655272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dvojesovité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prohnutí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po narození – podíl chůze a sezení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správné držení těla – podpora svalů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Poruchy držení těla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jednostranné zatěžování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skolióza –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vybočení v oblasti hrudní nebo bederní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prevence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5341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188" y="373063"/>
            <a:ext cx="7324228" cy="6252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79797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51787" y="2967335"/>
            <a:ext cx="60404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Děkuji za pozornost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470651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7768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dirty="0"/>
              <a:t>Použité zdroje a literatura</a:t>
            </a:r>
            <a:r>
              <a:rPr lang="cs-CZ" dirty="0" smtClean="0"/>
              <a:t>:</a:t>
            </a:r>
          </a:p>
          <a:p>
            <a:pPr hangingPunct="0"/>
            <a:endParaRPr lang="cs-CZ" dirty="0"/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2::</a:t>
            </a:r>
            <a:r>
              <a:rPr lang="cs-CZ" dirty="0"/>
              <a:t>[cit 2011-11-04].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WWW:</a:t>
            </a:r>
            <a:endParaRPr lang="cs-CZ" dirty="0">
              <a:hlinkClick r:id="rId2"/>
            </a:endParaRPr>
          </a:p>
          <a:p>
            <a:pPr hangingPunct="0"/>
            <a:r>
              <a:rPr lang="cs-CZ" u="sng" dirty="0">
                <a:hlinkClick r:id="rId3"/>
              </a:rPr>
              <a:t>http://upload.wikimedia.org/wikipedia/commons/7/7e/Backbone_%</a:t>
            </a:r>
            <a:r>
              <a:rPr lang="cs-CZ" u="sng" dirty="0" smtClean="0">
                <a:hlinkClick r:id="rId3"/>
              </a:rPr>
              <a:t>28PSF%29.png</a:t>
            </a:r>
            <a:endParaRPr lang="cs-CZ" dirty="0"/>
          </a:p>
          <a:p>
            <a:r>
              <a:rPr lang="cs-CZ" dirty="0">
                <a:solidFill>
                  <a:schemeClr val="accent3"/>
                </a:solidFill>
              </a:rPr>
              <a:t>Snímek </a:t>
            </a:r>
            <a:r>
              <a:rPr lang="cs-CZ" dirty="0" smtClean="0">
                <a:solidFill>
                  <a:schemeClr val="accent3"/>
                </a:solidFill>
              </a:rPr>
              <a:t>:4,5</a:t>
            </a:r>
          </a:p>
          <a:p>
            <a:pPr hangingPunct="0"/>
            <a:r>
              <a:rPr lang="cs-CZ" dirty="0">
                <a:latin typeface="Tw Cen MT" pitchFamily="34" charset="-18"/>
              </a:rPr>
              <a:t>KVASNIČKOVÁ, Danuše. </a:t>
            </a:r>
            <a:r>
              <a:rPr lang="cs-CZ" i="1" dirty="0">
                <a:latin typeface="Tw Cen MT" pitchFamily="34" charset="-18"/>
              </a:rPr>
              <a:t>Ekologický přírodopis – pracovní sešit pro 8. roč. </a:t>
            </a:r>
            <a:r>
              <a:rPr lang="cs-CZ" dirty="0">
                <a:latin typeface="Tw Cen MT" pitchFamily="34" charset="-18"/>
              </a:rPr>
              <a:t>1. vyd. Praha: FORTUNA, 2000. ISBN 80-7168-713-8. s. 18. </a:t>
            </a:r>
            <a:endParaRPr lang="cs-CZ" dirty="0" smtClean="0">
              <a:latin typeface="Tw Cen MT" pitchFamily="34" charset="-18"/>
            </a:endParaRPr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</a:t>
            </a:r>
            <a:r>
              <a:rPr lang="cs-CZ" dirty="0" smtClean="0">
                <a:solidFill>
                  <a:schemeClr val="accent3"/>
                </a:solidFill>
              </a:rPr>
              <a:t>7</a:t>
            </a:r>
            <a:r>
              <a:rPr lang="cs-CZ" dirty="0">
                <a:solidFill>
                  <a:schemeClr val="accent3"/>
                </a:solidFill>
              </a:rPr>
              <a:t>:</a:t>
            </a:r>
            <a:endParaRPr lang="cs-CZ" dirty="0"/>
          </a:p>
          <a:p>
            <a:pPr hangingPunct="0"/>
            <a:r>
              <a:rPr lang="cs-CZ" dirty="0"/>
              <a:t>ČERNÍK, Vladimír. </a:t>
            </a:r>
            <a:r>
              <a:rPr lang="cs-CZ" i="1" dirty="0"/>
              <a:t>Přírodopis 3 Biologie člověka. </a:t>
            </a:r>
            <a:r>
              <a:rPr lang="cs-CZ" dirty="0"/>
              <a:t>1. vyd.  Praha: SPN, 1999.</a:t>
            </a:r>
          </a:p>
          <a:p>
            <a:r>
              <a:rPr lang="cs-CZ" dirty="0"/>
              <a:t>SBN 80-85937-97-2. s.25</a:t>
            </a:r>
            <a:r>
              <a:rPr lang="cs-CZ" dirty="0" smtClean="0"/>
              <a:t>.</a:t>
            </a:r>
            <a:endParaRPr lang="cs-CZ" dirty="0">
              <a:latin typeface="Tw Cen MT" pitchFamily="34" charset="-18"/>
            </a:endParaRPr>
          </a:p>
          <a:p>
            <a:r>
              <a:rPr lang="cs-CZ" dirty="0" smtClean="0">
                <a:solidFill>
                  <a:schemeClr val="accent3"/>
                </a:solidFill>
              </a:rPr>
              <a:t>Snímek 9:</a:t>
            </a:r>
          </a:p>
          <a:p>
            <a:r>
              <a:rPr lang="cs-CZ" dirty="0"/>
              <a:t>FRONĚK, Jiří. </a:t>
            </a:r>
            <a:r>
              <a:rPr lang="cs-CZ" i="1" dirty="0"/>
              <a:t>Lidské tělo-Poznávejme sami sebe č. 110-00-99. </a:t>
            </a:r>
            <a:r>
              <a:rPr lang="cs-CZ" dirty="0"/>
              <a:t>Praha </a:t>
            </a:r>
            <a:r>
              <a:rPr lang="cs-CZ" dirty="0" err="1"/>
              <a:t>Blug</a:t>
            </a:r>
            <a:r>
              <a:rPr lang="cs-CZ" dirty="0"/>
              <a:t>, 1999.</a:t>
            </a:r>
          </a:p>
          <a:p>
            <a:r>
              <a:rPr lang="cs-CZ" dirty="0"/>
              <a:t>ISBN 80 – 85635 – 97 – 6. s. </a:t>
            </a:r>
            <a:r>
              <a:rPr lang="cs-CZ" dirty="0" smtClean="0"/>
              <a:t>7.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  <a:p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793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336</TotalTime>
  <Words>310</Words>
  <Application>Microsoft Office PowerPoint</Application>
  <PresentationFormat>Předvádění na obrazovce (4:3)</PresentationFormat>
  <Paragraphs>83</Paragraphs>
  <Slides>11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23</cp:revision>
  <dcterms:created xsi:type="dcterms:W3CDTF">2011-03-22T17:13:23Z</dcterms:created>
  <dcterms:modified xsi:type="dcterms:W3CDTF">2012-04-24T08:01:18Z</dcterms:modified>
</cp:coreProperties>
</file>