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37C0E-AB03-4728-B956-0608C9D84C84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A723B4-C730-49E0-BA9F-1D669187BD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A723B4-C730-49E0-BA9F-1D669187BD18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agrama_de_los_pulmones-c2.sv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ourgery_&amp;_Jacob.jpg" TargetMode="External"/><Relationship Id="rId4" Type="http://schemas.openxmlformats.org/officeDocument/2006/relationships/hyperlink" Target="http://commons.wikimedia.org/wiki/File:Diafragma_ademhaling_hebrew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VY_32_INOVACE_04-03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7222702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Soustava dýchací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6. 11.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dýchací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1268760"/>
            <a:ext cx="641906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DÝCHACÍ  SOUSTAVA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2435140"/>
            <a:ext cx="254317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3009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052736"/>
            <a:ext cx="684076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Dýchání </a:t>
            </a:r>
          </a:p>
          <a:p>
            <a:endParaRPr lang="cs-CZ" sz="3200" b="1" dirty="0" smtClean="0">
              <a:solidFill>
                <a:srgbClr val="002060"/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2060"/>
                </a:solidFill>
              </a:rPr>
              <a:t>výměna plynů mezi vnějším prostředím  a plícemi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2060"/>
                </a:solidFill>
              </a:rPr>
              <a:t>příjem kyslíku X výdej oxidu uhličitého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dirty="0">
              <a:solidFill>
                <a:srgbClr val="00206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28582" y="3284984"/>
            <a:ext cx="1910965" cy="300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017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8078" y="1260606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Horní cesty dýchací</a:t>
            </a:r>
          </a:p>
          <a:p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23267"/>
            <a:ext cx="80648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dutina nosní – řasinky – zachycují prach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  -  přínosní dutiny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  -  ohřívání vzduchu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0070C0"/>
                </a:solidFill>
              </a:rPr>
              <a:t>nosohltan  - spojen Eustachovou trubicí se středním uchem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-   </a:t>
            </a:r>
            <a:r>
              <a:rPr lang="cs-CZ" sz="2800" dirty="0" smtClean="0">
                <a:solidFill>
                  <a:srgbClr val="0070C0"/>
                </a:solidFill>
              </a:rPr>
              <a:t>nosohltanová </a:t>
            </a:r>
            <a:r>
              <a:rPr lang="cs-CZ" sz="2800" dirty="0" smtClean="0">
                <a:solidFill>
                  <a:srgbClr val="0070C0"/>
                </a:solidFill>
              </a:rPr>
              <a:t>mandle = mízní uzlina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    (zakrňuje)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-   mandle patrové – krční (zánět -  </a:t>
            </a:r>
          </a:p>
          <a:p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                  angína)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308304" y="2564904"/>
            <a:ext cx="122413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04081" y="2816656"/>
            <a:ext cx="832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3" action="ppaction://hlinksldjump"/>
              </a:rPr>
              <a:t>Obr. 1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5662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847724"/>
            <a:ext cx="8496944" cy="5821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0012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Dolní cesty dýchací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4982" y="1988840"/>
            <a:ext cx="794745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hrtan – štítná chrupavka (ohryzek)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         </a:t>
            </a:r>
            <a:r>
              <a:rPr lang="cs-CZ" sz="2400" b="1" dirty="0" smtClean="0">
                <a:solidFill>
                  <a:srgbClr val="0070C0"/>
                </a:solidFill>
              </a:rPr>
              <a:t>-  hlasivkové vazy – vytváří štěrbinu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                                   -  chvění vzduchu a hlasivkových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                                       vazů = vznik hlasu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průdušnice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průdušky – průdušinky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                  -  plicní váčky – plicní sklípky  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  <a:hlinkClick r:id="rId3" action="ppaction://hlinksldjump"/>
              </a:rPr>
              <a:t>plíce </a:t>
            </a:r>
            <a:r>
              <a:rPr lang="cs-CZ" sz="2400" dirty="0" smtClean="0">
                <a:solidFill>
                  <a:srgbClr val="0070C0"/>
                </a:solidFill>
              </a:rPr>
              <a:t>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158114" y="5562680"/>
            <a:ext cx="129614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4" action="ppaction://hlinksldjump"/>
              </a:rPr>
              <a:t> Obr.2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478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1268761"/>
            <a:ext cx="4680520" cy="5184576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2771800" y="1916832"/>
            <a:ext cx="180020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896036" y="2564904"/>
            <a:ext cx="190821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422108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051720" y="4149080"/>
            <a:ext cx="25202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051720" y="4149080"/>
            <a:ext cx="316835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067944" y="4869160"/>
            <a:ext cx="381642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012160" y="4221088"/>
            <a:ext cx="18722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1907704" y="3068960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07704" y="3068960"/>
            <a:ext cx="394243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667953" y="190202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hrtan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224725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průdušnice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02401" y="2827600"/>
            <a:ext cx="1560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plíce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68" y="399025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průdušky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380312" y="431429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průdušinky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11860" y="677887"/>
            <a:ext cx="2633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dolní cesty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2791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72816"/>
            <a:ext cx="748883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hlinkClick r:id="rId3" action="ppaction://hlinksldjump"/>
              </a:rPr>
              <a:t>Plíce</a:t>
            </a:r>
            <a:endParaRPr lang="cs-CZ" sz="3200" b="1" dirty="0" smtClean="0">
              <a:solidFill>
                <a:srgbClr val="002060"/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párový orgán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uloženy v hrudní dutině – pokrytá blánou = pohrudnice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pravá plíce – 3 laloky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levá plíce – 2 laloky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kryté blánou = poplicnice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       pohrudnice - poplicnice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987824" y="5229200"/>
            <a:ext cx="720080" cy="5005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447764" y="565954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 voda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051720" y="5229200"/>
            <a:ext cx="792088" cy="5005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3159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3" y="1557152"/>
            <a:ext cx="5688632" cy="5063429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>
            <a:off x="5868144" y="2780928"/>
            <a:ext cx="18722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516216" y="3284984"/>
            <a:ext cx="122413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228184" y="3284984"/>
            <a:ext cx="1512168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84368" y="3054151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3 laloky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67544" y="2924944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39552" y="3717032"/>
            <a:ext cx="1152128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79512" y="3090155"/>
            <a:ext cx="1691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2 laloky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39652" y="103766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řez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1789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96752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Dýchání</a:t>
            </a:r>
          </a:p>
          <a:p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1683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proces dýchacích pohybů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pomocí dýchacích svalů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– </a:t>
            </a:r>
            <a:r>
              <a:rPr lang="cs-CZ" sz="2400" b="1" dirty="0" smtClean="0">
                <a:solidFill>
                  <a:srgbClr val="002060"/>
                </a:solidFill>
              </a:rPr>
              <a:t>bránice</a:t>
            </a:r>
            <a:r>
              <a:rPr lang="cs-CZ" sz="2400" b="1" dirty="0" smtClean="0">
                <a:solidFill>
                  <a:srgbClr val="0070C0"/>
                </a:solidFill>
              </a:rPr>
              <a:t> – odděluje  hrudní a břišní dutinu 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-  </a:t>
            </a:r>
            <a:r>
              <a:rPr lang="cs-CZ" sz="2400" b="1" dirty="0" smtClean="0">
                <a:solidFill>
                  <a:srgbClr val="002060"/>
                </a:solidFill>
              </a:rPr>
              <a:t>mezižeberní svaly </a:t>
            </a:r>
            <a:r>
              <a:rPr lang="cs-CZ" sz="2400" b="1" dirty="0" smtClean="0">
                <a:solidFill>
                  <a:srgbClr val="0070C0"/>
                </a:solidFill>
              </a:rPr>
              <a:t>– zvedají </a:t>
            </a:r>
            <a:r>
              <a:rPr lang="cs-CZ" sz="2400" b="1" dirty="0">
                <a:solidFill>
                  <a:srgbClr val="0070C0"/>
                </a:solidFill>
              </a:rPr>
              <a:t>žebra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  </a:t>
            </a:r>
          </a:p>
          <a:p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575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461" y="908721"/>
            <a:ext cx="7848872" cy="583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91157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63284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Vitální kapacita plic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maximální objem vzduchu nadechnutý a vydechnutý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        = 4 litry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3200" b="1" dirty="0" smtClean="0">
                <a:solidFill>
                  <a:srgbClr val="002060"/>
                </a:solidFill>
              </a:rPr>
              <a:t>Rezervní objem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b="1" dirty="0" smtClean="0">
                <a:solidFill>
                  <a:srgbClr val="0070C0"/>
                </a:solidFill>
              </a:rPr>
              <a:t>množství vzduchu, které lze ještě nadechnout po klidném nádechu 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    = 2,5 litru  </a:t>
            </a:r>
          </a:p>
        </p:txBody>
      </p:sp>
    </p:spTree>
    <p:extLst>
      <p:ext uri="{BB962C8B-B14F-4D97-AF65-F5344CB8AC3E}">
        <p14:creationId xmlns:p14="http://schemas.microsoft.com/office/powerpoint/2010/main" xmlns="" val="392121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51787" y="2967335"/>
            <a:ext cx="604043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Děkuji za pozornost</a:t>
            </a: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541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268760"/>
            <a:ext cx="79928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dirty="0"/>
              <a:t>Použité zdroje a literatura</a:t>
            </a:r>
            <a:r>
              <a:rPr lang="cs-CZ" dirty="0" smtClean="0"/>
              <a:t>:</a:t>
            </a:r>
          </a:p>
          <a:p>
            <a:pPr hangingPunct="0"/>
            <a:endParaRPr lang="cs-CZ" dirty="0"/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2,7:</a:t>
            </a:r>
            <a:r>
              <a:rPr lang="cs-CZ" dirty="0" smtClean="0"/>
              <a:t>[</a:t>
            </a:r>
            <a:r>
              <a:rPr lang="cs-CZ" dirty="0"/>
              <a:t>cit 2011-11-04].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</a:t>
            </a:r>
            <a:r>
              <a:rPr lang="cs-CZ" dirty="0" smtClean="0"/>
              <a:t>:</a:t>
            </a:r>
            <a:endParaRPr lang="cs-CZ" dirty="0" smtClean="0">
              <a:solidFill>
                <a:schemeClr val="accent3"/>
              </a:solidFill>
            </a:endParaRPr>
          </a:p>
          <a:p>
            <a:pPr hangingPunct="0"/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commons.wikimedia.org/wiki/File:Diagrama_de_los_pulmones-c2.svg</a:t>
            </a:r>
            <a:endParaRPr lang="cs-CZ" u="sng" dirty="0" smtClean="0"/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3::</a:t>
            </a:r>
            <a:r>
              <a:rPr lang="cs-CZ" dirty="0"/>
              <a:t>[cit 2011-11-04].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</a:t>
            </a:r>
            <a:r>
              <a:rPr lang="cs-CZ" dirty="0" smtClean="0"/>
              <a:t>:</a:t>
            </a:r>
            <a:endParaRPr lang="cs-CZ" dirty="0" smtClean="0">
              <a:solidFill>
                <a:schemeClr val="accent3"/>
              </a:solidFill>
            </a:endParaRPr>
          </a:p>
          <a:p>
            <a:pPr hangingPunct="0"/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commons.wikimedia.org/wiki/File:Diafragma_ademhaling_hebrew.gif</a:t>
            </a:r>
            <a:endParaRPr lang="cs-CZ" u="sng" dirty="0" smtClean="0"/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5:</a:t>
            </a:r>
            <a:endParaRPr lang="cs-CZ" dirty="0">
              <a:solidFill>
                <a:schemeClr val="accent3"/>
              </a:solidFill>
            </a:endParaRPr>
          </a:p>
          <a:p>
            <a:r>
              <a:rPr lang="cs-CZ" dirty="0"/>
              <a:t>FRONĚK, Jiří. </a:t>
            </a:r>
            <a:r>
              <a:rPr lang="cs-CZ" i="1" dirty="0"/>
              <a:t>Lidské tělo-Poznávejme sami sebe č. 110-00-99. </a:t>
            </a:r>
            <a:r>
              <a:rPr lang="cs-CZ" dirty="0"/>
              <a:t>Praha </a:t>
            </a:r>
            <a:r>
              <a:rPr lang="cs-CZ" dirty="0" err="1"/>
              <a:t>Blug</a:t>
            </a:r>
            <a:r>
              <a:rPr lang="cs-CZ" dirty="0"/>
              <a:t>, 1999.</a:t>
            </a:r>
          </a:p>
          <a:p>
            <a:r>
              <a:rPr lang="cs-CZ" dirty="0"/>
              <a:t>ISBN 80 – 85635 – 97 – 6. s. </a:t>
            </a:r>
            <a:r>
              <a:rPr lang="cs-CZ" dirty="0" smtClean="0"/>
              <a:t>30.</a:t>
            </a:r>
            <a:endParaRPr lang="cs-CZ" dirty="0"/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9</a:t>
            </a:r>
            <a:r>
              <a:rPr lang="cs-CZ" dirty="0">
                <a:solidFill>
                  <a:schemeClr val="accent3"/>
                </a:solidFill>
              </a:rPr>
              <a:t>::</a:t>
            </a:r>
            <a:r>
              <a:rPr lang="cs-CZ" dirty="0"/>
              <a:t>[cit 2011-11-04]. Dostupný pod licencí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Wikimedia</a:t>
            </a:r>
            <a:r>
              <a:rPr lang="cs-CZ" dirty="0"/>
              <a:t> na WWW</a:t>
            </a:r>
            <a:r>
              <a:rPr lang="cs-CZ" dirty="0" smtClean="0"/>
              <a:t>:</a:t>
            </a:r>
            <a:endParaRPr lang="cs-CZ" dirty="0">
              <a:solidFill>
                <a:schemeClr val="accent3"/>
              </a:solidFill>
            </a:endParaRPr>
          </a:p>
          <a:p>
            <a:r>
              <a:rPr lang="cs-CZ" u="sng" dirty="0">
                <a:hlinkClick r:id="rId5"/>
              </a:rPr>
              <a:t>http://commons.wikimedia.org/wiki/File:Bourgery_%</a:t>
            </a:r>
            <a:r>
              <a:rPr lang="cs-CZ" u="sng" dirty="0" smtClean="0">
                <a:hlinkClick r:id="rId5"/>
              </a:rPr>
              <a:t>26_Jacob.jpg</a:t>
            </a:r>
            <a:endParaRPr lang="cs-CZ" dirty="0">
              <a:solidFill>
                <a:schemeClr val="accent3"/>
              </a:solidFill>
            </a:endParaRPr>
          </a:p>
          <a:p>
            <a:pPr hangingPunct="0"/>
            <a:r>
              <a:rPr lang="cs-CZ" dirty="0">
                <a:solidFill>
                  <a:schemeClr val="accent3"/>
                </a:solidFill>
              </a:rPr>
              <a:t>Snímek </a:t>
            </a:r>
            <a:r>
              <a:rPr lang="cs-CZ" dirty="0" smtClean="0">
                <a:solidFill>
                  <a:schemeClr val="accent3"/>
                </a:solidFill>
              </a:rPr>
              <a:t>11:</a:t>
            </a:r>
            <a:endParaRPr lang="cs-CZ" dirty="0">
              <a:solidFill>
                <a:schemeClr val="accent3"/>
              </a:solidFill>
            </a:endParaRPr>
          </a:p>
          <a:p>
            <a:r>
              <a:rPr lang="cs-CZ" dirty="0"/>
              <a:t>FRONĚK, Jiří. </a:t>
            </a:r>
            <a:r>
              <a:rPr lang="cs-CZ" i="1" dirty="0"/>
              <a:t>Lidské tělo-Poznávejme sami sebe č. 110-00-99. </a:t>
            </a:r>
            <a:r>
              <a:rPr lang="cs-CZ" dirty="0"/>
              <a:t>Praha </a:t>
            </a:r>
            <a:r>
              <a:rPr lang="cs-CZ" dirty="0" err="1"/>
              <a:t>Blug</a:t>
            </a:r>
            <a:r>
              <a:rPr lang="cs-CZ" dirty="0"/>
              <a:t>, 1999.</a:t>
            </a:r>
          </a:p>
          <a:p>
            <a:r>
              <a:rPr lang="cs-CZ" dirty="0"/>
              <a:t>ISBN 80 – 85635 – 97 – 6. s. </a:t>
            </a:r>
            <a:r>
              <a:rPr lang="cs-CZ" dirty="0" smtClean="0"/>
              <a:t>32.</a:t>
            </a:r>
          </a:p>
          <a:p>
            <a:endParaRPr lang="cs-CZ" dirty="0"/>
          </a:p>
          <a:p>
            <a:pPr hangingPunct="0"/>
            <a:r>
              <a:rPr lang="cs-CZ" dirty="0"/>
              <a:t>ČERNÍK, Vladimír. </a:t>
            </a:r>
            <a:r>
              <a:rPr lang="cs-CZ" i="1" dirty="0"/>
              <a:t>Přírodopis 3 Biologie člověka. </a:t>
            </a:r>
            <a:r>
              <a:rPr lang="cs-CZ" dirty="0"/>
              <a:t>1. vyd.  Praha: SPN, 1999.</a:t>
            </a:r>
          </a:p>
          <a:p>
            <a:r>
              <a:rPr lang="cs-CZ" dirty="0"/>
              <a:t>SBN 80-85937-97-2. s. </a:t>
            </a:r>
            <a:r>
              <a:rPr lang="cs-CZ" dirty="0" smtClean="0"/>
              <a:t>42,43.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8226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</TotalTime>
  <Words>425</Words>
  <Application>Microsoft Office PowerPoint</Application>
  <PresentationFormat>Předvádění na obrazovce (4:3)</PresentationFormat>
  <Paragraphs>107</Paragraphs>
  <Slides>14</Slides>
  <Notes>14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šárka</cp:lastModifiedBy>
  <cp:revision>16</cp:revision>
  <dcterms:created xsi:type="dcterms:W3CDTF">2011-03-22T17:13:23Z</dcterms:created>
  <dcterms:modified xsi:type="dcterms:W3CDTF">2012-04-24T09:18:35Z</dcterms:modified>
</cp:coreProperties>
</file>