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c/ca/Ap_CR_shoulder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VY_32_INOVACE_04-06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9911767"/>
              </p:ext>
            </p:extLst>
          </p:nvPr>
        </p:nvGraphicFramePr>
        <p:xfrm>
          <a:off x="1043608" y="1412776"/>
          <a:ext cx="6208395" cy="33641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1934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386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386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386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Biologie člověka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934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Soustava opěrná - končetiny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386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3868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8. 11.  </a:t>
                      </a: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73204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Materiál slouží </a:t>
                      </a: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 na podporu  výuky tématu opěrná soustava  - končetiny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6014" y="2967335"/>
            <a:ext cx="69919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KOSTRA KONČETIN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2027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Horní končetiny - stavba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700808"/>
            <a:ext cx="6552728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</a:rPr>
              <a:t>pletenec horní končetiny – lopatka</a:t>
            </a:r>
          </a:p>
          <a:p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                                    -  klíční kost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1">
                    <a:lumMod val="65000"/>
                  </a:schemeClr>
                </a:solidFill>
              </a:rPr>
              <a:t>kostra paže – kloub ramenní</a:t>
            </a:r>
          </a:p>
          <a:p>
            <a:r>
              <a:rPr lang="cs-CZ" sz="2400" dirty="0">
                <a:solidFill>
                  <a:schemeClr val="tx1">
                    <a:lumMod val="6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65000"/>
                  </a:schemeClr>
                </a:solidFill>
              </a:rPr>
              <a:t>                    - kost pažní           </a:t>
            </a:r>
          </a:p>
          <a:p>
            <a:r>
              <a:rPr lang="cs-CZ" sz="2400" dirty="0">
                <a:solidFill>
                  <a:schemeClr val="tx1">
                    <a:lumMod val="6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65000"/>
                  </a:schemeClr>
                </a:solidFill>
              </a:rPr>
              <a:t>                    - loketní kloub 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7030A0"/>
                </a:solidFill>
              </a:rPr>
              <a:t>kostra předloktí – kost vřetenní   </a:t>
            </a:r>
          </a:p>
          <a:p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                     - kost loketní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kostra ruky – kůstky zápěstní 8</a:t>
            </a: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                  -  kůstky záprstní 5</a:t>
            </a: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                  -  články prstů – palec 2 </a:t>
            </a:r>
          </a:p>
          <a:p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- prsty 3    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7996158" y="1844824"/>
            <a:ext cx="504056" cy="43204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1</a:t>
            </a:r>
            <a:endParaRPr lang="cs-CZ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6444208" y="2780928"/>
            <a:ext cx="504056" cy="43204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hlinkClick r:id="rId2" action="ppaction://hlinksldjump"/>
              </a:rPr>
              <a:t>2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6939141" y="3861048"/>
            <a:ext cx="504056" cy="43204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hlinkClick r:id="rId2" action="ppaction://hlinksldjump"/>
              </a:rPr>
              <a:t>3</a:t>
            </a:r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6804248" y="5013176"/>
            <a:ext cx="504056" cy="43204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30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31481"/>
            <a:ext cx="3024336" cy="6360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48064" y="331481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klíční kost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731591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lopatka</a:t>
            </a:r>
            <a:endParaRPr lang="cs-CZ" sz="2000" b="1" dirty="0">
              <a:solidFill>
                <a:schemeClr val="tx2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2411760" y="1556792"/>
            <a:ext cx="2160240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23528" y="1356737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65000"/>
                  </a:schemeClr>
                </a:solidFill>
              </a:rPr>
              <a:t>kloub ramenní</a:t>
            </a:r>
            <a:endParaRPr lang="cs-CZ" sz="2000" b="1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1992442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65000"/>
                  </a:schemeClr>
                </a:solidFill>
              </a:rPr>
              <a:t>kost pažní</a:t>
            </a:r>
            <a:endParaRPr lang="cs-CZ" sz="2000" b="1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33675" y="3127987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1">
                    <a:lumMod val="65000"/>
                  </a:schemeClr>
                </a:solidFill>
              </a:rPr>
              <a:t>loketní kloub</a:t>
            </a:r>
            <a:endParaRPr lang="cs-CZ" sz="2000" b="1" dirty="0">
              <a:solidFill>
                <a:schemeClr val="tx1">
                  <a:lumMod val="65000"/>
                </a:schemeClr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4716016" y="3328042"/>
            <a:ext cx="417659" cy="1835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548822" y="3328042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kost loketní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2798" y="4205119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kost vřetenní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33675" y="530120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ruka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87724" y="4799590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zápěstí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59732" y="5328254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záprstí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6237312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       články prstů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899592" y="731591"/>
            <a:ext cx="649230" cy="40011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1</a:t>
            </a:r>
            <a:endParaRPr lang="cs-CZ" dirty="0"/>
          </a:p>
        </p:txBody>
      </p:sp>
      <p:sp>
        <p:nvSpPr>
          <p:cNvPr id="20" name="Šipka doleva 19"/>
          <p:cNvSpPr/>
          <p:nvPr/>
        </p:nvSpPr>
        <p:spPr>
          <a:xfrm>
            <a:off x="326290" y="5728364"/>
            <a:ext cx="649230" cy="40011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2</a:t>
            </a:r>
            <a:endParaRPr lang="cs-CZ" dirty="0"/>
          </a:p>
        </p:txBody>
      </p:sp>
      <p:sp>
        <p:nvSpPr>
          <p:cNvPr id="21" name="Šipka doleva 20"/>
          <p:cNvSpPr/>
          <p:nvPr/>
        </p:nvSpPr>
        <p:spPr>
          <a:xfrm>
            <a:off x="7164288" y="1033739"/>
            <a:ext cx="649230" cy="40011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3</a:t>
            </a:r>
            <a:endParaRPr lang="cs-CZ" dirty="0"/>
          </a:p>
        </p:txBody>
      </p:sp>
      <p:sp>
        <p:nvSpPr>
          <p:cNvPr id="22" name="Šipka doleva 21"/>
          <p:cNvSpPr/>
          <p:nvPr/>
        </p:nvSpPr>
        <p:spPr>
          <a:xfrm>
            <a:off x="7164288" y="5856168"/>
            <a:ext cx="649230" cy="40011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974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9" grpId="0"/>
      <p:bldP spid="12" grpId="0"/>
      <p:bldP spid="13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908720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Dolní končetina - stavba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628800"/>
            <a:ext cx="712879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tx2"/>
                </a:solidFill>
              </a:rPr>
              <a:t>pletenec pánevní – srostlá sedací, stydká, kyčelní kost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accent1"/>
                </a:solidFill>
              </a:rPr>
              <a:t>kostra stehna – kyčelní kloub</a:t>
            </a:r>
          </a:p>
          <a:p>
            <a:r>
              <a:rPr lang="cs-CZ" sz="2400" dirty="0">
                <a:solidFill>
                  <a:schemeClr val="accent1"/>
                </a:solidFill>
              </a:rPr>
              <a:t> </a:t>
            </a:r>
            <a:r>
              <a:rPr lang="cs-CZ" sz="2400" dirty="0" smtClean="0">
                <a:solidFill>
                  <a:schemeClr val="accent1"/>
                </a:solidFill>
              </a:rPr>
              <a:t>                      -  kost stehenní  </a:t>
            </a:r>
          </a:p>
          <a:p>
            <a:r>
              <a:rPr lang="cs-CZ" sz="2400" dirty="0">
                <a:solidFill>
                  <a:schemeClr val="accent1"/>
                </a:solidFill>
              </a:rPr>
              <a:t> </a:t>
            </a:r>
            <a:r>
              <a:rPr lang="cs-CZ" sz="2400" dirty="0" smtClean="0">
                <a:solidFill>
                  <a:schemeClr val="accent1"/>
                </a:solidFill>
              </a:rPr>
              <a:t>                      -  kloub kolenní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FFFF00"/>
                </a:solidFill>
              </a:rPr>
              <a:t>kostra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bérce – kost holení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                      - kost lýtková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kostra nohy – kůstky zánártní 7</a:t>
            </a:r>
          </a:p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              - kůstky nártní 5</a:t>
            </a:r>
          </a:p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              - články prstů – palec 2</a:t>
            </a:r>
          </a:p>
          <a:p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- prsty 3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7962800" y="1730330"/>
            <a:ext cx="576064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1</a:t>
            </a:r>
            <a:endParaRPr lang="cs-CZ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7236296" y="4725144"/>
            <a:ext cx="576064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4</a:t>
            </a: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6084168" y="3654175"/>
            <a:ext cx="576064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3</a:t>
            </a:r>
            <a:endParaRPr lang="cs-CZ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6409959" y="2636912"/>
            <a:ext cx="576064" cy="4320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850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498" y="260648"/>
            <a:ext cx="2355630" cy="6258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636657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 pánevní kost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1196752"/>
            <a:ext cx="3563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krček stehenní kosti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1916832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kost stehenní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3189939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čéška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4005064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holenní kost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06469" y="4581128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lýtková kost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06469" y="5271594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zánártí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51124" y="5728395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nárt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6309320"/>
            <a:ext cx="21872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články prstů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6128505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 noha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395536" y="636657"/>
            <a:ext cx="864096" cy="56009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1</a:t>
            </a:r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683568" y="5421492"/>
            <a:ext cx="864096" cy="56009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2</a:t>
            </a:r>
            <a:endParaRPr lang="cs-CZ" dirty="0"/>
          </a:p>
        </p:txBody>
      </p:sp>
      <p:sp>
        <p:nvSpPr>
          <p:cNvPr id="17" name="Šipka doleva 16"/>
          <p:cNvSpPr/>
          <p:nvPr/>
        </p:nvSpPr>
        <p:spPr>
          <a:xfrm>
            <a:off x="7938717" y="187799"/>
            <a:ext cx="864096" cy="55461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3</a:t>
            </a:r>
            <a:endParaRPr lang="cs-CZ" dirty="0"/>
          </a:p>
        </p:txBody>
      </p:sp>
      <p:sp>
        <p:nvSpPr>
          <p:cNvPr id="18" name="Šipka doleva 17"/>
          <p:cNvSpPr/>
          <p:nvPr/>
        </p:nvSpPr>
        <p:spPr>
          <a:xfrm>
            <a:off x="7812360" y="5451088"/>
            <a:ext cx="864096" cy="55461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10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24744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Kloub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12716"/>
            <a:ext cx="4464496" cy="4565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0464" y="2276392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kloubní jamka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5373216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kloubní hlavice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3466036"/>
            <a:ext cx="2592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kloubní pouzdro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2060848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kloubní chrupavka</a:t>
            </a:r>
            <a:endParaRPr lang="cs-CZ" sz="2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164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5400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Nožní klenba</a:t>
            </a:r>
          </a:p>
          <a:p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844824"/>
            <a:ext cx="662473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mírně </a:t>
            </a:r>
            <a:r>
              <a:rPr lang="cs-CZ" sz="2400" dirty="0" err="1" smtClean="0"/>
              <a:t>zvedlé</a:t>
            </a:r>
            <a:r>
              <a:rPr lang="cs-CZ" sz="2400" dirty="0" smtClean="0"/>
              <a:t> kosti nártní a zánártní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podélná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příčná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špatně vyvinutá nožní klenba = bolesti nohou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příčně nebo podélně plochá noha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nošení vhodné obuvi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cvičení</a:t>
            </a:r>
          </a:p>
          <a:p>
            <a:endParaRPr lang="cs-CZ" sz="2400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70370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783" y="1340768"/>
            <a:ext cx="7052482" cy="4512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692696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 obrázku dokresli všechny části kloubu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43514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518267"/>
            <a:ext cx="3703782" cy="599180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692696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RTG snímek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8400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26418" y="2967335"/>
            <a:ext cx="70911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Děkuji za pozornost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81534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78488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 a literatura: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FFFF00"/>
                </a:solidFill>
              </a:rPr>
              <a:t>Snímek 4,6,7:</a:t>
            </a:r>
          </a:p>
          <a:p>
            <a:pPr hangingPunct="0"/>
            <a:r>
              <a:rPr lang="cs-CZ" sz="2000" dirty="0"/>
              <a:t>ČERNÍK, Vladimír. </a:t>
            </a:r>
            <a:r>
              <a:rPr lang="cs-CZ" sz="2000" i="1" dirty="0"/>
              <a:t>Přírodopis 3 Biologie člověka. </a:t>
            </a:r>
            <a:r>
              <a:rPr lang="cs-CZ" sz="2000" dirty="0"/>
              <a:t>1. vyd.  Praha: SPN, 1999.</a:t>
            </a:r>
          </a:p>
          <a:p>
            <a:r>
              <a:rPr lang="cs-CZ" sz="2000" dirty="0"/>
              <a:t>SBN 80-85937-97-2. s. </a:t>
            </a:r>
            <a:r>
              <a:rPr lang="cs-CZ" sz="2000" dirty="0" smtClean="0"/>
              <a:t>27.</a:t>
            </a:r>
            <a:endParaRPr lang="cs-CZ" sz="2000" dirty="0"/>
          </a:p>
          <a:p>
            <a:r>
              <a:rPr lang="cs-CZ" sz="2000" dirty="0" smtClean="0">
                <a:solidFill>
                  <a:srgbClr val="FFFF00"/>
                </a:solidFill>
              </a:rPr>
              <a:t>Snímek 9:</a:t>
            </a:r>
            <a:r>
              <a:rPr lang="cs-CZ" sz="2000" dirty="0" smtClean="0"/>
              <a:t> </a:t>
            </a:r>
          </a:p>
          <a:p>
            <a:pPr hangingPunct="0"/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KVASNIČKOVÁ, Danuše. </a:t>
            </a:r>
            <a:r>
              <a:rPr lang="cs-CZ" sz="2000" i="1" dirty="0">
                <a:latin typeface="Verdana" pitchFamily="34" charset="0"/>
                <a:ea typeface="Verdana" pitchFamily="34" charset="0"/>
                <a:cs typeface="Verdana" pitchFamily="34" charset="0"/>
              </a:rPr>
              <a:t>Ekologický přírodopis – pracovní sešit pro 8. roč. </a:t>
            </a:r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1. vyd. Praha:</a:t>
            </a:r>
          </a:p>
          <a:p>
            <a:pPr hangingPunct="0"/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</a:rPr>
              <a:t>FORTUNA, 2000. ISBN 80-7168-713-8. s. 18. </a:t>
            </a:r>
          </a:p>
          <a:p>
            <a:r>
              <a:rPr lang="cs-CZ" sz="2000" dirty="0">
                <a:solidFill>
                  <a:srgbClr val="FFFF00"/>
                </a:solidFill>
              </a:rPr>
              <a:t>Snímek </a:t>
            </a:r>
            <a:r>
              <a:rPr lang="cs-CZ" sz="2000" dirty="0" smtClean="0">
                <a:solidFill>
                  <a:srgbClr val="FFFF00"/>
                </a:solidFill>
              </a:rPr>
              <a:t>10:</a:t>
            </a:r>
            <a:r>
              <a:rPr lang="cs-CZ" sz="2000" dirty="0" smtClean="0"/>
              <a:t>[</a:t>
            </a:r>
            <a:r>
              <a:rPr lang="cs-CZ" sz="2000" dirty="0"/>
              <a:t>cit 2011-11-04]. Dostupný pod licencí </a:t>
            </a:r>
            <a:r>
              <a:rPr lang="cs-CZ" sz="2000" dirty="0" err="1"/>
              <a:t>Commons</a:t>
            </a:r>
            <a:r>
              <a:rPr lang="cs-CZ" sz="2000" dirty="0"/>
              <a:t> </a:t>
            </a:r>
            <a:r>
              <a:rPr lang="cs-CZ" sz="2000" dirty="0" err="1"/>
              <a:t>Wikimedia</a:t>
            </a:r>
            <a:r>
              <a:rPr lang="cs-CZ" sz="2000" dirty="0"/>
              <a:t> na WWW</a:t>
            </a:r>
            <a:r>
              <a:rPr lang="cs-CZ" sz="2000" dirty="0" smtClean="0"/>
              <a:t>:</a:t>
            </a:r>
          </a:p>
          <a:p>
            <a:r>
              <a:rPr lang="cs-CZ" sz="2000" u="sng" dirty="0">
                <a:hlinkClick r:id="rId2"/>
              </a:rPr>
              <a:t>http://upload.wikimedia.org/wikipedia/commons/c/ca/Ap_CR_shoulder.jpg</a:t>
            </a:r>
            <a:endParaRPr lang="cs-CZ" sz="2000" dirty="0"/>
          </a:p>
          <a:p>
            <a:endParaRPr lang="cs-CZ" sz="2000" dirty="0"/>
          </a:p>
          <a:p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31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246</TotalTime>
  <Words>357</Words>
  <Application>Microsoft Office PowerPoint</Application>
  <PresentationFormat>Předvádění na obrazovce (4:3)</PresentationFormat>
  <Paragraphs>105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Renata Kočovská</cp:lastModifiedBy>
  <cp:revision>17</cp:revision>
  <dcterms:created xsi:type="dcterms:W3CDTF">2011-03-22T17:13:23Z</dcterms:created>
  <dcterms:modified xsi:type="dcterms:W3CDTF">2012-04-14T19:49:36Z</dcterms:modified>
</cp:coreProperties>
</file>