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476672"/>
            <a:ext cx="7772400" cy="1470025"/>
          </a:xfrm>
        </p:spPr>
        <p:txBody>
          <a:bodyPr/>
          <a:lstStyle/>
          <a:p>
            <a:r>
              <a:rPr lang="cs-CZ" dirty="0" smtClean="0"/>
              <a:t>       Stavba kosti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VY_32_INOVACE_04-07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951871"/>
              </p:ext>
            </p:extLst>
          </p:nvPr>
        </p:nvGraphicFramePr>
        <p:xfrm>
          <a:off x="1444982" y="1988840"/>
          <a:ext cx="6208395" cy="28418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602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Soustava opěrná – stavba  kosti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10. 11.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40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opěrná soustava  - stavba kosti  a první pomoci při zlomeninách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2719" y="701988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STAVBA</a:t>
            </a:r>
          </a:p>
          <a:p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2719" y="1303313"/>
            <a:ext cx="67687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Okostice = vazivová blána na povrchu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-  rozšiřování kostí do šířky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- vedení cév a nervů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Hutná kostní tkáň – nejpevnější část kosti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Houbovitá tkáň – vnitřek kostí plochých a krátkých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Kostní dřeň – vnitřek dlouhých kostí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-  tvorba červených krvinek  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3491880" y="871265"/>
            <a:ext cx="576064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871265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915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105" y="1093386"/>
            <a:ext cx="4176464" cy="4867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2980325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houbovitá kostní tkáň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55337" y="371703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    kostní dřeň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94116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okostice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55337" y="4293096"/>
            <a:ext cx="25649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hutná kostní tkáň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38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Vznik kosti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28800"/>
            <a:ext cx="67687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vývin před narozením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vznik kostnatěním chrupavčité tkáně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růst probíhá v růstových chrupavkách – úplné zkostnatění mezi 18. – 23. rokem</a:t>
            </a: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0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Správná výživa pro tvorbu kostí</a:t>
            </a:r>
          </a:p>
          <a:p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72816"/>
            <a:ext cx="64807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pro kostnatění důležitý – fosfor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-  vápník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- vitamín D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při nedostatku – špatná tvorba kostí = KŘIVICE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stáří lidé – řídnutí kostí – nedostatek vápníku  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89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7"/>
            <a:ext cx="712879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První pomoc při zlomeninách</a:t>
            </a:r>
          </a:p>
          <a:p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Poranění  horních končetin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pohmoždění, podvrtnutí, vymknutí – znehybnění šátkovým obvazem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podezření na vykloubení – nenapravujeme !!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otevřené zlomeniny 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– zastavení krvácení tlakovým obvazem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úlomky </a:t>
            </a: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kostí nevracíme do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rány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znehybnění šátkovým obvazem a dlahou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nepodávat jídlo a pití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lékař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1911703">
            <a:off x="7098952" y="1718457"/>
            <a:ext cx="955018" cy="64281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18448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a -  b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 rot="1911703">
            <a:off x="7766899" y="3920667"/>
            <a:ext cx="955018" cy="64281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48785" y="4057406"/>
            <a:ext cx="791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c - 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47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0928">
            <a:off x="2042415" y="721078"/>
            <a:ext cx="4699718" cy="5144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307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908720"/>
            <a:ext cx="73448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Poranění dolních končetin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vznik nejčastěji při nárazu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nemožnost se na končetinu postavit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někdy  doprovázeny krvácením = otevřené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zastavit krvácení tlakovým obvazem, při  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prosakování vrstvit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nebezpečí poranění stehenní tepny  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- znehybnění pomocí improvizované dlahy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- přesun k lékaři, vždy vleže</a:t>
            </a: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 rot="1911703">
            <a:off x="6830794" y="956647"/>
            <a:ext cx="955018" cy="642811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3404" y="10527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hlinkClick r:id="rId2" action="ppaction://hlinksldjump"/>
              </a:rPr>
              <a:t>a-b-c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36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963" y="727075"/>
            <a:ext cx="4916487" cy="540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5572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17321" y="2967335"/>
            <a:ext cx="61093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Děkuji za pozornost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377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70485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Použitá literatura a zdroje:</a:t>
            </a:r>
          </a:p>
          <a:p>
            <a:endParaRPr lang="cs-CZ" sz="20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Snímek 3:</a:t>
            </a:r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hangingPunct="0"/>
            <a:r>
              <a:rPr lang="cs-CZ" sz="2000" dirty="0">
                <a:latin typeface="Tw Cen MT" pitchFamily="34" charset="-18"/>
              </a:rPr>
              <a:t>KVASNIČKOVÁ, Danuše. </a:t>
            </a:r>
            <a:r>
              <a:rPr lang="cs-CZ" sz="2000" i="1" dirty="0">
                <a:latin typeface="Tw Cen MT" pitchFamily="34" charset="-18"/>
              </a:rPr>
              <a:t>Ekologický přírodopis – pracovní sešit pro 8. roč. </a:t>
            </a:r>
            <a:r>
              <a:rPr lang="cs-CZ" sz="2000" dirty="0">
                <a:latin typeface="Tw Cen MT" pitchFamily="34" charset="-18"/>
              </a:rPr>
              <a:t>1. vyd. Praha:</a:t>
            </a:r>
          </a:p>
          <a:p>
            <a:pPr hangingPunct="0"/>
            <a:r>
              <a:rPr lang="cs-CZ" sz="2000" dirty="0">
                <a:latin typeface="Tw Cen MT" pitchFamily="34" charset="-18"/>
              </a:rPr>
              <a:t>FORTUNA, 2000. ISBN 80-7168-713-8. s. </a:t>
            </a:r>
            <a:r>
              <a:rPr lang="cs-CZ" sz="2000" dirty="0" smtClean="0">
                <a:latin typeface="Tw Cen MT" pitchFamily="34" charset="-18"/>
              </a:rPr>
              <a:t>. </a:t>
            </a:r>
          </a:p>
          <a:p>
            <a:pPr hangingPunct="0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Tw Cen MT" pitchFamily="34" charset="-18"/>
              </a:rPr>
              <a:t>: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  <a:latin typeface="Tw Cen MT" pitchFamily="34" charset="-18"/>
              </a:rPr>
              <a:t>Snímek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w Cen MT" pitchFamily="34" charset="-18"/>
              </a:rPr>
              <a:t>7,9:</a:t>
            </a:r>
          </a:p>
          <a:p>
            <a:pPr hangingPunct="0"/>
            <a:r>
              <a:rPr lang="cs-CZ" sz="2000" dirty="0" smtClean="0">
                <a:latin typeface="Tw Cen MT" pitchFamily="34" charset="-18"/>
              </a:rPr>
              <a:t>HRABOVSKÝ, Jaromír. </a:t>
            </a:r>
            <a:r>
              <a:rPr lang="cs-CZ" sz="2000" i="1" dirty="0" smtClean="0">
                <a:latin typeface="Tw Cen MT" pitchFamily="34" charset="-18"/>
              </a:rPr>
              <a:t>První pomoc. </a:t>
            </a:r>
            <a:r>
              <a:rPr lang="cs-CZ" sz="2000" dirty="0" smtClean="0">
                <a:latin typeface="Tw Cen MT" pitchFamily="34" charset="-18"/>
              </a:rPr>
              <a:t>2. vyd. Praha : Státní zdravotní ústav, 2003.</a:t>
            </a:r>
          </a:p>
          <a:p>
            <a:pPr hangingPunct="0"/>
            <a:endParaRPr lang="cs-CZ" sz="2000" dirty="0">
              <a:latin typeface="Tw Cen MT" pitchFamily="34" charset="-18"/>
            </a:endParaRPr>
          </a:p>
          <a:p>
            <a:pPr hangingPunct="0"/>
            <a:r>
              <a:rPr lang="cs-CZ" sz="2000" dirty="0"/>
              <a:t>ČERNÍK, Vladimír. </a:t>
            </a:r>
            <a:r>
              <a:rPr lang="cs-CZ" sz="2000" i="1" dirty="0"/>
              <a:t>Přírodopis 3 Biologie člověka. </a:t>
            </a:r>
            <a:r>
              <a:rPr lang="cs-CZ" sz="2000" dirty="0"/>
              <a:t>1. vyd.  </a:t>
            </a:r>
            <a:r>
              <a:rPr lang="cs-CZ" sz="2000" dirty="0" smtClean="0"/>
              <a:t>Praha : </a:t>
            </a:r>
            <a:r>
              <a:rPr lang="cs-CZ" sz="2000" dirty="0"/>
              <a:t>SPN, 1999.</a:t>
            </a:r>
          </a:p>
          <a:p>
            <a:r>
              <a:rPr lang="cs-CZ" sz="2000" dirty="0"/>
              <a:t>SBN 80-85937-97-2. s. </a:t>
            </a:r>
            <a:r>
              <a:rPr lang="cs-CZ" sz="2000" dirty="0" smtClean="0"/>
              <a:t>28-29.</a:t>
            </a:r>
            <a:endParaRPr lang="cs-CZ" sz="2000" dirty="0"/>
          </a:p>
          <a:p>
            <a:pPr hangingPunct="0"/>
            <a:endParaRPr lang="cs-CZ" sz="2000" dirty="0">
              <a:latin typeface="Tw Cen MT" pitchFamily="34" charset="-18"/>
            </a:endParaRPr>
          </a:p>
          <a:p>
            <a:endParaRPr lang="cs-CZ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146</TotalTime>
  <Words>380</Words>
  <Application>Microsoft Office PowerPoint</Application>
  <PresentationFormat>Předvádění na obrazovce (4:3)</PresentationFormat>
  <Paragraphs>81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NewsPrint</vt:lpstr>
      <vt:lpstr>       Stavba kosti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16</cp:revision>
  <dcterms:created xsi:type="dcterms:W3CDTF">2011-03-22T17:13:23Z</dcterms:created>
  <dcterms:modified xsi:type="dcterms:W3CDTF">2012-04-14T19:47:40Z</dcterms:modified>
</cp:coreProperties>
</file>