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71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0" r:id="rId15"/>
    <p:sldId id="268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6D0E80-CA02-44A7-AC86-1119FC89977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C8B5BC-BF20-4BAF-AF69-D7FB98A08A1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3644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8B5BC-BF20-4BAF-AF69-D7FB98A08A15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8569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slide" Target="slide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VY_32_INOVACE_04-09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42719120"/>
              </p:ext>
            </p:extLst>
          </p:nvPr>
        </p:nvGraphicFramePr>
        <p:xfrm>
          <a:off x="1467802" y="2903061"/>
          <a:ext cx="6208395" cy="27736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VIII.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Přírodopis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/>
                          <a:ea typeface="Times New Roman"/>
                        </a:rPr>
                        <a:t>Biologie člověka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/>
                          <a:ea typeface="Times New Roman"/>
                        </a:rPr>
                        <a:t>Tělní tekutiny - krev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Bc. Kočovská Renata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Calibri"/>
                          <a:ea typeface="Times New Roman"/>
                        </a:rPr>
                        <a:t>12. 11.  </a:t>
                      </a: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Materiál slouží </a:t>
                      </a:r>
                      <a:r>
                        <a:rPr lang="cs-CZ" sz="1400" kern="50" dirty="0" smtClean="0">
                          <a:effectLst/>
                          <a:latin typeface="Calibri"/>
                          <a:ea typeface="Times New Roman"/>
                        </a:rPr>
                        <a:t> na podporu  výuky tématu tělní tekutiny - krev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za 5"/>
          <p:cNvSpPr/>
          <p:nvPr/>
        </p:nvSpPr>
        <p:spPr>
          <a:xfrm>
            <a:off x="3671990" y="4005064"/>
            <a:ext cx="1728192" cy="1728192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979712" y="1741346"/>
            <a:ext cx="493436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Tělní tekutiny</a:t>
            </a:r>
          </a:p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krev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52981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848872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Funkce krve</a:t>
            </a:r>
          </a:p>
          <a:p>
            <a:endParaRPr lang="cs-CZ" sz="3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628800"/>
            <a:ext cx="74168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 přívod kyslíku z plic a odvod oxidu uhličitého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do plic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rozvod živin po těle a odvod zplodin látkové výměny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vyrovnání teploty </a:t>
            </a:r>
            <a:endParaRPr lang="cs-CZ" sz="2800" dirty="0">
              <a:solidFill>
                <a:srgbClr val="FF000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rozvod hormonů a vitamínů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zneškodňování choroboplodných zárodků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udržování stálého vnitřního prostředí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95694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04664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Složení krve</a:t>
            </a:r>
            <a:endParaRPr lang="cs-CZ" sz="3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989439"/>
            <a:ext cx="712879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FF0000"/>
                </a:solidFill>
              </a:rPr>
              <a:t>Krevní plazma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FF0000"/>
                </a:solidFill>
              </a:rPr>
              <a:t>Krev  </a:t>
            </a:r>
            <a:r>
              <a:rPr lang="cs-CZ" sz="2800" dirty="0" smtClean="0">
                <a:solidFill>
                  <a:srgbClr val="FF0000"/>
                </a:solidFill>
              </a:rPr>
              <a:t>- červené krvinky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</a:t>
            </a:r>
            <a:r>
              <a:rPr lang="cs-CZ" sz="2800" dirty="0" smtClean="0">
                <a:solidFill>
                  <a:srgbClr val="FF0000"/>
                </a:solidFill>
              </a:rPr>
              <a:t>- bílé krvinky  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         - krevní destičky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9483" y="836712"/>
            <a:ext cx="1186813" cy="545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452320" y="1634897"/>
            <a:ext cx="1691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krevní plazma         54%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26560" y="4125649"/>
            <a:ext cx="15476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krvinky 46% 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12959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792088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Krevní plazma</a:t>
            </a:r>
          </a:p>
          <a:p>
            <a:endParaRPr lang="cs-CZ" sz="28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nažloutlá tekutina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10% organické látky – bílkoviny, vitamíny,   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                                       hormony</a:t>
            </a:r>
            <a:r>
              <a:rPr lang="cs-CZ" sz="2800" dirty="0">
                <a:solidFill>
                  <a:srgbClr val="FF0000"/>
                </a:solidFill>
              </a:rPr>
              <a:t>, živiny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             anorganické látky – </a:t>
            </a:r>
            <a:r>
              <a:rPr lang="cs-CZ" sz="2800" dirty="0" err="1" smtClean="0">
                <a:solidFill>
                  <a:srgbClr val="FF0000"/>
                </a:solidFill>
              </a:rPr>
              <a:t>NaCl</a:t>
            </a:r>
            <a:r>
              <a:rPr lang="cs-CZ" sz="2800" dirty="0" smtClean="0">
                <a:solidFill>
                  <a:srgbClr val="FF0000"/>
                </a:solidFill>
              </a:rPr>
              <a:t>,  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                                hydrogenuhličitan </a:t>
            </a:r>
            <a:r>
              <a:rPr lang="cs-CZ" sz="2800" dirty="0">
                <a:solidFill>
                  <a:srgbClr val="FF0000"/>
                </a:solidFill>
              </a:rPr>
              <a:t>vápenatý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90% voda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2391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675" y="692696"/>
            <a:ext cx="8263157" cy="5688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5136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620688"/>
            <a:ext cx="756084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Krvinky -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erytrocyty</a:t>
            </a:r>
            <a:endParaRPr lang="cs-CZ" sz="28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2800" b="1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Červené krvinky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tvorba v kostní dřeni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kruhovitý tvar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nemají jádro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životnost 90 – 120 dní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obsahují krevní barvivo </a:t>
            </a:r>
            <a:r>
              <a:rPr lang="cs-CZ" sz="2800" b="1" dirty="0" smtClean="0">
                <a:solidFill>
                  <a:srgbClr val="FF0000"/>
                </a:solidFill>
                <a:hlinkClick r:id="rId3" action="ppaction://hlinksldjump"/>
              </a:rPr>
              <a:t>HEMOGLOBIN 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odstraňování v játrech, slezině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M – na 1 mm</a:t>
            </a:r>
            <a:r>
              <a:rPr lang="cs-CZ" sz="2800" baseline="30000" dirty="0" smtClean="0">
                <a:solidFill>
                  <a:srgbClr val="FF0000"/>
                </a:solidFill>
              </a:rPr>
              <a:t>3</a:t>
            </a:r>
            <a:r>
              <a:rPr lang="cs-CZ" sz="2800" dirty="0" smtClean="0">
                <a:solidFill>
                  <a:srgbClr val="FF0000"/>
                </a:solidFill>
              </a:rPr>
              <a:t> krve 5 mil.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    Ž – na 1 mm</a:t>
            </a:r>
            <a:r>
              <a:rPr lang="cs-CZ" sz="2800" baseline="30000" dirty="0" smtClean="0">
                <a:solidFill>
                  <a:srgbClr val="FF0000"/>
                </a:solidFill>
              </a:rPr>
              <a:t>3 </a:t>
            </a:r>
            <a:r>
              <a:rPr lang="cs-CZ" sz="2800" dirty="0" smtClean="0">
                <a:solidFill>
                  <a:srgbClr val="FF0000"/>
                </a:solidFill>
              </a:rPr>
              <a:t>krve 4,5 mil.  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Zahnutá šipka doprava 4"/>
          <p:cNvSpPr/>
          <p:nvPr/>
        </p:nvSpPr>
        <p:spPr>
          <a:xfrm>
            <a:off x="7164288" y="3717032"/>
            <a:ext cx="360040" cy="360040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Slza 5"/>
          <p:cNvSpPr/>
          <p:nvPr/>
        </p:nvSpPr>
        <p:spPr>
          <a:xfrm>
            <a:off x="5266571" y="1126913"/>
            <a:ext cx="1224135" cy="72008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4" action="ppaction://hlinksldjump"/>
              </a:rPr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7150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04664"/>
            <a:ext cx="734481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Hemoglobin</a:t>
            </a:r>
          </a:p>
          <a:p>
            <a:endParaRPr lang="cs-CZ" sz="28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krevní barvivo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váže se na něj kyslík v plicích – rozvod krví po těle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obsahuje  </a:t>
            </a:r>
            <a:r>
              <a:rPr lang="cs-CZ" sz="2800" dirty="0" err="1" smtClean="0">
                <a:solidFill>
                  <a:srgbClr val="FF0000"/>
                </a:solidFill>
              </a:rPr>
              <a:t>Fe</a:t>
            </a:r>
            <a:r>
              <a:rPr lang="cs-CZ" sz="2800" dirty="0" smtClean="0">
                <a:solidFill>
                  <a:srgbClr val="FF0000"/>
                </a:solidFill>
              </a:rPr>
              <a:t> (železo) – využití pro vznik nových červených krvinek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přebytek přeměn na žlučová barviva 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Zahnutá šipka doleva 2"/>
          <p:cNvSpPr/>
          <p:nvPr/>
        </p:nvSpPr>
        <p:spPr>
          <a:xfrm>
            <a:off x="4932040" y="4149080"/>
            <a:ext cx="1368152" cy="656789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064" y="422108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 1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5840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741682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Bílé krvinky - lymfocyty</a:t>
            </a:r>
          </a:p>
          <a:p>
            <a:endParaRPr lang="cs-CZ" sz="2800" b="1" dirty="0">
              <a:solidFill>
                <a:schemeClr val="bg2">
                  <a:lumMod val="25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mají jádro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vznik v kostní dřeni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zajišťují obranyschopnost organismu proti infekcím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jejich počet se zvyšuje při infekcích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pohlcování cizorodých částí a bakterií = </a:t>
            </a:r>
            <a:r>
              <a:rPr lang="cs-CZ" sz="2800" b="1" dirty="0" smtClean="0">
                <a:solidFill>
                  <a:srgbClr val="FF0000"/>
                </a:solidFill>
              </a:rPr>
              <a:t>FAGOCYTÓZA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6 – 10 tisíc v 1 mm</a:t>
            </a:r>
            <a:r>
              <a:rPr lang="cs-CZ" sz="2800" baseline="30000" dirty="0" smtClean="0">
                <a:solidFill>
                  <a:srgbClr val="FF0000"/>
                </a:solidFill>
              </a:rPr>
              <a:t>3</a:t>
            </a:r>
            <a:r>
              <a:rPr lang="cs-CZ" sz="2800" dirty="0" smtClean="0">
                <a:solidFill>
                  <a:srgbClr val="FF0000"/>
                </a:solidFill>
              </a:rPr>
              <a:t> krve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FF0000"/>
                </a:solidFill>
              </a:rPr>
              <a:t>LEUKÉMIE </a:t>
            </a:r>
            <a:r>
              <a:rPr lang="cs-CZ" sz="2800" dirty="0" smtClean="0">
                <a:solidFill>
                  <a:srgbClr val="FF0000"/>
                </a:solidFill>
              </a:rPr>
              <a:t>= zmnožení nefunkčních lymfocytů v krvi 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57482" y="188640"/>
            <a:ext cx="2761774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za 3"/>
          <p:cNvSpPr/>
          <p:nvPr/>
        </p:nvSpPr>
        <p:spPr>
          <a:xfrm>
            <a:off x="7020272" y="5085184"/>
            <a:ext cx="1368152" cy="108535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236296" y="5443195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8717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548680"/>
            <a:ext cx="799288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Krevní destičky</a:t>
            </a:r>
          </a:p>
          <a:p>
            <a:endParaRPr lang="cs-CZ" sz="2800" b="1" dirty="0">
              <a:solidFill>
                <a:schemeClr val="bg2">
                  <a:lumMod val="25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části buněk bez jádra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nepravidelný tvar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150 – 350 tisíc v 1 mm</a:t>
            </a:r>
            <a:r>
              <a:rPr lang="cs-CZ" sz="2800" baseline="30000" dirty="0" smtClean="0">
                <a:solidFill>
                  <a:srgbClr val="FF0000"/>
                </a:solidFill>
              </a:rPr>
              <a:t>3 </a:t>
            </a:r>
            <a:r>
              <a:rPr lang="cs-CZ" sz="2800" dirty="0" smtClean="0">
                <a:solidFill>
                  <a:srgbClr val="FF0000"/>
                </a:solidFill>
              </a:rPr>
              <a:t>krve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význam při srážení krve a zastavení krvácení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FF0000"/>
                </a:solidFill>
                <a:hlinkClick r:id="rId2" action="ppaction://hlinksldjump"/>
              </a:rPr>
              <a:t>FIBRIN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" name="Slza 1"/>
          <p:cNvSpPr/>
          <p:nvPr/>
        </p:nvSpPr>
        <p:spPr>
          <a:xfrm>
            <a:off x="4788024" y="4653136"/>
            <a:ext cx="1656184" cy="1512168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512583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3121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332656"/>
            <a:ext cx="72008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Fibrin</a:t>
            </a:r>
            <a:endParaRPr lang="cs-CZ" sz="2800" b="1" dirty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28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síťovitý útvar vzniklý z bílkoviny krevní plazmy </a:t>
            </a:r>
            <a:r>
              <a:rPr lang="cs-CZ" sz="2800" b="1" dirty="0" smtClean="0">
                <a:solidFill>
                  <a:srgbClr val="FF0000"/>
                </a:solidFill>
              </a:rPr>
              <a:t>fibrinogenu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ucpává  krvácející místo – vytváří </a:t>
            </a:r>
            <a:r>
              <a:rPr lang="cs-CZ" sz="2800" b="1" dirty="0" smtClean="0">
                <a:solidFill>
                  <a:srgbClr val="FF0000"/>
                </a:solidFill>
              </a:rPr>
              <a:t>krevní koláč </a:t>
            </a:r>
            <a:r>
              <a:rPr lang="cs-CZ" sz="2800" dirty="0" smtClean="0">
                <a:solidFill>
                  <a:srgbClr val="FF0000"/>
                </a:solidFill>
              </a:rPr>
              <a:t>( vylučování krevního séra)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endParaRPr lang="cs-CZ" sz="2800" dirty="0" smtClean="0">
              <a:solidFill>
                <a:srgbClr val="FF0000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140967"/>
            <a:ext cx="6696744" cy="3474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50627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40065" y="2580873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bílé krvinky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Zahnutá šipka doleva 5"/>
          <p:cNvSpPr/>
          <p:nvPr/>
        </p:nvSpPr>
        <p:spPr>
          <a:xfrm>
            <a:off x="774598" y="518680"/>
            <a:ext cx="1080120" cy="1086696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2384" y="69269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Zpět 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Zahnutá šipka doleva 8"/>
          <p:cNvSpPr/>
          <p:nvPr/>
        </p:nvSpPr>
        <p:spPr>
          <a:xfrm>
            <a:off x="7488137" y="5373216"/>
            <a:ext cx="1080120" cy="1086696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88137" y="5632047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 2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439" y="1394093"/>
            <a:ext cx="7702886" cy="41231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Zahnutá šipka doleva 11"/>
          <p:cNvSpPr/>
          <p:nvPr/>
        </p:nvSpPr>
        <p:spPr>
          <a:xfrm>
            <a:off x="774598" y="5632047"/>
            <a:ext cx="1080120" cy="1086696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30666" y="5916564"/>
            <a:ext cx="1679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34611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04664"/>
            <a:ext cx="691276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Krevní skupiny</a:t>
            </a:r>
          </a:p>
          <a:p>
            <a:endParaRPr lang="cs-CZ" sz="2800" b="1" dirty="0">
              <a:solidFill>
                <a:schemeClr val="bg2">
                  <a:lumMod val="25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4 základní – A, B, AB, 0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podíl na objevení má Jan Jánský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FF0000"/>
                </a:solidFill>
              </a:rPr>
              <a:t>Aglutinogeny =</a:t>
            </a:r>
            <a:r>
              <a:rPr lang="cs-CZ" sz="2800" dirty="0" smtClean="0">
                <a:solidFill>
                  <a:srgbClr val="FF0000"/>
                </a:solidFill>
              </a:rPr>
              <a:t> protilátky A, B </a:t>
            </a:r>
            <a:r>
              <a:rPr lang="cs-CZ" sz="2800" dirty="0" smtClean="0">
                <a:solidFill>
                  <a:srgbClr val="FF0000"/>
                </a:solidFill>
              </a:rPr>
              <a:t>                        v </a:t>
            </a:r>
            <a:r>
              <a:rPr lang="cs-CZ" sz="2800" dirty="0" smtClean="0">
                <a:solidFill>
                  <a:srgbClr val="FF0000"/>
                </a:solidFill>
              </a:rPr>
              <a:t>červených krvinkách ( </a:t>
            </a:r>
            <a:r>
              <a:rPr lang="cs-CZ" sz="2800" dirty="0" err="1" smtClean="0">
                <a:solidFill>
                  <a:srgbClr val="FF0000"/>
                </a:solidFill>
              </a:rPr>
              <a:t>Rh</a:t>
            </a:r>
            <a:r>
              <a:rPr lang="cs-CZ" sz="2800" dirty="0" smtClean="0">
                <a:solidFill>
                  <a:srgbClr val="FF0000"/>
                </a:solidFill>
              </a:rPr>
              <a:t> faktor)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FF0000"/>
                </a:solidFill>
              </a:rPr>
              <a:t>Aglutininy = </a:t>
            </a:r>
            <a:r>
              <a:rPr lang="cs-CZ" sz="2800" dirty="0" smtClean="0">
                <a:solidFill>
                  <a:srgbClr val="FF0000"/>
                </a:solidFill>
              </a:rPr>
              <a:t>protilátky anti-A, </a:t>
            </a:r>
            <a:r>
              <a:rPr lang="cs-CZ" sz="2800" dirty="0" err="1" smtClean="0">
                <a:solidFill>
                  <a:srgbClr val="FF0000"/>
                </a:solidFill>
              </a:rPr>
              <a:t>anti</a:t>
            </a:r>
            <a:r>
              <a:rPr lang="cs-CZ" sz="2800" dirty="0" smtClean="0">
                <a:solidFill>
                  <a:srgbClr val="FF0000"/>
                </a:solidFill>
              </a:rPr>
              <a:t>-B </a:t>
            </a:r>
            <a:r>
              <a:rPr lang="cs-CZ" sz="2800" dirty="0" smtClean="0">
                <a:solidFill>
                  <a:srgbClr val="FF0000"/>
                </a:solidFill>
              </a:rPr>
              <a:t>               v </a:t>
            </a:r>
            <a:r>
              <a:rPr lang="cs-CZ" sz="2800" dirty="0" smtClean="0">
                <a:solidFill>
                  <a:srgbClr val="FF0000"/>
                </a:solidFill>
              </a:rPr>
              <a:t>krevní plazmě, shlukují červené krvinky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transfuze krve - dárci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3936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03755" y="540925"/>
            <a:ext cx="3496437" cy="5840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404664"/>
            <a:ext cx="255223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vyšetření krve sklíčkovou metodou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19872" y="109713"/>
            <a:ext cx="12761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  Anti-B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8024" y="109713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Anti-A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1900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52162" y="2967335"/>
            <a:ext cx="70396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Děkuji za pozornost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Slza 3"/>
          <p:cNvSpPr/>
          <p:nvPr/>
        </p:nvSpPr>
        <p:spPr>
          <a:xfrm>
            <a:off x="3635896" y="4437112"/>
            <a:ext cx="1440160" cy="129614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41666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756084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Použitá literatura a zdroje: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Snímek 4, 14:</a:t>
            </a:r>
          </a:p>
          <a:p>
            <a:pPr hangingPunct="0"/>
            <a:r>
              <a:rPr lang="cs-CZ" dirty="0"/>
              <a:t>ČERNÍK, Vladimír. </a:t>
            </a:r>
            <a:r>
              <a:rPr lang="cs-CZ" i="1" dirty="0"/>
              <a:t>Přírodopis 3 Biologie člověka. </a:t>
            </a:r>
            <a:r>
              <a:rPr lang="cs-CZ" dirty="0"/>
              <a:t>1. vyd.  Praha: SPN, 1999.</a:t>
            </a:r>
          </a:p>
          <a:p>
            <a:r>
              <a:rPr lang="cs-CZ" dirty="0"/>
              <a:t>SBN 80-85937-97-2. s. </a:t>
            </a:r>
            <a:r>
              <a:rPr lang="cs-CZ" dirty="0" smtClean="0"/>
              <a:t>34, 35.</a:t>
            </a:r>
            <a:endParaRPr lang="cs-CZ" dirty="0"/>
          </a:p>
          <a:p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Snímek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6, 9, 11, 12: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/>
              <a:t>FRONĚK, Jiří. </a:t>
            </a:r>
            <a:r>
              <a:rPr lang="cs-CZ" i="1" dirty="0"/>
              <a:t>Lidské tělo-Poznávejme sami sebe č. 110-00-99. </a:t>
            </a:r>
            <a:r>
              <a:rPr lang="cs-CZ" dirty="0"/>
              <a:t>Praha </a:t>
            </a:r>
            <a:r>
              <a:rPr lang="cs-CZ" dirty="0" err="1"/>
              <a:t>Blug</a:t>
            </a:r>
            <a:r>
              <a:rPr lang="cs-CZ" dirty="0"/>
              <a:t>, 1999.</a:t>
            </a:r>
          </a:p>
          <a:p>
            <a:r>
              <a:rPr lang="cs-CZ" dirty="0"/>
              <a:t>ISBN 80 – 85635 – 97 – 6. s. </a:t>
            </a:r>
            <a:r>
              <a:rPr lang="cs-CZ" dirty="0" smtClean="0"/>
              <a:t>39 - 42.</a:t>
            </a:r>
            <a:endParaRPr lang="cs-CZ" dirty="0"/>
          </a:p>
          <a:p>
            <a:endParaRPr lang="cs-CZ" dirty="0">
              <a:solidFill>
                <a:schemeClr val="accent3"/>
              </a:solidFill>
            </a:endParaRPr>
          </a:p>
          <a:p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155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TC010219413[[fn=Motiv vzorku kravaty]]</Template>
  <TotalTime>160</TotalTime>
  <Words>470</Words>
  <Application>Microsoft Office PowerPoint</Application>
  <PresentationFormat>Předvádění na obrazovce (4:3)</PresentationFormat>
  <Paragraphs>115</Paragraphs>
  <Slides>16</Slides>
  <Notes>1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LuckyTie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Alena T.</cp:lastModifiedBy>
  <cp:revision>19</cp:revision>
  <dcterms:created xsi:type="dcterms:W3CDTF">2011-03-22T17:13:23Z</dcterms:created>
  <dcterms:modified xsi:type="dcterms:W3CDTF">2012-04-24T10:14:25Z</dcterms:modified>
</cp:coreProperties>
</file>