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3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25ADB-F613-4255-A470-CCE301B3C249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dravionline.cz/imgs/products/Omron/180555_main_large.jpg" TargetMode="External"/><Relationship Id="rId2" Type="http://schemas.openxmlformats.org/officeDocument/2006/relationships/hyperlink" Target="http://www.biglearning.org/photo-thermomete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3888432"/>
          </a:xfrm>
        </p:spPr>
        <p:txBody>
          <a:bodyPr>
            <a:normAutofit/>
          </a:bodyPr>
          <a:lstStyle/>
          <a:p>
            <a:pPr algn="l"/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Název školy:	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	ZŠ 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a MŠ T. G. Masaryka </a:t>
            </a:r>
            <a:r>
              <a:rPr lang="cs-CZ" sz="2800" b="0" dirty="0" err="1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Fulnek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Autor:	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	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	Mgr. Blanka Kusá</a:t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Název:		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	VY_52_INOVACE_PR.3.4-14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Téma:		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		Teplota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Číslo projektu:	CZ.1.07/1.4.00/21.0903</a:t>
            </a:r>
            <a: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 </a:t>
            </a:r>
            <a:b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endParaRPr lang="cs-CZ" b="0" dirty="0">
              <a:solidFill>
                <a:schemeClr val="bg2">
                  <a:lumMod val="10000"/>
                </a:schemeClr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661248"/>
            <a:ext cx="5407621" cy="1048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548680"/>
            <a:ext cx="8229600" cy="468052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Anotace: Výkladová prezentace, ve které se žáci seznámí se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fyzikální veličinou teplota, způsobem jejího měření a jednotkami. Na závěr si vyzkouší měření teploty na praktických úkolech a zapíší do sešitu výsledky.</a:t>
            </a:r>
            <a:endParaRPr lang="cs-CZ" sz="2800" dirty="0" smtClean="0">
              <a:solidFill>
                <a:schemeClr val="bg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Vzdělávací oblast: Člověk a jeho svět, Prvouka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Ročník: 3.	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Druh učebního materiálu: výkladová prezentace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Stupeň a typ vzdělávání: základní vzdělávání – první stupeň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752600"/>
            <a:ext cx="6192688" cy="1801906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>
                <a:solidFill>
                  <a:schemeClr val="bg2">
                    <a:lumMod val="10000"/>
                  </a:schemeClr>
                </a:solidFill>
              </a:rPr>
              <a:t>T E P L O T A</a:t>
            </a:r>
            <a:endParaRPr lang="cs-CZ" sz="6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717032"/>
            <a:ext cx="4724400" cy="2376264"/>
          </a:xfrm>
        </p:spPr>
        <p:txBody>
          <a:bodyPr>
            <a:normAutofit fontScale="85000" lnSpcReduction="20000"/>
          </a:bodyPr>
          <a:lstStyle/>
          <a:p>
            <a:endParaRPr lang="cs-CZ" sz="4000" dirty="0" smtClean="0">
              <a:solidFill>
                <a:srgbClr val="FFFF00"/>
              </a:solidFill>
            </a:endParaRPr>
          </a:p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je veličina,</a:t>
            </a:r>
          </a:p>
          <a:p>
            <a:pPr algn="ctr"/>
            <a:endParaRPr lang="cs-CZ" sz="4000" dirty="0" smtClean="0">
              <a:solidFill>
                <a:srgbClr val="FFFF00"/>
              </a:solidFill>
            </a:endParaRPr>
          </a:p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 zjišťuje se měřením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9478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bg2">
                    <a:lumMod val="10000"/>
                  </a:schemeClr>
                </a:solidFill>
              </a:rPr>
              <a:t>TEPLOMĚR</a:t>
            </a:r>
            <a:endParaRPr lang="cs-CZ" sz="6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7992888" cy="38413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FF00"/>
                </a:solidFill>
              </a:rPr>
              <a:t>je přístroj na měření teploty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29381" t="1613" r="31191" b="4839"/>
          <a:stretch>
            <a:fillRect/>
          </a:stretch>
        </p:blipFill>
        <p:spPr bwMode="auto">
          <a:xfrm>
            <a:off x="7596336" y="1628800"/>
            <a:ext cx="864096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740352" y="602128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618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Teploměr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424936" cy="3841375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rgbClr val="FFFF00"/>
                </a:solidFill>
              </a:rPr>
              <a:t>r</a:t>
            </a:r>
            <a:r>
              <a:rPr lang="cs-CZ" sz="3600" b="1" dirty="0" smtClean="0">
                <a:solidFill>
                  <a:srgbClr val="FFFF00"/>
                </a:solidFill>
              </a:rPr>
              <a:t>tuťový, lihový </a:t>
            </a:r>
            <a:r>
              <a:rPr lang="cs-CZ" sz="3600" dirty="0" smtClean="0">
                <a:solidFill>
                  <a:srgbClr val="FFFF00"/>
                </a:solidFill>
              </a:rPr>
              <a:t>– má číslovanou stupnici a skleněnou trubičku s rtutí nebo lihem</a:t>
            </a:r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b="1" dirty="0" smtClean="0">
                <a:solidFill>
                  <a:srgbClr val="FFFF00"/>
                </a:solidFill>
              </a:rPr>
              <a:t>digitální</a:t>
            </a:r>
            <a:r>
              <a:rPr lang="cs-CZ" sz="3600" dirty="0" smtClean="0">
                <a:solidFill>
                  <a:srgbClr val="FFFF00"/>
                </a:solidFill>
              </a:rPr>
              <a:t> –má displej s čísly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707506"/>
            <a:ext cx="3324994" cy="21504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740352" y="602128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65180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</a:rPr>
              <a:t>Stupeň Celsia</a:t>
            </a:r>
            <a:endParaRPr lang="cs-CZ" sz="6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81201"/>
            <a:ext cx="7488832" cy="3841375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Je základní jednotkou teploty</a:t>
            </a:r>
          </a:p>
          <a:p>
            <a:endParaRPr lang="cs-CZ" sz="4000" dirty="0">
              <a:solidFill>
                <a:srgbClr val="FFFF00"/>
              </a:solidFill>
            </a:endParaRPr>
          </a:p>
          <a:p>
            <a:pPr marL="0" indent="0" algn="ctr">
              <a:buNone/>
            </a:pPr>
            <a:r>
              <a:rPr lang="cs-CZ" sz="6000" dirty="0" smtClean="0">
                <a:solidFill>
                  <a:srgbClr val="FFFF00"/>
                </a:solidFill>
              </a:rPr>
              <a:t>1 °C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0476656" y="3573016"/>
            <a:ext cx="45719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2913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Bod mrazu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060848"/>
            <a:ext cx="6534472" cy="42484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FF00"/>
                </a:solidFill>
              </a:rPr>
              <a:t>0 °C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pPr marL="0" indent="0" algn="ctr">
              <a:buNone/>
            </a:pPr>
            <a:endParaRPr lang="cs-CZ" sz="4000" b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teplota, při níž zamrzá voda</a:t>
            </a:r>
          </a:p>
          <a:p>
            <a:pPr marL="0" indent="0">
              <a:buNone/>
            </a:pP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05105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</a:pPr>
            <a:r>
              <a:rPr lang="cs-CZ" sz="4000" b="1" dirty="0" smtClean="0">
                <a:solidFill>
                  <a:schemeClr val="bg1"/>
                </a:solidFill>
              </a:rPr>
              <a:t>Bod  varu</a:t>
            </a:r>
            <a:endParaRPr lang="cs-CZ" sz="4000" b="1" dirty="0">
              <a:solidFill>
                <a:srgbClr val="FFFF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FF00"/>
                </a:solidFill>
              </a:rPr>
              <a:t>100 °C</a:t>
            </a:r>
            <a:endParaRPr lang="cs-CZ" sz="4000" b="1" dirty="0">
              <a:solidFill>
                <a:srgbClr val="FFFF00"/>
              </a:solidFill>
            </a:endParaRPr>
          </a:p>
          <a:p>
            <a:pPr marL="0" indent="0" algn="ctr">
              <a:buNone/>
            </a:pPr>
            <a:endParaRPr lang="cs-CZ" sz="4000" b="1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4000" dirty="0">
                <a:solidFill>
                  <a:srgbClr val="FFFF00"/>
                </a:solidFill>
              </a:rPr>
              <a:t>teplota, při </a:t>
            </a:r>
            <a:r>
              <a:rPr lang="cs-CZ" sz="4000" dirty="0" smtClean="0">
                <a:solidFill>
                  <a:srgbClr val="FFFF00"/>
                </a:solidFill>
              </a:rPr>
              <a:t>níž voda vře</a:t>
            </a:r>
            <a:endParaRPr lang="cs-CZ" sz="4000" dirty="0">
              <a:solidFill>
                <a:srgbClr val="FFFF00"/>
              </a:solidFill>
            </a:endParaRP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87519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92162"/>
            <a:ext cx="7272808" cy="808038"/>
          </a:xfrm>
        </p:spPr>
        <p:txBody>
          <a:bodyPr>
            <a:noAutofit/>
          </a:bodyPr>
          <a:lstStyle/>
          <a:p>
            <a:r>
              <a:rPr lang="cs-CZ" sz="2800" i="1" dirty="0" smtClean="0">
                <a:solidFill>
                  <a:schemeClr val="bg2">
                    <a:lumMod val="10000"/>
                  </a:schemeClr>
                </a:solidFill>
              </a:rPr>
              <a:t>Použij správně lékařský, pokojový a kuchyňský teploměr.</a:t>
            </a:r>
            <a:endParaRPr lang="cs-CZ" sz="2800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844824"/>
            <a:ext cx="7125112" cy="3744416"/>
          </a:xfrm>
        </p:spPr>
        <p:txBody>
          <a:bodyPr>
            <a:no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ZMĚŘ A ZAPIŠ: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Pokojovou teplotu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Venkovní teplotu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Teplotu vody z vodovodu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Teplotu čaje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Teplotu lidského těla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 l="43182" r="43182"/>
          <a:stretch>
            <a:fillRect/>
          </a:stretch>
        </p:blipFill>
        <p:spPr bwMode="auto">
          <a:xfrm>
            <a:off x="7740352" y="2420888"/>
            <a:ext cx="432048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740352" y="602128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00550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92162"/>
            <a:ext cx="7416824" cy="1628726"/>
          </a:xfrm>
        </p:spPr>
        <p:txBody>
          <a:bodyPr>
            <a:normAutofit/>
          </a:bodyPr>
          <a:lstStyle/>
          <a:p>
            <a:endParaRPr lang="cs-CZ" sz="2800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36912"/>
            <a:ext cx="8424936" cy="3185664"/>
          </a:xfrm>
        </p:spPr>
        <p:txBody>
          <a:bodyPr/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Obr. 1: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biglearning.org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photo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thermometer.jpg</a:t>
            </a:r>
            <a:endParaRPr lang="cs-CZ" dirty="0" smtClean="0"/>
          </a:p>
          <a:p>
            <a:r>
              <a:rPr lang="cs-CZ" dirty="0" smtClean="0"/>
              <a:t>Obr. 2: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zdravionline.cz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imgs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products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Omron</a:t>
            </a:r>
            <a:r>
              <a:rPr lang="cs-CZ" dirty="0" smtClean="0">
                <a:hlinkClick r:id="rId3"/>
              </a:rPr>
              <a:t>/180555_</a:t>
            </a:r>
            <a:r>
              <a:rPr lang="cs-CZ" dirty="0" err="1" smtClean="0">
                <a:hlinkClick r:id="rId3"/>
              </a:rPr>
              <a:t>main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large.jpg</a:t>
            </a:r>
            <a:endParaRPr lang="cs-CZ" dirty="0" smtClean="0"/>
          </a:p>
          <a:p>
            <a:r>
              <a:rPr lang="cs-CZ" dirty="0" smtClean="0"/>
              <a:t>Obr. 3: http://www.</a:t>
            </a:r>
            <a:r>
              <a:rPr lang="cs-CZ" dirty="0" err="1" smtClean="0"/>
              <a:t>dalidary.cz</a:t>
            </a:r>
            <a:r>
              <a:rPr lang="cs-CZ" dirty="0" smtClean="0"/>
              <a:t>/foto/</a:t>
            </a:r>
            <a:r>
              <a:rPr lang="cs-CZ" dirty="0" err="1" smtClean="0"/>
              <a:t>kuchynsky</a:t>
            </a:r>
            <a:r>
              <a:rPr lang="cs-CZ" dirty="0" smtClean="0"/>
              <a:t>-</a:t>
            </a:r>
            <a:r>
              <a:rPr lang="cs-CZ" dirty="0" err="1" smtClean="0"/>
              <a:t>teplomer.jpg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62639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93</TotalTime>
  <Words>183</Words>
  <Application>Microsoft Office PowerPoint</Application>
  <PresentationFormat>Předvádění na obrazovce (4:3)</PresentationFormat>
  <Paragraphs>42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Název školy:  ZŠ a MŠ T. G. Masaryka Fulnek Autor:   Mgr. Blanka Kusá Název:   VY_52_INOVACE_PR.3.4-14 Téma:    Teplota Číslo projektu: CZ.1.07/1.4.00/21.0903   </vt:lpstr>
      <vt:lpstr>Snímek 2</vt:lpstr>
      <vt:lpstr>T E P L O T A</vt:lpstr>
      <vt:lpstr>TEPLOMĚR</vt:lpstr>
      <vt:lpstr>Teploměr</vt:lpstr>
      <vt:lpstr>Stupeň Celsia</vt:lpstr>
      <vt:lpstr>Bod mrazu</vt:lpstr>
      <vt:lpstr>Bod  varu</vt:lpstr>
      <vt:lpstr>Použij správně lékařský, pokojový a kuchyňský teploměr.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 M O T N O ST</dc:title>
  <dc:creator>0xhn</dc:creator>
  <cp:lastModifiedBy>Martin</cp:lastModifiedBy>
  <cp:revision>12</cp:revision>
  <dcterms:created xsi:type="dcterms:W3CDTF">2012-02-20T16:23:51Z</dcterms:created>
  <dcterms:modified xsi:type="dcterms:W3CDTF">2012-03-11T09:43:27Z</dcterms:modified>
</cp:coreProperties>
</file>