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5" r:id="rId2"/>
    <p:sldId id="27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7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55" autoAdjust="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0E9BA-F278-43E4-AE19-D1FA01F34D6F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14730-55E8-4D6A-8824-3A625C0756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0E9BA-F278-43E4-AE19-D1FA01F34D6F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14730-55E8-4D6A-8824-3A625C0756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0E9BA-F278-43E4-AE19-D1FA01F34D6F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14730-55E8-4D6A-8824-3A625C0756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0E9BA-F278-43E4-AE19-D1FA01F34D6F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14730-55E8-4D6A-8824-3A625C0756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0E9BA-F278-43E4-AE19-D1FA01F34D6F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14730-55E8-4D6A-8824-3A625C0756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0E9BA-F278-43E4-AE19-D1FA01F34D6F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14730-55E8-4D6A-8824-3A625C0756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0E9BA-F278-43E4-AE19-D1FA01F34D6F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14730-55E8-4D6A-8824-3A625C0756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0E9BA-F278-43E4-AE19-D1FA01F34D6F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14730-55E8-4D6A-8824-3A625C0756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0E9BA-F278-43E4-AE19-D1FA01F34D6F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14730-55E8-4D6A-8824-3A625C07562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0E9BA-F278-43E4-AE19-D1FA01F34D6F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14730-55E8-4D6A-8824-3A625C0756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0E9BA-F278-43E4-AE19-D1FA01F34D6F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14730-55E8-4D6A-8824-3A625C0756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8E0E9BA-F278-43E4-AE19-D1FA01F34D6F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7014730-55E8-4D6A-8824-3A625C07562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zestabor.cz/botanicka/photos/fs1orchidej_sp.jpg" TargetMode="External"/><Relationship Id="rId3" Type="http://schemas.openxmlformats.org/officeDocument/2006/relationships/hyperlink" Target="http://www.nejzahrady.cz/uws_images/Kvetinarstvi/Kvetiny/tulipan.jpg" TargetMode="External"/><Relationship Id="rId7" Type="http://schemas.openxmlformats.org/officeDocument/2006/relationships/hyperlink" Target="http://www.biolib.cz/IMG/GAL/3290.jpg" TargetMode="External"/><Relationship Id="rId2" Type="http://schemas.openxmlformats.org/officeDocument/2006/relationships/hyperlink" Target="http://www.thegardenhelper.com/pdj/0523000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blog.idnes.cz/blog/1933/146971/bradlec14.jpg" TargetMode="External"/><Relationship Id="rId5" Type="http://schemas.openxmlformats.org/officeDocument/2006/relationships/hyperlink" Target="http://nd03.jxs.cz/603/517/174ae494f0_57434599_o2.jpg" TargetMode="External"/><Relationship Id="rId4" Type="http://schemas.openxmlformats.org/officeDocument/2006/relationships/hyperlink" Target="http://www.diochi.cz/main/img/herbar_obraz_6/bavlnik.jpg" TargetMode="External"/><Relationship Id="rId9" Type="http://schemas.openxmlformats.org/officeDocument/2006/relationships/hyperlink" Target="http://www.ped.muni.cz/wchem/sm/dp/davidova/www_zaci1/kvet.bm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484784"/>
            <a:ext cx="8229600" cy="3888432"/>
          </a:xfrm>
        </p:spPr>
        <p:txBody>
          <a:bodyPr>
            <a:normAutofit/>
          </a:bodyPr>
          <a:lstStyle/>
          <a:p>
            <a:pPr algn="l"/>
            <a: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  <a:t>Název školy:		ZŠ a MŠ T. G. Masaryka </a:t>
            </a:r>
            <a:r>
              <a:rPr lang="cs-CZ" sz="2800" b="0" dirty="0" err="1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  <a:t>Fulnek</a:t>
            </a:r>
            <a: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  <a:t/>
            </a:r>
            <a:b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  <a:t>Autor:			Mgr. Blanka Kusá</a:t>
            </a:r>
            <a:b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  <a:t>Název:			VY_52_INOVACE_PR.3.4-18</a:t>
            </a:r>
            <a:b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  <a:t>Téma:				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Rostliny</a:t>
            </a:r>
            <a: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  <a:t/>
            </a:r>
            <a:b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  <a:t>Číslo projektu:	CZ.1.07/1.4.00/21.0903</a:t>
            </a:r>
            <a:r>
              <a:rPr lang="cs-CZ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  <a:t/>
            </a:r>
            <a:br>
              <a:rPr lang="cs-CZ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cs-CZ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  <a:t> </a:t>
            </a:r>
            <a:br>
              <a:rPr lang="cs-CZ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</a:br>
            <a:endParaRPr lang="cs-CZ" b="0" dirty="0">
              <a:solidFill>
                <a:schemeClr val="bg2">
                  <a:lumMod val="10000"/>
                </a:schemeClr>
              </a:solidFill>
              <a:effectLst/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4" name="Zástupný symbol pro obsah 3"/>
          <p:cNvPicPr>
            <a:picLocks noGrp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661248"/>
            <a:ext cx="5407621" cy="10486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1628800"/>
            <a:ext cx="8229600" cy="468052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Anotace: Výkladová prezentace, ve které se žáci seznámí se společnými znaky rostlin, částmi jejich těla a základním tříděním.</a:t>
            </a:r>
          </a:p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Vzdělávací oblast: Člověk a jeho svět, Prvouka</a:t>
            </a:r>
          </a:p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Ročník: 3.	</a:t>
            </a:r>
          </a:p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Druh učebního materiálu: výkladová prezentace</a:t>
            </a:r>
          </a:p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Stupeň a typ vzdělávání: základní vzdělávání – první stupeň</a:t>
            </a:r>
          </a:p>
          <a:p>
            <a:endParaRPr lang="cs-CZ" dirty="0">
              <a:solidFill>
                <a:schemeClr val="bg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sz="6600" b="1" dirty="0" smtClean="0">
                <a:solidFill>
                  <a:schemeClr val="tx2">
                    <a:lumMod val="50000"/>
                  </a:schemeClr>
                </a:solidFill>
              </a:rPr>
              <a:t>R O S T L I N Y</a:t>
            </a:r>
            <a:endParaRPr lang="cs-CZ" sz="66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5447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SPOLEČNÉ ZNAKY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16832"/>
            <a:ext cx="8496943" cy="4051437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 vyživují se - </a:t>
            </a:r>
            <a:r>
              <a:rPr lang="cs-CZ" sz="2000" dirty="0" smtClean="0">
                <a:solidFill>
                  <a:schemeClr val="tx1"/>
                </a:solidFill>
              </a:rPr>
              <a:t>voda, živiny, světlo, oxid uhličitý</a:t>
            </a:r>
            <a:endParaRPr lang="cs-CZ" sz="2800" dirty="0" smtClean="0">
              <a:solidFill>
                <a:schemeClr val="tx1"/>
              </a:solidFill>
            </a:endParaRPr>
          </a:p>
          <a:p>
            <a:r>
              <a:rPr lang="cs-CZ" sz="2800" dirty="0" smtClean="0">
                <a:solidFill>
                  <a:schemeClr val="tx1"/>
                </a:solidFill>
              </a:rPr>
              <a:t> dýchají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 rozmnožují se – </a:t>
            </a:r>
            <a:r>
              <a:rPr lang="cs-CZ" sz="2000" dirty="0" smtClean="0">
                <a:solidFill>
                  <a:schemeClr val="tx1"/>
                </a:solidFill>
              </a:rPr>
              <a:t>semena, šlahouny ,oddenky, cibule,…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 rostou a vyvíjejí se </a:t>
            </a:r>
            <a:r>
              <a:rPr lang="cs-CZ" sz="2000" dirty="0" smtClean="0">
                <a:solidFill>
                  <a:schemeClr val="tx1"/>
                </a:solidFill>
              </a:rPr>
              <a:t>– od semínka po strom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 pohybují se -</a:t>
            </a:r>
            <a:r>
              <a:rPr lang="cs-CZ" sz="2000" dirty="0" smtClean="0">
                <a:solidFill>
                  <a:schemeClr val="tx1"/>
                </a:solidFill>
              </a:rPr>
              <a:t> otáčejí, zavírají květy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5423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Jediný zdroj kyslíku na Zemi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>
                <a:solidFill>
                  <a:schemeClr val="tx1"/>
                </a:solidFill>
              </a:rPr>
              <a:t> Pouze zelené části rostlin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 Spotřebovávají oxid uhličitý, uvolňují do ovzduší </a:t>
            </a:r>
            <a:r>
              <a:rPr lang="cs-CZ" sz="2800" b="1" dirty="0" smtClean="0">
                <a:solidFill>
                  <a:schemeClr val="tx1"/>
                </a:solidFill>
              </a:rPr>
              <a:t>kyslík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 (fotosyntéza)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7115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Nekvetoucí rostliny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>
                <a:solidFill>
                  <a:schemeClr val="tx1"/>
                </a:solidFill>
              </a:rPr>
              <a:t> mechy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(nemají pravé kořeny ani listy, jen jemná vlákna)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 kapradiny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sz="24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Rostou na vlhkých místech.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3861048"/>
            <a:ext cx="3480048" cy="26100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740352" y="652534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031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Kvetoucí rostliny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501959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 květiny</a:t>
            </a:r>
          </a:p>
          <a:p>
            <a:endParaRPr lang="cs-CZ" sz="2800" dirty="0" smtClean="0">
              <a:solidFill>
                <a:schemeClr val="tx1"/>
              </a:solidFill>
            </a:endParaRPr>
          </a:p>
          <a:p>
            <a:r>
              <a:rPr lang="cs-CZ" sz="2800" dirty="0" smtClean="0">
                <a:solidFill>
                  <a:schemeClr val="tx1"/>
                </a:solidFill>
              </a:rPr>
              <a:t> trávy</a:t>
            </a:r>
          </a:p>
          <a:p>
            <a:endParaRPr lang="cs-CZ" sz="2800" dirty="0" smtClean="0">
              <a:solidFill>
                <a:schemeClr val="tx1"/>
              </a:solidFill>
            </a:endParaRPr>
          </a:p>
          <a:p>
            <a:r>
              <a:rPr lang="cs-CZ" sz="2800" dirty="0" smtClean="0">
                <a:solidFill>
                  <a:schemeClr val="tx1"/>
                </a:solidFill>
              </a:rPr>
              <a:t> stromy a keře</a:t>
            </a:r>
          </a:p>
          <a:p>
            <a:endParaRPr lang="cs-CZ" sz="2800" dirty="0" smtClean="0">
              <a:solidFill>
                <a:schemeClr val="tx1"/>
              </a:solidFill>
            </a:endParaRPr>
          </a:p>
          <a:p>
            <a:r>
              <a:rPr lang="cs-CZ" sz="2800" dirty="0" smtClean="0">
                <a:solidFill>
                  <a:schemeClr val="tx1"/>
                </a:solidFill>
              </a:rPr>
              <a:t> užitkové rostliny   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2276872"/>
            <a:ext cx="4311209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740352" y="652534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2944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Užitkové rostliny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08720"/>
            <a:ext cx="8352927" cy="4051437"/>
          </a:xfrm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tx1"/>
                </a:solidFill>
              </a:rPr>
              <a:t>ovoce</a:t>
            </a:r>
            <a:r>
              <a:rPr lang="cs-CZ" sz="2000" dirty="0" smtClean="0">
                <a:solidFill>
                  <a:schemeClr val="tx1"/>
                </a:solidFill>
              </a:rPr>
              <a:t>- malvice, peckovice, bobule</a:t>
            </a:r>
          </a:p>
          <a:p>
            <a:r>
              <a:rPr lang="cs-CZ" sz="2000" b="1" dirty="0" smtClean="0">
                <a:solidFill>
                  <a:schemeClr val="tx1"/>
                </a:solidFill>
              </a:rPr>
              <a:t>zelenina</a:t>
            </a:r>
            <a:r>
              <a:rPr lang="cs-CZ" sz="2000" dirty="0" smtClean="0">
                <a:solidFill>
                  <a:schemeClr val="tx1"/>
                </a:solidFill>
              </a:rPr>
              <a:t> – kořenová, listová, plodová, cibulová, košťálová</a:t>
            </a:r>
          </a:p>
          <a:p>
            <a:r>
              <a:rPr lang="cs-CZ" sz="2000" b="1" dirty="0" smtClean="0">
                <a:solidFill>
                  <a:schemeClr val="tx1"/>
                </a:solidFill>
              </a:rPr>
              <a:t>hospodářské plodiny </a:t>
            </a:r>
            <a:r>
              <a:rPr lang="cs-CZ" sz="2000" dirty="0" smtClean="0">
                <a:solidFill>
                  <a:schemeClr val="tx1"/>
                </a:solidFill>
              </a:rPr>
              <a:t>– obilniny, pícniny, …</a:t>
            </a:r>
          </a:p>
          <a:p>
            <a:endParaRPr lang="cs-CZ" sz="2000" dirty="0">
              <a:solidFill>
                <a:schemeClr val="tx1"/>
              </a:solidFill>
            </a:endParaRPr>
          </a:p>
          <a:p>
            <a:endParaRPr lang="cs-CZ" sz="20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Rýže, pšenice, kukuřice, brambory, čaj, bavlník, dřevo stromů, fazole, mrkev, jablka, …</a:t>
            </a: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4077072"/>
            <a:ext cx="3859907" cy="25732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740352" y="652534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1866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Léčivé rostliny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Obsahují léčivé látky (čaje, obklady, léky).</a:t>
            </a:r>
          </a:p>
          <a:p>
            <a:endParaRPr lang="cs-CZ" sz="2400" dirty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 heřmánek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 lípa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 jitrocel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 třezalka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 mateřídouška  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 divizna 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2492896"/>
            <a:ext cx="3065165" cy="40825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740352" y="652534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8931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Jedovaté rostliny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Pozor na plody, u některých i listy a květy.</a:t>
            </a:r>
          </a:p>
          <a:p>
            <a:endParaRPr lang="cs-CZ" sz="2000" dirty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 konvalinka</a:t>
            </a:r>
            <a:endParaRPr lang="cs-CZ" sz="2400" dirty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 vraní oko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 rulík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 durman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 lýkovec  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3068960"/>
            <a:ext cx="4655840" cy="34918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740352" y="652534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5353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Chráněné rostliny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645975"/>
          </a:xfrm>
        </p:spPr>
        <p:txBody>
          <a:bodyPr>
            <a:normAutofit fontScale="92500" lnSpcReduction="10000"/>
          </a:bodyPr>
          <a:lstStyle/>
          <a:p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Ohrožené druhy, kterým hrozí vyhynutí, nesmíme v přírodě trhat ani přesazovat.</a:t>
            </a:r>
          </a:p>
          <a:p>
            <a:pPr marL="0" indent="0">
              <a:buNone/>
            </a:pPr>
            <a:endParaRPr lang="cs-CZ" sz="2400" dirty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 bledule, sněženka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 leknín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 hořec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 koniklec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 lilie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 ocún  </a:t>
            </a:r>
          </a:p>
          <a:p>
            <a:endParaRPr lang="cs-CZ" sz="24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3320988"/>
            <a:ext cx="4272474" cy="32043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740352" y="652534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1028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Okrasné rostliny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Květiny vyšlechtěné z planě rostoucích</a:t>
            </a:r>
          </a:p>
          <a:p>
            <a:endParaRPr lang="cs-CZ" sz="2400" dirty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 růže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 tulipán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 kosatec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 chryzantéma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 orchidea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 karafiát 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2580522"/>
            <a:ext cx="3008971" cy="40168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7740352" y="652534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997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Stromy a keře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 keře </a:t>
            </a:r>
            <a:r>
              <a:rPr lang="cs-CZ" sz="2400" dirty="0" smtClean="0">
                <a:solidFill>
                  <a:schemeClr val="tx1"/>
                </a:solidFill>
              </a:rPr>
              <a:t>– dřeviny, kterým se stonek rozvětvuje hned u země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 líska, šípková růže, černý bez,…</a:t>
            </a:r>
          </a:p>
          <a:p>
            <a:endParaRPr lang="cs-CZ" sz="2400" dirty="0">
              <a:solidFill>
                <a:schemeClr val="tx1"/>
              </a:solidFill>
            </a:endParaRPr>
          </a:p>
          <a:p>
            <a:r>
              <a:rPr lang="cs-CZ" sz="2400" b="1" dirty="0" smtClean="0">
                <a:solidFill>
                  <a:schemeClr val="tx1"/>
                </a:solidFill>
              </a:rPr>
              <a:t> stromy </a:t>
            </a:r>
            <a:r>
              <a:rPr lang="cs-CZ" sz="2400" dirty="0" smtClean="0">
                <a:solidFill>
                  <a:schemeClr val="tx1"/>
                </a:solidFill>
              </a:rPr>
              <a:t>– dřeviny, kterým se stonek rozvětvuje nad zemí</a:t>
            </a:r>
          </a:p>
          <a:p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buk, smrk, kaštan, jabloň, …</a:t>
            </a:r>
          </a:p>
          <a:p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vylučují kyslík, kořeny zpevňují půdu, listy vypařují vodní páry, dávají potravu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4535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Listnaté stromy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Mají listy, které na podzim většinou opadávají</a:t>
            </a:r>
          </a:p>
          <a:p>
            <a:endParaRPr lang="cs-CZ" sz="2400" dirty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 vrba, dub, lípa, jírovec, buk, ovocné stromy ( jabloň, hrušeň, třešeň, ořešák,…)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3799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Jehličnaté stromy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07361"/>
            <a:ext cx="8136904" cy="4051437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Úzké listy připomínající jehličky na podzim neopadávají (výjimka - modřín ).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Semena dozrávají v dřevitých šiškách.</a:t>
            </a: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 smrk, borovice, jedle, modřín</a:t>
            </a:r>
          </a:p>
          <a:p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sekvoje – největší </a:t>
            </a:r>
            <a:r>
              <a:rPr lang="cs-CZ" sz="2400" smtClean="0">
                <a:solidFill>
                  <a:schemeClr val="tx1"/>
                </a:solidFill>
              </a:rPr>
              <a:t>jehličnan (roste v Kalifornii)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2178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Části kvetoucích rostlin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 kořen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 stonek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 list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 květ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 plod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1793474"/>
            <a:ext cx="4360168" cy="46728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740352" y="652534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6261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Kořeny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podzemní části rostlin</a:t>
            </a: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 přijímají živiny</a:t>
            </a: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 upevňují rostlinu v půdě</a:t>
            </a: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 obvykle se větví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0644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Stonky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807361"/>
            <a:ext cx="7920880" cy="4051437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Nadzemní části rostlin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Přivádí k listům, květům a plodům vodu a živiny z kořenů.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Dužnatý (byliny)</a:t>
            </a:r>
            <a:r>
              <a:rPr lang="cs-CZ" sz="2400" dirty="0" smtClean="0">
                <a:solidFill>
                  <a:schemeClr val="tx1"/>
                </a:solidFill>
              </a:rPr>
              <a:t> –stvol (bez listů)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                                 lodyha (s listy)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                                stéblo (dutý s kolínky)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Dřevnatý (dřeviny) </a:t>
            </a:r>
            <a:r>
              <a:rPr lang="cs-CZ" sz="2400" dirty="0" smtClean="0">
                <a:solidFill>
                  <a:schemeClr val="tx1"/>
                </a:solidFill>
              </a:rPr>
              <a:t>–kmen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tx1"/>
                </a:solidFill>
              </a:rPr>
              <a:t>                                     </a:t>
            </a:r>
            <a:r>
              <a:rPr lang="cs-CZ" sz="2400" dirty="0" smtClean="0">
                <a:solidFill>
                  <a:schemeClr val="tx1"/>
                </a:solidFill>
              </a:rPr>
              <a:t>větve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7043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Listy 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807361"/>
            <a:ext cx="7234963" cy="4573967"/>
          </a:xfrm>
        </p:spPr>
        <p:txBody>
          <a:bodyPr>
            <a:no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 vyrůstají ze stonku, větve</a:t>
            </a:r>
          </a:p>
          <a:p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zachycují světlo potřebné k fotosyntéze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 jehlice - listy jehličnatých stromů </a:t>
            </a: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 skládají se ze 2 částí –</a:t>
            </a:r>
            <a:r>
              <a:rPr lang="cs-CZ" sz="2400" b="1" dirty="0" smtClean="0">
                <a:solidFill>
                  <a:schemeClr val="tx1"/>
                </a:solidFill>
              </a:rPr>
              <a:t>čepel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                                    </a:t>
            </a:r>
            <a:r>
              <a:rPr lang="cs-CZ" sz="2400" b="1" dirty="0" smtClean="0">
                <a:solidFill>
                  <a:schemeClr val="tx1"/>
                </a:solidFill>
              </a:rPr>
              <a:t>řapík</a:t>
            </a:r>
          </a:p>
          <a:p>
            <a:endParaRPr lang="cs-CZ" sz="2400" b="1" dirty="0">
              <a:solidFill>
                <a:schemeClr val="tx1"/>
              </a:solidFill>
            </a:endParaRPr>
          </a:p>
          <a:p>
            <a:r>
              <a:rPr lang="cs-CZ" sz="2400" b="1" dirty="0" smtClean="0">
                <a:solidFill>
                  <a:schemeClr val="tx1"/>
                </a:solidFill>
              </a:rPr>
              <a:t> jednoduché </a:t>
            </a:r>
            <a:r>
              <a:rPr lang="cs-CZ" sz="2400" b="1" dirty="0" smtClean="0">
                <a:solidFill>
                  <a:schemeClr val="tx1"/>
                </a:solidFill>
              </a:rPr>
              <a:t>lis</a:t>
            </a:r>
            <a:r>
              <a:rPr lang="cs-CZ" sz="2400" b="1" dirty="0" smtClean="0">
                <a:solidFill>
                  <a:schemeClr val="tx1"/>
                </a:solidFill>
              </a:rPr>
              <a:t>ty </a:t>
            </a:r>
            <a:r>
              <a:rPr lang="cs-CZ" sz="2400" dirty="0" smtClean="0">
                <a:solidFill>
                  <a:schemeClr val="tx1"/>
                </a:solidFill>
              </a:rPr>
              <a:t>– čepel z jedné části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>
                <a:solidFill>
                  <a:schemeClr val="tx1"/>
                </a:solidFill>
              </a:rPr>
              <a:t>s</a:t>
            </a:r>
            <a:r>
              <a:rPr lang="cs-CZ" sz="2400" b="1" smtClean="0">
                <a:solidFill>
                  <a:schemeClr val="tx1"/>
                </a:solidFill>
              </a:rPr>
              <a:t>ložené </a:t>
            </a:r>
            <a:r>
              <a:rPr lang="cs-CZ" sz="2400" b="1" smtClean="0">
                <a:solidFill>
                  <a:schemeClr val="tx1"/>
                </a:solidFill>
              </a:rPr>
              <a:t>lis</a:t>
            </a:r>
            <a:r>
              <a:rPr lang="cs-CZ" sz="2400" b="1" smtClean="0">
                <a:solidFill>
                  <a:schemeClr val="tx1"/>
                </a:solidFill>
              </a:rPr>
              <a:t>ty </a:t>
            </a:r>
            <a:r>
              <a:rPr lang="cs-CZ" sz="2400" dirty="0" smtClean="0">
                <a:solidFill>
                  <a:schemeClr val="tx1"/>
                </a:solidFill>
              </a:rPr>
              <a:t>– čepel složená z více listů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7789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Květy 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052736"/>
            <a:ext cx="7125112" cy="4051437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 slouží k rozmnožování rostlin</a:t>
            </a: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části – </a:t>
            </a:r>
            <a:r>
              <a:rPr lang="cs-CZ" sz="2400" b="1" dirty="0" smtClean="0">
                <a:solidFill>
                  <a:schemeClr val="tx1"/>
                </a:solidFill>
              </a:rPr>
              <a:t>kalich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tx1"/>
                </a:solidFill>
              </a:rPr>
              <a:t>               korunní lístky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              </a:t>
            </a:r>
            <a:r>
              <a:rPr lang="cs-CZ" sz="2400" b="1" dirty="0" smtClean="0">
                <a:solidFill>
                  <a:schemeClr val="tx1"/>
                </a:solidFill>
              </a:rPr>
              <a:t>tyčinky</a:t>
            </a:r>
            <a:r>
              <a:rPr lang="cs-CZ" sz="2400" dirty="0" smtClean="0">
                <a:solidFill>
                  <a:schemeClr val="tx1"/>
                </a:solidFill>
              </a:rPr>
              <a:t> (s pylem)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             </a:t>
            </a:r>
            <a:r>
              <a:rPr lang="cs-CZ" sz="2400" b="1" dirty="0" smtClean="0">
                <a:solidFill>
                  <a:schemeClr val="tx1"/>
                </a:solidFill>
              </a:rPr>
              <a:t>pestík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4706846"/>
            <a:ext cx="5544616" cy="2151154"/>
          </a:xfrm>
          <a:prstGeom prst="rect">
            <a:avLst/>
          </a:prstGeom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740352" y="652534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8382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Plody 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573967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 vyvinou se z opylených květů</a:t>
            </a:r>
          </a:p>
          <a:p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obsahují semena</a:t>
            </a:r>
          </a:p>
          <a:p>
            <a:endParaRPr lang="cs-CZ" sz="2400" dirty="0">
              <a:solidFill>
                <a:schemeClr val="tx1"/>
              </a:solidFill>
            </a:endParaRPr>
          </a:p>
          <a:p>
            <a:r>
              <a:rPr lang="cs-CZ" sz="2400" b="1" dirty="0" smtClean="0">
                <a:solidFill>
                  <a:schemeClr val="tx1"/>
                </a:solidFill>
              </a:rPr>
              <a:t> dužnaté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</a:rPr>
              <a:t> plody </a:t>
            </a:r>
            <a:r>
              <a:rPr lang="cs-CZ" sz="2400" dirty="0" smtClean="0">
                <a:solidFill>
                  <a:schemeClr val="tx1"/>
                </a:solidFill>
              </a:rPr>
              <a:t>– malvice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tx1"/>
                </a:solidFill>
              </a:rPr>
              <a:t>                                </a:t>
            </a:r>
            <a:r>
              <a:rPr lang="cs-CZ" sz="2400" dirty="0" smtClean="0">
                <a:solidFill>
                  <a:schemeClr val="tx1"/>
                </a:solidFill>
              </a:rPr>
              <a:t>peckovice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                               bobule</a:t>
            </a:r>
          </a:p>
          <a:p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</a:rPr>
              <a:t>suché plody</a:t>
            </a:r>
            <a:r>
              <a:rPr lang="cs-CZ" sz="2400" dirty="0" smtClean="0">
                <a:solidFill>
                  <a:schemeClr val="tx1"/>
                </a:solidFill>
              </a:rPr>
              <a:t> – makovice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                           ořech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                           lusk</a:t>
            </a:r>
          </a:p>
          <a:p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1938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861999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Obr. 1: </a:t>
            </a: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thegardenhelper.com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pdj</a:t>
            </a:r>
            <a:r>
              <a:rPr lang="cs-CZ" dirty="0" smtClean="0">
                <a:hlinkClick r:id="rId2"/>
              </a:rPr>
              <a:t>/05230001.JPG</a:t>
            </a:r>
            <a:endParaRPr lang="cs-CZ" dirty="0" smtClean="0"/>
          </a:p>
          <a:p>
            <a:r>
              <a:rPr lang="cs-CZ" dirty="0" smtClean="0"/>
              <a:t>Obr. 2: </a:t>
            </a: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nejzahrady.cz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uws</a:t>
            </a:r>
            <a:r>
              <a:rPr lang="cs-CZ" dirty="0" smtClean="0">
                <a:hlinkClick r:id="rId3"/>
              </a:rPr>
              <a:t>_</a:t>
            </a:r>
            <a:r>
              <a:rPr lang="cs-CZ" dirty="0" err="1" smtClean="0">
                <a:hlinkClick r:id="rId3"/>
              </a:rPr>
              <a:t>images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Kvetinarstvi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Kvetiny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tulipan.jpg</a:t>
            </a:r>
            <a:endParaRPr lang="cs-CZ" dirty="0" smtClean="0"/>
          </a:p>
          <a:p>
            <a:r>
              <a:rPr lang="cs-CZ" dirty="0" smtClean="0"/>
              <a:t>Obr. 3: </a:t>
            </a: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diochi.cz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main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img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herbar</a:t>
            </a:r>
            <a:r>
              <a:rPr lang="cs-CZ" dirty="0" smtClean="0">
                <a:hlinkClick r:id="rId4"/>
              </a:rPr>
              <a:t>_obraz_6/</a:t>
            </a:r>
            <a:r>
              <a:rPr lang="cs-CZ" dirty="0" err="1" smtClean="0">
                <a:hlinkClick r:id="rId4"/>
              </a:rPr>
              <a:t>bavlnik.jpg</a:t>
            </a:r>
            <a:endParaRPr lang="cs-CZ" dirty="0" smtClean="0"/>
          </a:p>
          <a:p>
            <a:r>
              <a:rPr lang="cs-CZ" dirty="0" smtClean="0"/>
              <a:t>Obr. 4: </a:t>
            </a:r>
            <a:r>
              <a:rPr lang="cs-CZ" dirty="0" smtClean="0">
                <a:hlinkClick r:id="rId5"/>
              </a:rPr>
              <a:t>http://nd03.jxs.cz/603/517/174ae494f0_57434599_o2.jpg</a:t>
            </a:r>
            <a:endParaRPr lang="cs-CZ" dirty="0" smtClean="0"/>
          </a:p>
          <a:p>
            <a:r>
              <a:rPr lang="cs-CZ" dirty="0" smtClean="0"/>
              <a:t>Obr. 5: </a:t>
            </a:r>
            <a:r>
              <a:rPr lang="cs-CZ" dirty="0" smtClean="0">
                <a:hlinkClick r:id="rId6"/>
              </a:rPr>
              <a:t>http://blog.</a:t>
            </a:r>
            <a:r>
              <a:rPr lang="cs-CZ" dirty="0" err="1" smtClean="0">
                <a:hlinkClick r:id="rId6"/>
              </a:rPr>
              <a:t>idnes.cz</a:t>
            </a:r>
            <a:r>
              <a:rPr lang="cs-CZ" dirty="0" smtClean="0">
                <a:hlinkClick r:id="rId6"/>
              </a:rPr>
              <a:t>/blog/1933/146971/bradlec14.jpg</a:t>
            </a:r>
            <a:endParaRPr lang="cs-CZ" dirty="0" smtClean="0"/>
          </a:p>
          <a:p>
            <a:r>
              <a:rPr lang="cs-CZ" dirty="0" smtClean="0"/>
              <a:t>Obr. 6: </a:t>
            </a:r>
            <a:r>
              <a:rPr lang="cs-CZ" dirty="0" smtClean="0">
                <a:hlinkClick r:id="rId7"/>
              </a:rPr>
              <a:t>http://www.</a:t>
            </a:r>
            <a:r>
              <a:rPr lang="cs-CZ" dirty="0" err="1" smtClean="0">
                <a:hlinkClick r:id="rId7"/>
              </a:rPr>
              <a:t>biolib.cz</a:t>
            </a:r>
            <a:r>
              <a:rPr lang="cs-CZ" dirty="0" smtClean="0">
                <a:hlinkClick r:id="rId7"/>
              </a:rPr>
              <a:t>/IMG/GAL/3290.jpg</a:t>
            </a:r>
            <a:endParaRPr lang="cs-CZ" dirty="0" smtClean="0"/>
          </a:p>
          <a:p>
            <a:r>
              <a:rPr lang="cs-CZ" dirty="0" smtClean="0"/>
              <a:t>Obr. 7: </a:t>
            </a:r>
            <a:r>
              <a:rPr lang="cs-CZ" dirty="0" smtClean="0">
                <a:hlinkClick r:id="rId8"/>
              </a:rPr>
              <a:t>http://www.</a:t>
            </a:r>
            <a:r>
              <a:rPr lang="cs-CZ" dirty="0" err="1" smtClean="0">
                <a:hlinkClick r:id="rId8"/>
              </a:rPr>
              <a:t>szestabor.cz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botanicka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photos</a:t>
            </a:r>
            <a:r>
              <a:rPr lang="cs-CZ" dirty="0" smtClean="0">
                <a:hlinkClick r:id="rId8"/>
              </a:rPr>
              <a:t>/fs1orchidej_</a:t>
            </a:r>
            <a:r>
              <a:rPr lang="cs-CZ" dirty="0" err="1" smtClean="0">
                <a:hlinkClick r:id="rId8"/>
              </a:rPr>
              <a:t>sp.jpg</a:t>
            </a:r>
            <a:endParaRPr lang="cs-CZ" dirty="0" smtClean="0"/>
          </a:p>
          <a:p>
            <a:r>
              <a:rPr lang="cs-CZ" dirty="0" smtClean="0"/>
              <a:t>Obr. 8: http://skolakov3a.sweb.cz/PRVOUKA/rostliny2/rostlina.</a:t>
            </a:r>
            <a:r>
              <a:rPr lang="cs-CZ" dirty="0" err="1" smtClean="0"/>
              <a:t>gif</a:t>
            </a:r>
            <a:endParaRPr lang="cs-CZ" dirty="0" smtClean="0"/>
          </a:p>
          <a:p>
            <a:r>
              <a:rPr lang="cs-CZ" dirty="0" smtClean="0"/>
              <a:t>Obr. 9: </a:t>
            </a:r>
            <a:r>
              <a:rPr lang="cs-CZ" dirty="0" smtClean="0">
                <a:hlinkClick r:id="rId9"/>
              </a:rPr>
              <a:t>http://www.</a:t>
            </a:r>
            <a:r>
              <a:rPr lang="cs-CZ" dirty="0" err="1" smtClean="0">
                <a:hlinkClick r:id="rId9"/>
              </a:rPr>
              <a:t>ped.muni.cz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wchem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sm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dp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davidova</a:t>
            </a:r>
            <a:r>
              <a:rPr lang="cs-CZ" dirty="0" smtClean="0">
                <a:hlinkClick r:id="rId9"/>
              </a:rPr>
              <a:t>/www_zaci1/</a:t>
            </a:r>
            <a:r>
              <a:rPr lang="cs-CZ" dirty="0" err="1" smtClean="0">
                <a:hlinkClick r:id="rId9"/>
              </a:rPr>
              <a:t>kvet.bmp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224</TotalTime>
  <Words>692</Words>
  <Application>Microsoft Office PowerPoint</Application>
  <PresentationFormat>Předvádění na obrazovce (4:3)</PresentationFormat>
  <Paragraphs>159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Spring</vt:lpstr>
      <vt:lpstr>Název školy:  ZŠ a MŠ T. G. Masaryka Fulnek Autor:   Mgr. Blanka Kusá Název:   VY_52_INOVACE_PR.3.4-18 Téma:    Rostliny Číslo projektu: CZ.1.07/1.4.00/21.0903   </vt:lpstr>
      <vt:lpstr>Prezentace aplikace PowerPoint</vt:lpstr>
      <vt:lpstr>R O S T L I N Y</vt:lpstr>
      <vt:lpstr>SPOLEČNÉ ZNAKY</vt:lpstr>
      <vt:lpstr>Jediný zdroj kyslíku na Zemi</vt:lpstr>
      <vt:lpstr>Nekvetoucí rostliny</vt:lpstr>
      <vt:lpstr>Kvetoucí rostliny</vt:lpstr>
      <vt:lpstr>Užitkové rostliny</vt:lpstr>
      <vt:lpstr>Léčivé rostliny</vt:lpstr>
      <vt:lpstr>Jedovaté rostliny</vt:lpstr>
      <vt:lpstr>Chráněné rostliny</vt:lpstr>
      <vt:lpstr>Okrasné rostliny</vt:lpstr>
      <vt:lpstr>Stromy a keře</vt:lpstr>
      <vt:lpstr>Listnaté stromy</vt:lpstr>
      <vt:lpstr>Jehličnaté stromy</vt:lpstr>
      <vt:lpstr>Části kvetoucích rostlin</vt:lpstr>
      <vt:lpstr>Kořeny</vt:lpstr>
      <vt:lpstr>Stonky</vt:lpstr>
      <vt:lpstr>Listy </vt:lpstr>
      <vt:lpstr>Květy </vt:lpstr>
      <vt:lpstr>Plody </vt:lpstr>
      <vt:lpstr>Použité zdroje: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 O S T L I N Y</dc:title>
  <dc:creator>0xhn</dc:creator>
  <cp:lastModifiedBy>Kabinet Z</cp:lastModifiedBy>
  <cp:revision>19</cp:revision>
  <dcterms:created xsi:type="dcterms:W3CDTF">2012-02-22T09:34:29Z</dcterms:created>
  <dcterms:modified xsi:type="dcterms:W3CDTF">2012-04-12T05:43:16Z</dcterms:modified>
</cp:coreProperties>
</file>