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4088" r:id="rId1"/>
  </p:sldMasterIdLst>
  <p:notesMasterIdLst>
    <p:notesMasterId r:id="rId35"/>
  </p:notesMasterIdLst>
  <p:sldIdLst>
    <p:sldId id="287" r:id="rId2"/>
    <p:sldId id="288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7" r:id="rId13"/>
    <p:sldId id="265" r:id="rId14"/>
    <p:sldId id="266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CC3399"/>
    <a:srgbClr val="F9FDD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7562" autoAdjust="0"/>
    <p:restoredTop sz="94660"/>
  </p:normalViewPr>
  <p:slideViewPr>
    <p:cSldViewPr>
      <p:cViewPr>
        <p:scale>
          <a:sx n="100" d="100"/>
          <a:sy n="100" d="100"/>
        </p:scale>
        <p:origin x="-27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9423EA4-FAF1-44C5-9E7F-0F1527CF4084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5DD4004-2EFA-4596-B436-BF5EC9D6293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168027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3994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9A767C1-2D54-4314-8773-9DD13D2AECC6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096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851B40D-84C7-4861-901C-613FDD93C718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19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DB64A99-13CC-4594-88FE-464F46E38320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301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674A0B5-6693-475D-BC3E-767A0B656C93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403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392D12B-9EF9-4CF6-A588-BC2AFC3847A9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506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8719A9E-5EF7-4295-A01E-A449A9D634DE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60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A9FE2C-1E39-4218-B5B8-C855B255FCF7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710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30B8E2E-333D-4B4F-9576-3D79B7C8F8EF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813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B58A224-2376-472B-B575-A0C9701B7DC7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915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6309904-12AD-4336-8967-35CB2429BC2D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cs-CZ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5018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2BDC90C-B45B-4006-910A-CD091DC11378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cs-CZ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5120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A8C5849-34E3-4C5A-A77E-E15B317CF30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cs-CZ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5222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28F521C-AD9A-454A-A3F5-BCF603CEF63B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cs-CZ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5325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F3801DA-3B4D-4AD9-8CBD-E41A22CF23F3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cs-CZ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5427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AE40D5C-4CCF-4F99-9A9B-FB0A023A9532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cs-CZ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553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CAA144-E70D-4F1A-A57C-47B7EA7E218B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cs-CZ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5632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59E0720-2824-4DD4-AE59-1C538C63EA36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cs-CZ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5734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84BA24A-998C-456A-ADC8-EC4304C733E2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cs-CZ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583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0DF8397-2ECD-4817-ADCF-FE7F3B9F9B97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cs-CZ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5939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5CCD681-E5FA-457E-9B08-1C640454BD01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cs-CZ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04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2E422F2-ECB0-428A-B342-3FA2D20AB77D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cs-CZ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14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CECACD9-B93C-4871-954C-EB8F6B5B0CE2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cs-CZ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246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B70734B-9150-4A8E-BDDC-31382B154FAC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cs-CZ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349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2510C3C-29A2-4AEB-973E-2B840F984FA9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cs-CZ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451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1B16E9-FEB4-48F7-9DB4-B8E10D20F5D1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cs-CZ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554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78F189D-3675-4260-B727-09B3F153C9A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cs-CZ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656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59E382A-6D65-46CE-8268-D1549D92B234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cs-CZ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75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AC319B2-30F8-4DC3-8272-0A8785DC18C3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cs-CZ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861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E5A0199-2FB8-4F4E-9425-219A5ACB4385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</a:t>
            </a:fld>
            <a:endParaRPr lang="cs-CZ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963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F73B64D-BC3F-477F-AF23-ED7A801F6625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216A53-E5BF-4C92-B60A-61DCA2AEF7EF}" type="datetimeFigureOut">
              <a:rPr lang="cs-CZ" smtClean="0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9C11686C-57B8-4192-9AC5-C82C7973455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20A9C1F-C692-4098-B7D1-8DFDDDD393AA}" type="datetimeFigureOut">
              <a:rPr lang="cs-CZ" smtClean="0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pPr>
              <a:defRPr/>
            </a:pPr>
            <a:fld id="{A6C6E226-217E-4984-A68C-9EF07883F24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216A53-E5BF-4C92-B60A-61DCA2AEF7EF}" type="datetimeFigureOut">
              <a:rPr lang="cs-CZ" smtClean="0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9C11686C-57B8-4192-9AC5-C82C7973455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pPr>
              <a:defRPr/>
            </a:pPr>
            <a:fld id="{1299BE6E-C221-4120-9870-835E9B445F3C}" type="datetimeFigureOut">
              <a:rPr lang="cs-CZ" smtClean="0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8BCB07-A1A7-480D-97F7-A9CA605146B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216A53-E5BF-4C92-B60A-61DCA2AEF7EF}" type="datetimeFigureOut">
              <a:rPr lang="cs-CZ" smtClean="0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9C11686C-57B8-4192-9AC5-C82C7973455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605373-7A65-42B1-9FC1-97ED6080BE29}" type="datetimeFigureOut">
              <a:rPr lang="cs-CZ" smtClean="0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pPr>
              <a:defRPr/>
            </a:pPr>
            <a:fld id="{6533B45B-E257-4A53-B928-0CFFD567B8B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216A53-E5BF-4C92-B60A-61DCA2AEF7EF}" type="datetimeFigureOut">
              <a:rPr lang="cs-CZ" smtClean="0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9C11686C-57B8-4192-9AC5-C82C7973455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9C11686C-57B8-4192-9AC5-C82C7973455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216A53-E5BF-4C92-B60A-61DCA2AEF7EF}" type="datetimeFigureOut">
              <a:rPr lang="cs-CZ" smtClean="0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pPr>
              <a:defRPr/>
            </a:pPr>
            <a:fld id="{9C11686C-57B8-4192-9AC5-C82C7973455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pPr>
              <a:defRPr/>
            </a:pPr>
            <a:fld id="{BA216A53-E5BF-4C92-B60A-61DCA2AEF7EF}" type="datetimeFigureOut">
              <a:rPr lang="cs-CZ" smtClean="0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CB893F0-61D2-4386-BDA9-993E9E7B8CED}" type="datetimeFigureOut">
              <a:rPr lang="cs-CZ" smtClean="0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0797A0-E83E-40D4-808A-47E6147D152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pPr>
              <a:defRPr/>
            </a:pPr>
            <a:fld id="{5AFC1730-420C-40F0-91D5-D5FF4725B5F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104F617-D197-4480-8A83-A2E48F13227A}" type="datetimeFigureOut">
              <a:rPr lang="cs-CZ" smtClean="0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A216A53-E5BF-4C92-B60A-61DCA2AEF7EF}" type="datetimeFigureOut">
              <a:rPr lang="cs-CZ" smtClean="0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9C11686C-57B8-4192-9AC5-C82C7973455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9" r:id="rId1"/>
    <p:sldLayoutId id="2147484090" r:id="rId2"/>
    <p:sldLayoutId id="2147484091" r:id="rId3"/>
    <p:sldLayoutId id="2147484092" r:id="rId4"/>
    <p:sldLayoutId id="2147484093" r:id="rId5"/>
    <p:sldLayoutId id="2147484094" r:id="rId6"/>
    <p:sldLayoutId id="2147484095" r:id="rId7"/>
    <p:sldLayoutId id="2147484096" r:id="rId8"/>
    <p:sldLayoutId id="2147484097" r:id="rId9"/>
    <p:sldLayoutId id="2147484098" r:id="rId10"/>
    <p:sldLayoutId id="2147484099" r:id="rId11"/>
    <p:sldLayoutId id="2147484100" r:id="rId12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slide" Target="slide15.xml"/><Relationship Id="rId18" Type="http://schemas.openxmlformats.org/officeDocument/2006/relationships/slide" Target="slide20.xml"/><Relationship Id="rId26" Type="http://schemas.openxmlformats.org/officeDocument/2006/relationships/slide" Target="slide28.xml"/><Relationship Id="rId3" Type="http://schemas.openxmlformats.org/officeDocument/2006/relationships/slide" Target="slide5.xml"/><Relationship Id="rId21" Type="http://schemas.openxmlformats.org/officeDocument/2006/relationships/slide" Target="slide23.xml"/><Relationship Id="rId7" Type="http://schemas.openxmlformats.org/officeDocument/2006/relationships/slide" Target="slide9.xml"/><Relationship Id="rId12" Type="http://schemas.openxmlformats.org/officeDocument/2006/relationships/slide" Target="slide14.xml"/><Relationship Id="rId17" Type="http://schemas.openxmlformats.org/officeDocument/2006/relationships/slide" Target="slide19.xml"/><Relationship Id="rId25" Type="http://schemas.openxmlformats.org/officeDocument/2006/relationships/slide" Target="slide27.xml"/><Relationship Id="rId2" Type="http://schemas.openxmlformats.org/officeDocument/2006/relationships/notesSlide" Target="../notesSlides/notesSlide2.xml"/><Relationship Id="rId16" Type="http://schemas.openxmlformats.org/officeDocument/2006/relationships/slide" Target="slide18.xml"/><Relationship Id="rId20" Type="http://schemas.openxmlformats.org/officeDocument/2006/relationships/slide" Target="slide22.xml"/><Relationship Id="rId29" Type="http://schemas.openxmlformats.org/officeDocument/2006/relationships/slide" Target="slide3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8.xml"/><Relationship Id="rId11" Type="http://schemas.openxmlformats.org/officeDocument/2006/relationships/slide" Target="slide13.xml"/><Relationship Id="rId24" Type="http://schemas.openxmlformats.org/officeDocument/2006/relationships/slide" Target="slide26.xml"/><Relationship Id="rId5" Type="http://schemas.openxmlformats.org/officeDocument/2006/relationships/slide" Target="slide7.xml"/><Relationship Id="rId15" Type="http://schemas.openxmlformats.org/officeDocument/2006/relationships/slide" Target="slide17.xml"/><Relationship Id="rId23" Type="http://schemas.openxmlformats.org/officeDocument/2006/relationships/slide" Target="slide25.xml"/><Relationship Id="rId28" Type="http://schemas.openxmlformats.org/officeDocument/2006/relationships/slide" Target="slide30.xml"/><Relationship Id="rId10" Type="http://schemas.openxmlformats.org/officeDocument/2006/relationships/slide" Target="slide12.xml"/><Relationship Id="rId19" Type="http://schemas.openxmlformats.org/officeDocument/2006/relationships/slide" Target="slide21.xml"/><Relationship Id="rId4" Type="http://schemas.openxmlformats.org/officeDocument/2006/relationships/slide" Target="slide6.xml"/><Relationship Id="rId9" Type="http://schemas.openxmlformats.org/officeDocument/2006/relationships/slide" Target="slide11.xml"/><Relationship Id="rId14" Type="http://schemas.openxmlformats.org/officeDocument/2006/relationships/slide" Target="slide16.xml"/><Relationship Id="rId22" Type="http://schemas.openxmlformats.org/officeDocument/2006/relationships/slide" Target="slide24.xml"/><Relationship Id="rId27" Type="http://schemas.openxmlformats.org/officeDocument/2006/relationships/slide" Target="slide29.xml"/><Relationship Id="rId30" Type="http://schemas.openxmlformats.org/officeDocument/2006/relationships/slide" Target="slide3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529686769"/>
              </p:ext>
            </p:extLst>
          </p:nvPr>
        </p:nvGraphicFramePr>
        <p:xfrm>
          <a:off x="1691680" y="1700808"/>
          <a:ext cx="8568952" cy="20532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35067"/>
                <a:gridCol w="6233885"/>
              </a:tblGrid>
              <a:tr h="410642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Calibri" pitchFamily="34" charset="0"/>
                          <a:cs typeface="Calibri" pitchFamily="34" charset="0"/>
                        </a:rPr>
                        <a:t>Název školy:</a:t>
                      </a:r>
                      <a:endParaRPr lang="cs-CZ" sz="2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Calibri" pitchFamily="34" charset="0"/>
                          <a:cs typeface="Calibri" pitchFamily="34" charset="0"/>
                        </a:rPr>
                        <a:t>ZŠ a MŠ T. G. Masaryka Fulnek</a:t>
                      </a:r>
                      <a:endParaRPr lang="cs-CZ" sz="2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  <a:tr h="410642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Calibri" pitchFamily="34" charset="0"/>
                          <a:cs typeface="Calibri" pitchFamily="34" charset="0"/>
                        </a:rPr>
                        <a:t>Autor:</a:t>
                      </a:r>
                      <a:endParaRPr lang="cs-CZ" sz="2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Calibri" pitchFamily="34" charset="0"/>
                          <a:cs typeface="Calibri" pitchFamily="34" charset="0"/>
                        </a:rPr>
                        <a:t>Mgr. Blanka Kusá</a:t>
                      </a:r>
                      <a:endParaRPr lang="cs-CZ" sz="2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  <a:tr h="41064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latin typeface="Calibri" pitchFamily="34" charset="0"/>
                          <a:cs typeface="Calibri" pitchFamily="34" charset="0"/>
                        </a:rPr>
                        <a:t>Název:</a:t>
                      </a:r>
                      <a:endParaRPr lang="cs-CZ" sz="2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aseline="0" dirty="0" smtClean="0">
                          <a:latin typeface="Calibri" pitchFamily="34" charset="0"/>
                          <a:cs typeface="Calibri" pitchFamily="34" charset="0"/>
                        </a:rPr>
                        <a:t>VY_52_INOVACE_PR.3.4-36</a:t>
                      </a:r>
                      <a:endParaRPr lang="cs-CZ" sz="2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  <a:tr h="410642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Calibri" pitchFamily="34" charset="0"/>
                          <a:cs typeface="Calibri" pitchFamily="34" charset="0"/>
                        </a:rPr>
                        <a:t>Téma:</a:t>
                      </a:r>
                      <a:endParaRPr lang="cs-CZ" sz="2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Calibri" pitchFamily="34" charset="0"/>
                          <a:cs typeface="Calibri" pitchFamily="34" charset="0"/>
                        </a:rPr>
                        <a:t>Člověk – vědomostní kvíz</a:t>
                      </a:r>
                      <a:endParaRPr lang="cs-CZ" sz="2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  <a:tr h="410642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Calibri" pitchFamily="34" charset="0"/>
                          <a:cs typeface="Calibri" pitchFamily="34" charset="0"/>
                        </a:rPr>
                        <a:t>Číslo projektu:</a:t>
                      </a:r>
                      <a:endParaRPr lang="cs-CZ" sz="2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Calibri" pitchFamily="34" charset="0"/>
                          <a:cs typeface="Calibri" pitchFamily="34" charset="0"/>
                        </a:rPr>
                        <a:t>CZ.1.07/1.4.00/21.0903</a:t>
                      </a:r>
                      <a:endParaRPr lang="cs-CZ" sz="2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86343" y="4797152"/>
            <a:ext cx="5407025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1"/>
          <p:cNvSpPr>
            <a:spLocks noChangeArrowheads="1"/>
          </p:cNvSpPr>
          <p:nvPr/>
        </p:nvSpPr>
        <p:spPr bwMode="auto">
          <a:xfrm>
            <a:off x="1043608" y="434887"/>
            <a:ext cx="7056784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dirty="0" smtClean="0"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dirty="0" smtClean="0"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Anotace: Vědomostní kvíz o člověku, </a:t>
            </a:r>
            <a:r>
              <a:rPr kumimoji="0" lang="cs-CZ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ve </a:t>
            </a:r>
            <a:r>
              <a:rPr kumimoji="0" lang="cs-CZ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kterém </a:t>
            </a: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si žáci procvičí všechny základní informace k tématu – dýchání, trávení, smysly, růst a vývoj, kostru a části těla.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Vzdělávací oblast: Člověk a jeho svět, Prvouka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Ročník: 3.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Druh učebního materiálu: interaktivní vědomostní kvíz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Stupeň a typ vzdělávání: základní vzdělávání – první stupeň 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755576" y="500063"/>
            <a:ext cx="7704856" cy="1776412"/>
          </a:xfrm>
          <a:solidFill>
            <a:schemeClr val="bg1"/>
          </a:solidFill>
          <a:ln>
            <a:solidFill>
              <a:schemeClr val="bg1"/>
            </a:solidFill>
          </a:ln>
        </p:spPr>
        <p:txBody>
          <a:bodyPr anchor="b">
            <a:norm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ČLOVĚK – vědomostní kvíz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5" name="Obrázek 4" descr="left hand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809208">
            <a:off x="1055380" y="3516035"/>
            <a:ext cx="1007715" cy="211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l_fi" descr="http://www.martinkos.estranky.cz/img/picture/1621/nose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25660">
            <a:off x="6986001" y="4184359"/>
            <a:ext cx="1438275" cy="14528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 descr="brain 2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399297">
            <a:off x="4782018" y="2718692"/>
            <a:ext cx="1731268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ázek 7" descr="ear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7824" y="5013176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ázek 8" descr="pleased but tired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60032" y="4653136"/>
            <a:ext cx="1251905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Obrázek 9" descr="pleased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55776" y="2636912"/>
            <a:ext cx="1374398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se zakulaceným příčným rohem 2"/>
          <p:cNvSpPr/>
          <p:nvPr/>
        </p:nvSpPr>
        <p:spPr>
          <a:xfrm>
            <a:off x="285750" y="214313"/>
            <a:ext cx="2214563" cy="785812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Dýchání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" name="Obdélník se zakulaceným příčným rohem 3"/>
          <p:cNvSpPr/>
          <p:nvPr/>
        </p:nvSpPr>
        <p:spPr>
          <a:xfrm>
            <a:off x="285750" y="2071688"/>
            <a:ext cx="2214563" cy="785812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Smysly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5" name="Obdélník se zakulaceným příčným rohem 4"/>
          <p:cNvSpPr/>
          <p:nvPr/>
        </p:nvSpPr>
        <p:spPr>
          <a:xfrm>
            <a:off x="285750" y="3929063"/>
            <a:ext cx="2214563" cy="785812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Kostra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Obdélník se zakulaceným příčným rohem 5"/>
          <p:cNvSpPr/>
          <p:nvPr/>
        </p:nvSpPr>
        <p:spPr>
          <a:xfrm>
            <a:off x="285750" y="5786438"/>
            <a:ext cx="2214563" cy="785812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Zdraví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7" name="Obdélník se zakulaceným příčným rohem 6"/>
          <p:cNvSpPr/>
          <p:nvPr/>
        </p:nvSpPr>
        <p:spPr>
          <a:xfrm>
            <a:off x="285750" y="3000375"/>
            <a:ext cx="2214563" cy="785813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Růst a vývoj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Obdélník se zakulaceným příčným rohem 7"/>
          <p:cNvSpPr/>
          <p:nvPr/>
        </p:nvSpPr>
        <p:spPr>
          <a:xfrm>
            <a:off x="251520" y="1124744"/>
            <a:ext cx="2214563" cy="785813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Trávení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9" name="Obdélník se zakulaceným příčným rohem 8"/>
          <p:cNvSpPr/>
          <p:nvPr/>
        </p:nvSpPr>
        <p:spPr>
          <a:xfrm>
            <a:off x="285750" y="4857750"/>
            <a:ext cx="2214563" cy="785813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Části těla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0" name="Obdélník se zakulaceným příčným rohem 9">
            <a:hlinkClick r:id="rId3" action="ppaction://hlinksldjump"/>
          </p:cNvPr>
          <p:cNvSpPr/>
          <p:nvPr/>
        </p:nvSpPr>
        <p:spPr>
          <a:xfrm>
            <a:off x="2643188" y="214313"/>
            <a:ext cx="1500187" cy="785812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 smtClean="0"/>
              <a:t>100</a:t>
            </a:r>
            <a:endParaRPr lang="cs-CZ" sz="3200" dirty="0"/>
          </a:p>
        </p:txBody>
      </p:sp>
      <p:sp>
        <p:nvSpPr>
          <p:cNvPr id="11" name="Obdélník se zakulaceným příčným rohem 10">
            <a:hlinkClick r:id="rId4" action="ppaction://hlinksldjump"/>
          </p:cNvPr>
          <p:cNvSpPr/>
          <p:nvPr/>
        </p:nvSpPr>
        <p:spPr>
          <a:xfrm>
            <a:off x="4214813" y="214313"/>
            <a:ext cx="1500187" cy="785812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 smtClean="0"/>
              <a:t>200</a:t>
            </a:r>
            <a:endParaRPr lang="cs-CZ" sz="3200" dirty="0"/>
          </a:p>
        </p:txBody>
      </p:sp>
      <p:sp>
        <p:nvSpPr>
          <p:cNvPr id="12" name="Obdélník se zakulaceným příčným rohem 11">
            <a:hlinkClick r:id="rId5" action="ppaction://hlinksldjump"/>
          </p:cNvPr>
          <p:cNvSpPr/>
          <p:nvPr/>
        </p:nvSpPr>
        <p:spPr>
          <a:xfrm>
            <a:off x="5786438" y="214313"/>
            <a:ext cx="1500187" cy="785812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 smtClean="0"/>
              <a:t>300</a:t>
            </a:r>
            <a:endParaRPr lang="cs-CZ" sz="3200" dirty="0"/>
          </a:p>
        </p:txBody>
      </p:sp>
      <p:sp>
        <p:nvSpPr>
          <p:cNvPr id="13" name="Obdélník se zakulaceným příčným rohem 12">
            <a:hlinkClick r:id="rId6" action="ppaction://hlinksldjump"/>
          </p:cNvPr>
          <p:cNvSpPr/>
          <p:nvPr/>
        </p:nvSpPr>
        <p:spPr>
          <a:xfrm>
            <a:off x="7358063" y="214313"/>
            <a:ext cx="1500187" cy="785812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 smtClean="0"/>
              <a:t>400</a:t>
            </a:r>
            <a:endParaRPr lang="cs-CZ" sz="3200" dirty="0"/>
          </a:p>
        </p:txBody>
      </p:sp>
      <p:sp>
        <p:nvSpPr>
          <p:cNvPr id="14" name="Obdélník se zakulaceným příčným rohem 13">
            <a:hlinkClick r:id="rId7" action="ppaction://hlinksldjump"/>
          </p:cNvPr>
          <p:cNvSpPr/>
          <p:nvPr/>
        </p:nvSpPr>
        <p:spPr>
          <a:xfrm>
            <a:off x="2643188" y="1143000"/>
            <a:ext cx="1500187" cy="785813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 smtClean="0"/>
              <a:t>100</a:t>
            </a:r>
            <a:endParaRPr lang="cs-CZ" sz="3200" dirty="0"/>
          </a:p>
        </p:txBody>
      </p:sp>
      <p:sp>
        <p:nvSpPr>
          <p:cNvPr id="15" name="Obdélník se zakulaceným příčným rohem 14">
            <a:hlinkClick r:id="rId8" action="ppaction://hlinksldjump"/>
          </p:cNvPr>
          <p:cNvSpPr/>
          <p:nvPr/>
        </p:nvSpPr>
        <p:spPr>
          <a:xfrm>
            <a:off x="4214813" y="1143000"/>
            <a:ext cx="1500187" cy="785813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 smtClean="0"/>
              <a:t>200</a:t>
            </a:r>
            <a:endParaRPr lang="cs-CZ" sz="3200" dirty="0"/>
          </a:p>
        </p:txBody>
      </p:sp>
      <p:sp>
        <p:nvSpPr>
          <p:cNvPr id="16" name="Obdélník se zakulaceným příčným rohem 15">
            <a:hlinkClick r:id="rId9" action="ppaction://hlinksldjump"/>
          </p:cNvPr>
          <p:cNvSpPr/>
          <p:nvPr/>
        </p:nvSpPr>
        <p:spPr>
          <a:xfrm>
            <a:off x="5786438" y="1143000"/>
            <a:ext cx="1500187" cy="785813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 smtClean="0"/>
              <a:t>300</a:t>
            </a:r>
            <a:endParaRPr lang="cs-CZ" sz="3200" dirty="0"/>
          </a:p>
        </p:txBody>
      </p:sp>
      <p:sp>
        <p:nvSpPr>
          <p:cNvPr id="17" name="Obdélník se zakulaceným příčným rohem 16">
            <a:hlinkClick r:id="rId10" action="ppaction://hlinksldjump"/>
          </p:cNvPr>
          <p:cNvSpPr/>
          <p:nvPr/>
        </p:nvSpPr>
        <p:spPr>
          <a:xfrm>
            <a:off x="7358063" y="1143000"/>
            <a:ext cx="1500187" cy="785813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 smtClean="0"/>
              <a:t>400</a:t>
            </a:r>
            <a:endParaRPr lang="cs-CZ" sz="3200" dirty="0"/>
          </a:p>
        </p:txBody>
      </p:sp>
      <p:sp>
        <p:nvSpPr>
          <p:cNvPr id="18" name="Obdélník se zakulaceným příčným rohem 17">
            <a:hlinkClick r:id="rId11" action="ppaction://hlinksldjump"/>
          </p:cNvPr>
          <p:cNvSpPr/>
          <p:nvPr/>
        </p:nvSpPr>
        <p:spPr>
          <a:xfrm>
            <a:off x="2643188" y="2071688"/>
            <a:ext cx="1500187" cy="785812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 smtClean="0"/>
              <a:t>100</a:t>
            </a:r>
            <a:endParaRPr lang="cs-CZ" sz="3200" dirty="0"/>
          </a:p>
        </p:txBody>
      </p:sp>
      <p:sp>
        <p:nvSpPr>
          <p:cNvPr id="19" name="Obdélník se zakulaceným příčným rohem 18">
            <a:hlinkClick r:id="rId12" action="ppaction://hlinksldjump"/>
          </p:cNvPr>
          <p:cNvSpPr/>
          <p:nvPr/>
        </p:nvSpPr>
        <p:spPr>
          <a:xfrm>
            <a:off x="4214813" y="2071688"/>
            <a:ext cx="1500187" cy="785812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 smtClean="0"/>
              <a:t>200</a:t>
            </a:r>
            <a:endParaRPr lang="cs-CZ" sz="3200" dirty="0"/>
          </a:p>
        </p:txBody>
      </p:sp>
      <p:sp>
        <p:nvSpPr>
          <p:cNvPr id="20" name="Obdélník se zakulaceným příčným rohem 19">
            <a:hlinkClick r:id="rId13" action="ppaction://hlinksldjump"/>
          </p:cNvPr>
          <p:cNvSpPr/>
          <p:nvPr/>
        </p:nvSpPr>
        <p:spPr>
          <a:xfrm>
            <a:off x="5786438" y="2071688"/>
            <a:ext cx="1500187" cy="785812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 smtClean="0"/>
              <a:t>300</a:t>
            </a:r>
            <a:endParaRPr lang="cs-CZ" sz="3200" dirty="0"/>
          </a:p>
        </p:txBody>
      </p:sp>
      <p:sp>
        <p:nvSpPr>
          <p:cNvPr id="21" name="Obdélník se zakulaceným příčným rohem 20">
            <a:hlinkClick r:id="rId14" action="ppaction://hlinksldjump"/>
          </p:cNvPr>
          <p:cNvSpPr/>
          <p:nvPr/>
        </p:nvSpPr>
        <p:spPr>
          <a:xfrm>
            <a:off x="7358063" y="2071688"/>
            <a:ext cx="1500187" cy="785812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 smtClean="0"/>
              <a:t>400</a:t>
            </a:r>
            <a:endParaRPr lang="cs-CZ" sz="3200" dirty="0"/>
          </a:p>
        </p:txBody>
      </p:sp>
      <p:sp>
        <p:nvSpPr>
          <p:cNvPr id="22" name="Obdélník se zakulaceným příčným rohem 21">
            <a:hlinkClick r:id="rId15" action="ppaction://hlinksldjump"/>
          </p:cNvPr>
          <p:cNvSpPr/>
          <p:nvPr/>
        </p:nvSpPr>
        <p:spPr>
          <a:xfrm>
            <a:off x="2643188" y="3000375"/>
            <a:ext cx="1500187" cy="785813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 smtClean="0"/>
              <a:t>100</a:t>
            </a:r>
            <a:endParaRPr lang="cs-CZ" sz="3200" dirty="0"/>
          </a:p>
        </p:txBody>
      </p:sp>
      <p:sp>
        <p:nvSpPr>
          <p:cNvPr id="23" name="Obdélník se zakulaceným příčným rohem 22">
            <a:hlinkClick r:id="rId16" action="ppaction://hlinksldjump"/>
          </p:cNvPr>
          <p:cNvSpPr/>
          <p:nvPr/>
        </p:nvSpPr>
        <p:spPr>
          <a:xfrm>
            <a:off x="4214813" y="3000375"/>
            <a:ext cx="1500187" cy="785813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 smtClean="0"/>
              <a:t>200</a:t>
            </a:r>
            <a:endParaRPr lang="cs-CZ" sz="3200" dirty="0"/>
          </a:p>
        </p:txBody>
      </p:sp>
      <p:sp>
        <p:nvSpPr>
          <p:cNvPr id="24" name="Obdélník se zakulaceným příčným rohem 23">
            <a:hlinkClick r:id="rId17" action="ppaction://hlinksldjump"/>
          </p:cNvPr>
          <p:cNvSpPr/>
          <p:nvPr/>
        </p:nvSpPr>
        <p:spPr>
          <a:xfrm>
            <a:off x="5786438" y="3000375"/>
            <a:ext cx="1500187" cy="785813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 smtClean="0"/>
              <a:t>300</a:t>
            </a:r>
            <a:endParaRPr lang="cs-CZ" sz="3200" dirty="0"/>
          </a:p>
        </p:txBody>
      </p:sp>
      <p:sp>
        <p:nvSpPr>
          <p:cNvPr id="25" name="Obdélník se zakulaceným příčným rohem 24">
            <a:hlinkClick r:id="rId18" action="ppaction://hlinksldjump"/>
          </p:cNvPr>
          <p:cNvSpPr/>
          <p:nvPr/>
        </p:nvSpPr>
        <p:spPr>
          <a:xfrm>
            <a:off x="7358063" y="3000375"/>
            <a:ext cx="1500187" cy="785813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 smtClean="0"/>
              <a:t>400</a:t>
            </a:r>
            <a:endParaRPr lang="cs-CZ" sz="3200" dirty="0"/>
          </a:p>
        </p:txBody>
      </p:sp>
      <p:sp>
        <p:nvSpPr>
          <p:cNvPr id="26" name="Obdélník se zakulaceným příčným rohem 25">
            <a:hlinkClick r:id="rId19" action="ppaction://hlinksldjump"/>
          </p:cNvPr>
          <p:cNvSpPr/>
          <p:nvPr/>
        </p:nvSpPr>
        <p:spPr>
          <a:xfrm>
            <a:off x="2643188" y="3929063"/>
            <a:ext cx="1500187" cy="785812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 smtClean="0"/>
              <a:t>100</a:t>
            </a:r>
            <a:endParaRPr lang="cs-CZ" sz="3200" dirty="0"/>
          </a:p>
        </p:txBody>
      </p:sp>
      <p:sp>
        <p:nvSpPr>
          <p:cNvPr id="27" name="Obdélník se zakulaceným příčným rohem 26">
            <a:hlinkClick r:id="rId20" action="ppaction://hlinksldjump"/>
          </p:cNvPr>
          <p:cNvSpPr/>
          <p:nvPr/>
        </p:nvSpPr>
        <p:spPr>
          <a:xfrm>
            <a:off x="4214813" y="3929063"/>
            <a:ext cx="1500187" cy="785812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 smtClean="0"/>
              <a:t>200</a:t>
            </a:r>
            <a:endParaRPr lang="cs-CZ" sz="3200" dirty="0"/>
          </a:p>
        </p:txBody>
      </p:sp>
      <p:sp>
        <p:nvSpPr>
          <p:cNvPr id="28" name="Obdélník se zakulaceným příčným rohem 27">
            <a:hlinkClick r:id="rId21" action="ppaction://hlinksldjump"/>
          </p:cNvPr>
          <p:cNvSpPr/>
          <p:nvPr/>
        </p:nvSpPr>
        <p:spPr>
          <a:xfrm>
            <a:off x="5786438" y="3929063"/>
            <a:ext cx="1500187" cy="785812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 smtClean="0"/>
              <a:t>300</a:t>
            </a:r>
            <a:endParaRPr lang="cs-CZ" sz="3200" dirty="0"/>
          </a:p>
        </p:txBody>
      </p:sp>
      <p:sp>
        <p:nvSpPr>
          <p:cNvPr id="29" name="Obdélník se zakulaceným příčným rohem 28">
            <a:hlinkClick r:id="rId22" action="ppaction://hlinksldjump"/>
          </p:cNvPr>
          <p:cNvSpPr/>
          <p:nvPr/>
        </p:nvSpPr>
        <p:spPr>
          <a:xfrm>
            <a:off x="7358063" y="3929063"/>
            <a:ext cx="1500187" cy="785812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 smtClean="0"/>
              <a:t>400</a:t>
            </a:r>
            <a:endParaRPr lang="cs-CZ" sz="3200" dirty="0"/>
          </a:p>
        </p:txBody>
      </p:sp>
      <p:sp>
        <p:nvSpPr>
          <p:cNvPr id="30" name="Obdélník se zakulaceným příčným rohem 29">
            <a:hlinkClick r:id="rId23" action="ppaction://hlinksldjump"/>
          </p:cNvPr>
          <p:cNvSpPr/>
          <p:nvPr/>
        </p:nvSpPr>
        <p:spPr>
          <a:xfrm>
            <a:off x="2643188" y="4857750"/>
            <a:ext cx="1500187" cy="785813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 smtClean="0"/>
              <a:t>100</a:t>
            </a:r>
            <a:endParaRPr lang="cs-CZ" sz="3200" dirty="0"/>
          </a:p>
        </p:txBody>
      </p:sp>
      <p:sp>
        <p:nvSpPr>
          <p:cNvPr id="31" name="Obdélník se zakulaceným příčným rohem 30">
            <a:hlinkClick r:id="rId24" action="ppaction://hlinksldjump"/>
          </p:cNvPr>
          <p:cNvSpPr/>
          <p:nvPr/>
        </p:nvSpPr>
        <p:spPr>
          <a:xfrm>
            <a:off x="4214813" y="4857750"/>
            <a:ext cx="1500187" cy="785813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 smtClean="0"/>
              <a:t>200</a:t>
            </a:r>
            <a:endParaRPr lang="cs-CZ" sz="3200" dirty="0"/>
          </a:p>
        </p:txBody>
      </p:sp>
      <p:sp>
        <p:nvSpPr>
          <p:cNvPr id="32" name="Obdélník se zakulaceným příčným rohem 31">
            <a:hlinkClick r:id="rId25" action="ppaction://hlinksldjump"/>
          </p:cNvPr>
          <p:cNvSpPr/>
          <p:nvPr/>
        </p:nvSpPr>
        <p:spPr>
          <a:xfrm>
            <a:off x="5786438" y="4857750"/>
            <a:ext cx="1500187" cy="785813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 smtClean="0"/>
              <a:t>300</a:t>
            </a:r>
            <a:endParaRPr lang="cs-CZ" sz="3200" dirty="0"/>
          </a:p>
        </p:txBody>
      </p:sp>
      <p:sp>
        <p:nvSpPr>
          <p:cNvPr id="33" name="Obdélník se zakulaceným příčným rohem 32">
            <a:hlinkClick r:id="rId26" action="ppaction://hlinksldjump"/>
          </p:cNvPr>
          <p:cNvSpPr/>
          <p:nvPr/>
        </p:nvSpPr>
        <p:spPr>
          <a:xfrm>
            <a:off x="7358063" y="4857750"/>
            <a:ext cx="1500187" cy="785813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 smtClean="0"/>
              <a:t>400</a:t>
            </a:r>
            <a:endParaRPr lang="cs-CZ" sz="3200" dirty="0"/>
          </a:p>
        </p:txBody>
      </p:sp>
      <p:sp>
        <p:nvSpPr>
          <p:cNvPr id="34" name="Obdélník se zakulaceným příčným rohem 33">
            <a:hlinkClick r:id="rId27" action="ppaction://hlinksldjump"/>
          </p:cNvPr>
          <p:cNvSpPr/>
          <p:nvPr/>
        </p:nvSpPr>
        <p:spPr>
          <a:xfrm>
            <a:off x="2643188" y="5786438"/>
            <a:ext cx="1500187" cy="785812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 smtClean="0"/>
              <a:t>100</a:t>
            </a:r>
            <a:endParaRPr lang="cs-CZ" sz="3200" dirty="0"/>
          </a:p>
        </p:txBody>
      </p:sp>
      <p:sp>
        <p:nvSpPr>
          <p:cNvPr id="35" name="Obdélník se zakulaceným příčným rohem 34">
            <a:hlinkClick r:id="rId28" action="ppaction://hlinksldjump"/>
          </p:cNvPr>
          <p:cNvSpPr/>
          <p:nvPr/>
        </p:nvSpPr>
        <p:spPr>
          <a:xfrm>
            <a:off x="4214813" y="5786438"/>
            <a:ext cx="1500187" cy="785812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 smtClean="0"/>
              <a:t>200</a:t>
            </a:r>
            <a:endParaRPr lang="cs-CZ" sz="3200" dirty="0"/>
          </a:p>
        </p:txBody>
      </p:sp>
      <p:sp>
        <p:nvSpPr>
          <p:cNvPr id="36" name="Obdélník se zakulaceným příčným rohem 35">
            <a:hlinkClick r:id="rId29" action="ppaction://hlinksldjump"/>
          </p:cNvPr>
          <p:cNvSpPr/>
          <p:nvPr/>
        </p:nvSpPr>
        <p:spPr>
          <a:xfrm>
            <a:off x="5786438" y="5786438"/>
            <a:ext cx="1500187" cy="785812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 smtClean="0"/>
              <a:t>300</a:t>
            </a:r>
            <a:endParaRPr lang="cs-CZ" sz="3200" dirty="0"/>
          </a:p>
        </p:txBody>
      </p:sp>
      <p:sp>
        <p:nvSpPr>
          <p:cNvPr id="37" name="Obdélník se zakulaceným příčným rohem 36">
            <a:hlinkClick r:id="rId30" action="ppaction://hlinksldjump"/>
          </p:cNvPr>
          <p:cNvSpPr/>
          <p:nvPr/>
        </p:nvSpPr>
        <p:spPr>
          <a:xfrm>
            <a:off x="7358063" y="5786438"/>
            <a:ext cx="1500187" cy="785812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 smtClean="0"/>
              <a:t>400</a:t>
            </a:r>
            <a:endParaRPr lang="cs-CZ" sz="32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 nodeType="clickPar">
                      <p:stCondLst>
                        <p:cond delay="0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 nodeType="clickPar">
                      <p:stCondLst>
                        <p:cond delay="0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 nodeType="clickPar">
                      <p:stCondLst>
                        <p:cond delay="0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 nodeType="clickPar">
                      <p:stCondLst>
                        <p:cond delay="0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 nodeType="clickPar">
                      <p:stCondLst>
                        <p:cond delay="0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 nodeType="clickPar">
                      <p:stCondLst>
                        <p:cond delay="0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 nodeType="clickPar">
                      <p:stCondLst>
                        <p:cond delay="0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 nodeType="clickPar">
                      <p:stCondLst>
                        <p:cond delay="0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 nodeType="clickPar">
                      <p:stCondLst>
                        <p:cond delay="0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 nodeType="clickPar">
                      <p:stCondLst>
                        <p:cond delay="0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 nodeType="clickPar">
                      <p:stCondLst>
                        <p:cond delay="0"/>
                      </p:stCondLst>
                      <p:childTnLst>
                        <p:par>
                          <p:cTn id="1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 nodeType="clickPar">
                      <p:stCondLst>
                        <p:cond delay="0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 nodeType="clickPar">
                      <p:stCondLst>
                        <p:cond delay="0"/>
                      </p:stCondLst>
                      <p:childTnLst>
                        <p:par>
                          <p:cTn id="1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 nodeType="clickPar">
                      <p:stCondLst>
                        <p:cond delay="0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 nodeType="clickPar">
                      <p:stCondLst>
                        <p:cond delay="0"/>
                      </p:stCondLst>
                      <p:childTnLst>
                        <p:par>
                          <p:cTn id="1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 nodeType="clickPar">
                      <p:stCondLst>
                        <p:cond delay="0"/>
                      </p:stCondLst>
                      <p:childTnLst>
                        <p:par>
                          <p:cTn id="1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 nodeType="clickPar">
                      <p:stCondLst>
                        <p:cond delay="0"/>
                      </p:stCondLst>
                      <p:childTnLst>
                        <p:par>
                          <p:cTn id="1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 nodeType="clickPar">
                      <p:stCondLst>
                        <p:cond delay="0"/>
                      </p:stCondLst>
                      <p:childTnLst>
                        <p:par>
                          <p:cTn id="1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7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 nodeType="clickPar">
                      <p:stCondLst>
                        <p:cond delay="0"/>
                      </p:stCondLst>
                      <p:childTnLst>
                        <p:par>
                          <p:cTn id="1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8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5" fill="hold" nodeType="clickPar">
                      <p:stCondLst>
                        <p:cond delay="0"/>
                      </p:stCondLst>
                      <p:childTnLst>
                        <p:par>
                          <p:cTn id="1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91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" fill="hold" nodeType="clickPar">
                      <p:stCondLst>
                        <p:cond delay="0"/>
                      </p:stCondLst>
                      <p:childTnLst>
                        <p:par>
                          <p:cTn id="1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85750"/>
            <a:ext cx="8352928" cy="1143000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000" dirty="0" smtClean="0">
                <a:solidFill>
                  <a:schemeClr val="tx2">
                    <a:satMod val="130000"/>
                  </a:schemeClr>
                </a:solidFill>
                <a:latin typeface="Book Antiqua" pitchFamily="18" charset="0"/>
              </a:rPr>
              <a:t>Kudy vstupuje vzduch do těla?</a:t>
            </a:r>
            <a:endParaRPr lang="cs-CZ" sz="4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  <a:cs typeface="Times New Roman" pitchFamily="18" charset="0"/>
            </a:endParaRPr>
          </a:p>
        </p:txBody>
      </p:sp>
      <p:sp>
        <p:nvSpPr>
          <p:cNvPr id="4" name="Obdélník se zakulaceným příčným rohem 3"/>
          <p:cNvSpPr/>
          <p:nvPr/>
        </p:nvSpPr>
        <p:spPr>
          <a:xfrm>
            <a:off x="1571625" y="2143125"/>
            <a:ext cx="6286500" cy="85725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cs-CZ" sz="3200" dirty="0" smtClean="0">
                <a:solidFill>
                  <a:srgbClr val="FFFFFF"/>
                </a:solidFill>
                <a:cs typeface="Arial" charset="0"/>
              </a:rPr>
              <a:t>            a</a:t>
            </a:r>
            <a:r>
              <a:rPr lang="cs-CZ" sz="3200" dirty="0">
                <a:solidFill>
                  <a:srgbClr val="FFFFFF"/>
                </a:solidFill>
                <a:cs typeface="Arial" charset="0"/>
              </a:rPr>
              <a:t>) </a:t>
            </a:r>
            <a:r>
              <a:rPr lang="cs-CZ" sz="3200" dirty="0" smtClean="0">
                <a:solidFill>
                  <a:srgbClr val="FFFFFF"/>
                </a:solidFill>
                <a:cs typeface="Arial" charset="0"/>
              </a:rPr>
              <a:t>nosem a ústy</a:t>
            </a:r>
            <a:endParaRPr lang="cs-CZ" sz="32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Obdélník se zakulaceným příčným rohem 4"/>
          <p:cNvSpPr/>
          <p:nvPr/>
        </p:nvSpPr>
        <p:spPr>
          <a:xfrm>
            <a:off x="1547813" y="3284538"/>
            <a:ext cx="6286500" cy="85725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cs-CZ" sz="3200" dirty="0" smtClean="0">
                <a:solidFill>
                  <a:srgbClr val="FFFFFF"/>
                </a:solidFill>
                <a:cs typeface="Arial" charset="0"/>
              </a:rPr>
              <a:t>b</a:t>
            </a:r>
            <a:r>
              <a:rPr lang="cs-CZ" sz="3200" dirty="0">
                <a:solidFill>
                  <a:srgbClr val="FFFFFF"/>
                </a:solidFill>
                <a:cs typeface="Arial" charset="0"/>
              </a:rPr>
              <a:t>) </a:t>
            </a:r>
            <a:r>
              <a:rPr lang="cs-CZ" sz="3200" dirty="0" smtClean="0">
                <a:solidFill>
                  <a:srgbClr val="FFFFFF"/>
                </a:solidFill>
                <a:cs typeface="Arial" charset="0"/>
              </a:rPr>
              <a:t>nosem</a:t>
            </a:r>
            <a:endParaRPr lang="cs-CZ" sz="32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Obdélník se zakulaceným příčným rohem 5"/>
          <p:cNvSpPr/>
          <p:nvPr/>
        </p:nvSpPr>
        <p:spPr>
          <a:xfrm>
            <a:off x="1571625" y="4429125"/>
            <a:ext cx="6286500" cy="85725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cs-CZ" sz="3200" dirty="0" smtClean="0">
                <a:solidFill>
                  <a:srgbClr val="FFFFFF"/>
                </a:solidFill>
                <a:cs typeface="Arial" charset="0"/>
              </a:rPr>
              <a:t>	c</a:t>
            </a:r>
            <a:r>
              <a:rPr lang="cs-CZ" sz="3200" dirty="0">
                <a:solidFill>
                  <a:srgbClr val="FFFFFF"/>
                </a:solidFill>
                <a:cs typeface="Arial" charset="0"/>
              </a:rPr>
              <a:t>) </a:t>
            </a:r>
            <a:r>
              <a:rPr lang="cs-CZ" sz="3200" dirty="0" smtClean="0">
                <a:solidFill>
                  <a:srgbClr val="FFFFFF"/>
                </a:solidFill>
                <a:cs typeface="Arial" charset="0"/>
              </a:rPr>
              <a:t>celým tělem</a:t>
            </a:r>
            <a:endParaRPr lang="cs-CZ" sz="32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Šipka doleva 6">
            <a:hlinkClick r:id="rId3" action="ppaction://hlinksldjump"/>
          </p:cNvPr>
          <p:cNvSpPr/>
          <p:nvPr/>
        </p:nvSpPr>
        <p:spPr>
          <a:xfrm>
            <a:off x="5500688" y="5643563"/>
            <a:ext cx="2357437" cy="8572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>
                <a:solidFill>
                  <a:srgbClr val="FFFFFF"/>
                </a:solidFill>
              </a:rPr>
              <a:t>Návrat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296144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 algn="ctr" eaLnBrk="1" hangingPunct="1">
              <a:defRPr/>
            </a:pPr>
            <a:r>
              <a:rPr lang="cs-CZ" sz="4000" dirty="0" smtClean="0">
                <a:solidFill>
                  <a:schemeClr val="tx2"/>
                </a:solidFill>
                <a:latin typeface="Book Antiqua" pitchFamily="18" charset="0"/>
              </a:rPr>
              <a:t>Kterou část vzduchu </a:t>
            </a:r>
            <a:br>
              <a:rPr lang="cs-CZ" sz="4000" dirty="0" smtClean="0">
                <a:solidFill>
                  <a:schemeClr val="tx2"/>
                </a:solidFill>
                <a:latin typeface="Book Antiqua" pitchFamily="18" charset="0"/>
              </a:rPr>
            </a:br>
            <a:r>
              <a:rPr lang="cs-CZ" sz="4000" dirty="0" smtClean="0">
                <a:solidFill>
                  <a:schemeClr val="tx2"/>
                </a:solidFill>
                <a:latin typeface="Book Antiqua" pitchFamily="18" charset="0"/>
              </a:rPr>
              <a:t>potřebuje člověk k dýchání ?</a:t>
            </a:r>
          </a:p>
        </p:txBody>
      </p:sp>
      <p:sp>
        <p:nvSpPr>
          <p:cNvPr id="3" name="Obdélník se zakulaceným příčným rohem 2"/>
          <p:cNvSpPr/>
          <p:nvPr/>
        </p:nvSpPr>
        <p:spPr>
          <a:xfrm>
            <a:off x="1571625" y="2143125"/>
            <a:ext cx="6286500" cy="85725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a) </a:t>
            </a:r>
            <a:r>
              <a:rPr lang="cs-CZ" sz="3200" dirty="0" smtClean="0">
                <a:solidFill>
                  <a:srgbClr val="FFFFFF"/>
                </a:solidFill>
              </a:rPr>
              <a:t>dusík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4" name="Obdélník se zakulaceným příčným rohem 3"/>
          <p:cNvSpPr/>
          <p:nvPr/>
        </p:nvSpPr>
        <p:spPr>
          <a:xfrm>
            <a:off x="1571625" y="3286125"/>
            <a:ext cx="6286500" cy="85725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b) </a:t>
            </a:r>
            <a:r>
              <a:rPr lang="cs-CZ" sz="3200" dirty="0" smtClean="0">
                <a:solidFill>
                  <a:srgbClr val="FFFFFF"/>
                </a:solidFill>
              </a:rPr>
              <a:t>vodní páry 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5" name="Obdélník se zakulaceným příčným rohem 4"/>
          <p:cNvSpPr/>
          <p:nvPr/>
        </p:nvSpPr>
        <p:spPr>
          <a:xfrm>
            <a:off x="1571625" y="4429125"/>
            <a:ext cx="6286500" cy="85725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c) </a:t>
            </a:r>
            <a:r>
              <a:rPr lang="cs-CZ" sz="3200" dirty="0" smtClean="0">
                <a:solidFill>
                  <a:srgbClr val="FFFFFF"/>
                </a:solidFill>
              </a:rPr>
              <a:t>kyslík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6" name="Šipka doleva 5">
            <a:hlinkClick r:id="rId3" action="ppaction://hlinksldjump"/>
          </p:cNvPr>
          <p:cNvSpPr/>
          <p:nvPr/>
        </p:nvSpPr>
        <p:spPr>
          <a:xfrm>
            <a:off x="5500688" y="5643563"/>
            <a:ext cx="2357437" cy="8572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>
                <a:solidFill>
                  <a:srgbClr val="FFFFFF"/>
                </a:solidFill>
              </a:rPr>
              <a:t>Návrat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000" dirty="0" smtClean="0">
                <a:solidFill>
                  <a:schemeClr val="tx2">
                    <a:satMod val="130000"/>
                  </a:schemeClr>
                </a:solidFill>
                <a:latin typeface="Book Antiqua" pitchFamily="18" charset="0"/>
              </a:rPr>
              <a:t>Jak se jmenuje dýchací trubice ?</a:t>
            </a:r>
            <a:endParaRPr lang="cs-CZ" sz="4000" dirty="0">
              <a:solidFill>
                <a:schemeClr val="tx2">
                  <a:satMod val="13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3" name="Obdélník se zakulaceným příčným rohem 2"/>
          <p:cNvSpPr/>
          <p:nvPr/>
        </p:nvSpPr>
        <p:spPr>
          <a:xfrm>
            <a:off x="1571625" y="2143125"/>
            <a:ext cx="6286500" cy="85725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a) </a:t>
            </a:r>
            <a:r>
              <a:rPr lang="cs-CZ" sz="3200" dirty="0" smtClean="0">
                <a:solidFill>
                  <a:srgbClr val="FFFFFF"/>
                </a:solidFill>
              </a:rPr>
              <a:t>průdušnice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4" name="Obdélník se zakulaceným příčným rohem 3"/>
          <p:cNvSpPr/>
          <p:nvPr/>
        </p:nvSpPr>
        <p:spPr>
          <a:xfrm>
            <a:off x="1571625" y="3286125"/>
            <a:ext cx="6286500" cy="85725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b) </a:t>
            </a:r>
            <a:r>
              <a:rPr lang="cs-CZ" sz="3200" dirty="0" smtClean="0">
                <a:solidFill>
                  <a:srgbClr val="FFFFFF"/>
                </a:solidFill>
              </a:rPr>
              <a:t>močovod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5" name="Obdélník se zakulaceným příčným rohem 4"/>
          <p:cNvSpPr/>
          <p:nvPr/>
        </p:nvSpPr>
        <p:spPr>
          <a:xfrm>
            <a:off x="1571625" y="4429125"/>
            <a:ext cx="6286500" cy="85725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c) </a:t>
            </a:r>
            <a:r>
              <a:rPr lang="cs-CZ" sz="3200" dirty="0" smtClean="0">
                <a:solidFill>
                  <a:srgbClr val="FFFFFF"/>
                </a:solidFill>
              </a:rPr>
              <a:t>hrtan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6" name="Šipka doleva 5">
            <a:hlinkClick r:id="rId3" action="ppaction://hlinksldjump"/>
          </p:cNvPr>
          <p:cNvSpPr/>
          <p:nvPr/>
        </p:nvSpPr>
        <p:spPr>
          <a:xfrm>
            <a:off x="5500688" y="5643563"/>
            <a:ext cx="2357437" cy="8572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>
                <a:solidFill>
                  <a:srgbClr val="FFFFFF"/>
                </a:solidFill>
              </a:rPr>
              <a:t>Návrat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000" dirty="0" smtClean="0">
                <a:solidFill>
                  <a:schemeClr val="tx2">
                    <a:satMod val="130000"/>
                  </a:schemeClr>
                </a:solidFill>
                <a:latin typeface="Book Antiqua" pitchFamily="18" charset="0"/>
              </a:rPr>
              <a:t>Které orgány tvoří dýchací soustavu ?</a:t>
            </a:r>
            <a:endParaRPr lang="cs-CZ" sz="4000" dirty="0">
              <a:solidFill>
                <a:schemeClr val="tx2">
                  <a:satMod val="13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3" name="Obdélník se zakulaceným příčným rohem 2"/>
          <p:cNvSpPr/>
          <p:nvPr/>
        </p:nvSpPr>
        <p:spPr>
          <a:xfrm>
            <a:off x="1571625" y="2143125"/>
            <a:ext cx="6286500" cy="85725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sz="2400" dirty="0" smtClean="0">
              <a:solidFill>
                <a:srgbClr val="FFFFFF"/>
              </a:solidFill>
            </a:endParaRPr>
          </a:p>
          <a:p>
            <a:pPr algn="ctr">
              <a:defRPr/>
            </a:pPr>
            <a:r>
              <a:rPr lang="cs-CZ" sz="2800" dirty="0" smtClean="0">
                <a:solidFill>
                  <a:srgbClr val="FFFFFF"/>
                </a:solidFill>
                <a:latin typeface="Book Antiqua" pitchFamily="18" charset="0"/>
              </a:rPr>
              <a:t>a) nosní dutina, , hrtan, průdušnice, průdušky a plíce</a:t>
            </a:r>
          </a:p>
          <a:p>
            <a:pPr algn="ctr">
              <a:defRPr/>
            </a:pPr>
            <a:endParaRPr lang="cs-CZ" sz="2400" dirty="0">
              <a:solidFill>
                <a:srgbClr val="FFFFFF"/>
              </a:solidFill>
              <a:latin typeface="Book Antiqua" pitchFamily="18" charset="0"/>
            </a:endParaRPr>
          </a:p>
        </p:txBody>
      </p:sp>
      <p:sp>
        <p:nvSpPr>
          <p:cNvPr id="4" name="Obdélník se zakulaceným příčným rohem 3"/>
          <p:cNvSpPr/>
          <p:nvPr/>
        </p:nvSpPr>
        <p:spPr>
          <a:xfrm>
            <a:off x="1571625" y="3286125"/>
            <a:ext cx="6286500" cy="85725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dirty="0" smtClean="0">
                <a:solidFill>
                  <a:srgbClr val="FFFFFF"/>
                </a:solidFill>
                <a:latin typeface="Book Antiqua" pitchFamily="18" charset="0"/>
              </a:rPr>
              <a:t>b) nosní dutina, , hltan, průdušnice, průdušky a plíce</a:t>
            </a:r>
            <a:endParaRPr lang="cs-CZ" sz="2800" dirty="0">
              <a:solidFill>
                <a:srgbClr val="FFFFFF"/>
              </a:solidFill>
              <a:latin typeface="Book Antiqua" pitchFamily="18" charset="0"/>
            </a:endParaRPr>
          </a:p>
        </p:txBody>
      </p:sp>
      <p:sp>
        <p:nvSpPr>
          <p:cNvPr id="5" name="Obdélník se zakulaceným příčným rohem 4"/>
          <p:cNvSpPr/>
          <p:nvPr/>
        </p:nvSpPr>
        <p:spPr>
          <a:xfrm>
            <a:off x="1571625" y="4429125"/>
            <a:ext cx="6286500" cy="85725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dirty="0">
                <a:solidFill>
                  <a:srgbClr val="FFFFFF"/>
                </a:solidFill>
                <a:latin typeface="Book Antiqua" pitchFamily="18" charset="0"/>
              </a:rPr>
              <a:t>c</a:t>
            </a:r>
            <a:r>
              <a:rPr lang="cs-CZ" sz="2800">
                <a:solidFill>
                  <a:srgbClr val="FFFFFF"/>
                </a:solidFill>
                <a:latin typeface="Book Antiqua" pitchFamily="18" charset="0"/>
              </a:rPr>
              <a:t>) </a:t>
            </a:r>
            <a:r>
              <a:rPr lang="cs-CZ" sz="2800" smtClean="0">
                <a:solidFill>
                  <a:srgbClr val="FFFFFF"/>
                </a:solidFill>
                <a:latin typeface="Book Antiqua" pitchFamily="18" charset="0"/>
              </a:rPr>
              <a:t>nosní </a:t>
            </a:r>
            <a:r>
              <a:rPr lang="cs-CZ" sz="2800" dirty="0" smtClean="0">
                <a:solidFill>
                  <a:srgbClr val="FFFFFF"/>
                </a:solidFill>
                <a:latin typeface="Book Antiqua" pitchFamily="18" charset="0"/>
              </a:rPr>
              <a:t>dutina, průdušky,</a:t>
            </a:r>
          </a:p>
          <a:p>
            <a:pPr algn="ctr">
              <a:defRPr/>
            </a:pPr>
            <a:r>
              <a:rPr lang="cs-CZ" sz="2800" dirty="0" smtClean="0">
                <a:solidFill>
                  <a:srgbClr val="FFFFFF"/>
                </a:solidFill>
                <a:latin typeface="Book Antiqua" pitchFamily="18" charset="0"/>
              </a:rPr>
              <a:t> srdce a plíce</a:t>
            </a:r>
            <a:endParaRPr lang="cs-CZ" sz="2800" dirty="0">
              <a:solidFill>
                <a:srgbClr val="FFFFFF"/>
              </a:solidFill>
              <a:latin typeface="Book Antiqua" pitchFamily="18" charset="0"/>
            </a:endParaRPr>
          </a:p>
        </p:txBody>
      </p:sp>
      <p:sp>
        <p:nvSpPr>
          <p:cNvPr id="6" name="Šipka doleva 5">
            <a:hlinkClick r:id="rId3" action="ppaction://hlinksldjump"/>
          </p:cNvPr>
          <p:cNvSpPr/>
          <p:nvPr/>
        </p:nvSpPr>
        <p:spPr>
          <a:xfrm>
            <a:off x="5500688" y="5643563"/>
            <a:ext cx="2357437" cy="8572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>
                <a:solidFill>
                  <a:srgbClr val="FFFFFF"/>
                </a:solidFill>
              </a:rPr>
              <a:t>Návrat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184176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000" dirty="0" smtClean="0">
                <a:solidFill>
                  <a:schemeClr val="tx2">
                    <a:satMod val="130000"/>
                  </a:schemeClr>
                </a:solidFill>
                <a:latin typeface="Book Antiqua" pitchFamily="18" charset="0"/>
              </a:rPr>
              <a:t>Ve kterých potravinách najdeme</a:t>
            </a:r>
            <a:br>
              <a:rPr lang="cs-CZ" sz="4000" dirty="0" smtClean="0">
                <a:solidFill>
                  <a:schemeClr val="tx2">
                    <a:satMod val="130000"/>
                  </a:schemeClr>
                </a:solidFill>
                <a:latin typeface="Book Antiqua" pitchFamily="18" charset="0"/>
              </a:rPr>
            </a:br>
            <a:r>
              <a:rPr lang="cs-CZ" sz="4000" dirty="0" smtClean="0">
                <a:solidFill>
                  <a:schemeClr val="tx2">
                    <a:satMod val="130000"/>
                  </a:schemeClr>
                </a:solidFill>
                <a:latin typeface="Book Antiqua" pitchFamily="18" charset="0"/>
              </a:rPr>
              <a:t> hodně vitamínů ? </a:t>
            </a:r>
            <a:endParaRPr lang="cs-CZ" sz="4000" dirty="0">
              <a:solidFill>
                <a:schemeClr val="tx2">
                  <a:satMod val="13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3" name="Obdélník se zakulaceným příčným rohem 2"/>
          <p:cNvSpPr/>
          <p:nvPr/>
        </p:nvSpPr>
        <p:spPr>
          <a:xfrm>
            <a:off x="1571625" y="2143125"/>
            <a:ext cx="6286500" cy="85725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a) </a:t>
            </a:r>
            <a:r>
              <a:rPr lang="cs-CZ" sz="3200" dirty="0" smtClean="0">
                <a:solidFill>
                  <a:srgbClr val="FFFFFF"/>
                </a:solidFill>
              </a:rPr>
              <a:t>v mléčných výrobcích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4" name="Obdélník se zakulaceným příčným rohem 3"/>
          <p:cNvSpPr/>
          <p:nvPr/>
        </p:nvSpPr>
        <p:spPr>
          <a:xfrm>
            <a:off x="1571625" y="3286125"/>
            <a:ext cx="6286500" cy="85725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b) </a:t>
            </a:r>
            <a:r>
              <a:rPr lang="cs-CZ" sz="3200" dirty="0" smtClean="0">
                <a:solidFill>
                  <a:srgbClr val="FFFFFF"/>
                </a:solidFill>
              </a:rPr>
              <a:t>v ovoci a zelenině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5" name="Obdélník se zakulaceným příčným rohem 4"/>
          <p:cNvSpPr/>
          <p:nvPr/>
        </p:nvSpPr>
        <p:spPr>
          <a:xfrm>
            <a:off x="1571625" y="4429125"/>
            <a:ext cx="6286500" cy="85725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cs-CZ" sz="3200" dirty="0">
                <a:solidFill>
                  <a:srgbClr val="FFFFFF"/>
                </a:solidFill>
                <a:cs typeface="Arial" charset="0"/>
              </a:rPr>
              <a:t>c) </a:t>
            </a:r>
            <a:r>
              <a:rPr lang="cs-CZ" sz="3200" dirty="0" smtClean="0">
                <a:solidFill>
                  <a:srgbClr val="FFFFFF"/>
                </a:solidFill>
                <a:cs typeface="Arial" charset="0"/>
              </a:rPr>
              <a:t>v ovoci a uzeninách</a:t>
            </a:r>
            <a:endParaRPr lang="cs-CZ" sz="32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Šipka doleva 5">
            <a:hlinkClick r:id="rId3" action="ppaction://hlinksldjump"/>
          </p:cNvPr>
          <p:cNvSpPr/>
          <p:nvPr/>
        </p:nvSpPr>
        <p:spPr>
          <a:xfrm>
            <a:off x="5500688" y="5643563"/>
            <a:ext cx="2357437" cy="8572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>
                <a:solidFill>
                  <a:srgbClr val="FFFFFF"/>
                </a:solidFill>
              </a:rPr>
              <a:t>Návrat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000" dirty="0" smtClean="0">
                <a:solidFill>
                  <a:schemeClr val="tx2">
                    <a:satMod val="130000"/>
                  </a:schemeClr>
                </a:solidFill>
                <a:latin typeface="Book Antiqua" pitchFamily="18" charset="0"/>
              </a:rPr>
              <a:t>Kde začíná trávení potravy ?</a:t>
            </a:r>
            <a:endParaRPr lang="cs-CZ" sz="4000" dirty="0">
              <a:solidFill>
                <a:schemeClr val="tx2">
                  <a:satMod val="13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3" name="Obdélník se zakulaceným příčným rohem 2"/>
          <p:cNvSpPr/>
          <p:nvPr/>
        </p:nvSpPr>
        <p:spPr>
          <a:xfrm>
            <a:off x="1571625" y="2143125"/>
            <a:ext cx="6286500" cy="85725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a) </a:t>
            </a:r>
            <a:r>
              <a:rPr lang="cs-CZ" sz="3200" dirty="0" smtClean="0">
                <a:solidFill>
                  <a:srgbClr val="FFFFFF"/>
                </a:solidFill>
              </a:rPr>
              <a:t>v ústech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4" name="Obdélník se zakulaceným příčným rohem 3"/>
          <p:cNvSpPr/>
          <p:nvPr/>
        </p:nvSpPr>
        <p:spPr>
          <a:xfrm>
            <a:off x="1571625" y="3286125"/>
            <a:ext cx="6286500" cy="85725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b) </a:t>
            </a:r>
            <a:r>
              <a:rPr lang="cs-CZ" sz="3200" dirty="0" smtClean="0">
                <a:solidFill>
                  <a:srgbClr val="FFFFFF"/>
                </a:solidFill>
              </a:rPr>
              <a:t>v žaludku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5" name="Obdélník se zakulaceným příčným rohem 4"/>
          <p:cNvSpPr/>
          <p:nvPr/>
        </p:nvSpPr>
        <p:spPr>
          <a:xfrm>
            <a:off x="1571625" y="4429125"/>
            <a:ext cx="6286500" cy="85725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c) </a:t>
            </a:r>
            <a:r>
              <a:rPr lang="cs-CZ" sz="3200" dirty="0" smtClean="0">
                <a:solidFill>
                  <a:srgbClr val="FFFFFF"/>
                </a:solidFill>
              </a:rPr>
              <a:t>ve střevech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6" name="Šipka doleva 5">
            <a:hlinkClick r:id="rId3" action="ppaction://hlinksldjump"/>
          </p:cNvPr>
          <p:cNvSpPr/>
          <p:nvPr/>
        </p:nvSpPr>
        <p:spPr>
          <a:xfrm>
            <a:off x="5500688" y="5643563"/>
            <a:ext cx="2357437" cy="8572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>
                <a:solidFill>
                  <a:srgbClr val="FFFFFF"/>
                </a:solidFill>
              </a:rPr>
              <a:t>Návrat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000" dirty="0" smtClean="0">
                <a:solidFill>
                  <a:schemeClr val="tx2">
                    <a:satMod val="130000"/>
                  </a:schemeClr>
                </a:solidFill>
                <a:latin typeface="Book Antiqua" pitchFamily="18" charset="0"/>
              </a:rPr>
              <a:t>Kolik zubů má mléčný chrup ?</a:t>
            </a:r>
            <a:endParaRPr lang="cs-CZ" sz="4000" dirty="0">
              <a:solidFill>
                <a:schemeClr val="tx2">
                  <a:satMod val="13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3" name="Obdélník se zakulaceným příčným rohem 2"/>
          <p:cNvSpPr/>
          <p:nvPr/>
        </p:nvSpPr>
        <p:spPr>
          <a:xfrm>
            <a:off x="1571625" y="2143125"/>
            <a:ext cx="6286500" cy="85725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a) </a:t>
            </a:r>
            <a:r>
              <a:rPr lang="cs-CZ" sz="3200" dirty="0" smtClean="0">
                <a:solidFill>
                  <a:srgbClr val="FFFFFF"/>
                </a:solidFill>
              </a:rPr>
              <a:t>10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4" name="Obdélník se zakulaceným příčným rohem 3"/>
          <p:cNvSpPr/>
          <p:nvPr/>
        </p:nvSpPr>
        <p:spPr>
          <a:xfrm>
            <a:off x="1571625" y="3286125"/>
            <a:ext cx="6286500" cy="85725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b) </a:t>
            </a:r>
            <a:r>
              <a:rPr lang="cs-CZ" sz="3200" dirty="0" smtClean="0">
                <a:solidFill>
                  <a:srgbClr val="FFFFFF"/>
                </a:solidFill>
              </a:rPr>
              <a:t>30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5" name="Obdélník se zakulaceným příčným rohem 4"/>
          <p:cNvSpPr/>
          <p:nvPr/>
        </p:nvSpPr>
        <p:spPr>
          <a:xfrm>
            <a:off x="1571625" y="4429125"/>
            <a:ext cx="6286500" cy="85725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c) </a:t>
            </a:r>
            <a:r>
              <a:rPr lang="cs-CZ" sz="3200" dirty="0" smtClean="0">
                <a:solidFill>
                  <a:srgbClr val="FFFFFF"/>
                </a:solidFill>
              </a:rPr>
              <a:t>20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6" name="Šipka doleva 5">
            <a:hlinkClick r:id="rId3" action="ppaction://hlinksldjump"/>
          </p:cNvPr>
          <p:cNvSpPr/>
          <p:nvPr/>
        </p:nvSpPr>
        <p:spPr>
          <a:xfrm>
            <a:off x="5500688" y="5643563"/>
            <a:ext cx="2357437" cy="8572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>
                <a:solidFill>
                  <a:srgbClr val="FFFFFF"/>
                </a:solidFill>
              </a:rPr>
              <a:t>Návrat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328192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000" dirty="0" smtClean="0">
                <a:solidFill>
                  <a:schemeClr val="tx2">
                    <a:satMod val="130000"/>
                  </a:schemeClr>
                </a:solidFill>
                <a:latin typeface="Book Antiqua" pitchFamily="18" charset="0"/>
              </a:rPr>
              <a:t>Který orgán posouvá </a:t>
            </a:r>
            <a:br>
              <a:rPr lang="cs-CZ" sz="4000" dirty="0" smtClean="0">
                <a:solidFill>
                  <a:schemeClr val="tx2">
                    <a:satMod val="130000"/>
                  </a:schemeClr>
                </a:solidFill>
                <a:latin typeface="Book Antiqua" pitchFamily="18" charset="0"/>
              </a:rPr>
            </a:br>
            <a:r>
              <a:rPr lang="cs-CZ" sz="4000" dirty="0" smtClean="0">
                <a:solidFill>
                  <a:schemeClr val="tx2">
                    <a:satMod val="130000"/>
                  </a:schemeClr>
                </a:solidFill>
                <a:latin typeface="Book Antiqua" pitchFamily="18" charset="0"/>
              </a:rPr>
              <a:t>potravu až do žaludku ?</a:t>
            </a:r>
            <a:endParaRPr lang="cs-CZ" sz="4000" dirty="0">
              <a:solidFill>
                <a:schemeClr val="tx2">
                  <a:satMod val="13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3" name="Obdélník se zakulaceným příčným rohem 2"/>
          <p:cNvSpPr/>
          <p:nvPr/>
        </p:nvSpPr>
        <p:spPr>
          <a:xfrm>
            <a:off x="1571625" y="2143125"/>
            <a:ext cx="6286500" cy="85725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a) </a:t>
            </a:r>
            <a:r>
              <a:rPr lang="cs-CZ" sz="3200" dirty="0" smtClean="0">
                <a:solidFill>
                  <a:srgbClr val="FFFFFF"/>
                </a:solidFill>
              </a:rPr>
              <a:t>hltan a jícen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4" name="Obdélník se zakulaceným příčným rohem 3"/>
          <p:cNvSpPr/>
          <p:nvPr/>
        </p:nvSpPr>
        <p:spPr>
          <a:xfrm>
            <a:off x="1571625" y="3286125"/>
            <a:ext cx="6286500" cy="85725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b) </a:t>
            </a:r>
            <a:r>
              <a:rPr lang="cs-CZ" sz="3200" dirty="0" smtClean="0">
                <a:solidFill>
                  <a:srgbClr val="FFFFFF"/>
                </a:solidFill>
              </a:rPr>
              <a:t>hrtan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5" name="Obdélník se zakulaceným příčným rohem 4"/>
          <p:cNvSpPr/>
          <p:nvPr/>
        </p:nvSpPr>
        <p:spPr>
          <a:xfrm>
            <a:off x="1571625" y="4429125"/>
            <a:ext cx="6286500" cy="85725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c) </a:t>
            </a:r>
            <a:r>
              <a:rPr lang="cs-CZ" sz="3200" dirty="0" smtClean="0">
                <a:solidFill>
                  <a:srgbClr val="FFFFFF"/>
                </a:solidFill>
              </a:rPr>
              <a:t>průdušnice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6" name="Šipka doleva 5">
            <a:hlinkClick r:id="rId3" action="ppaction://hlinksldjump"/>
          </p:cNvPr>
          <p:cNvSpPr/>
          <p:nvPr/>
        </p:nvSpPr>
        <p:spPr>
          <a:xfrm>
            <a:off x="5500688" y="5643563"/>
            <a:ext cx="2357437" cy="8572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>
                <a:solidFill>
                  <a:srgbClr val="FFFFFF"/>
                </a:solidFill>
              </a:rPr>
              <a:t>Návrat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000" dirty="0" smtClean="0">
                <a:solidFill>
                  <a:schemeClr val="tx2">
                    <a:satMod val="130000"/>
                  </a:schemeClr>
                </a:solidFill>
                <a:latin typeface="Book Antiqua" pitchFamily="18" charset="0"/>
              </a:rPr>
              <a:t>Kterým orgánem rozeznáváme chutě ?</a:t>
            </a:r>
            <a:endParaRPr lang="cs-CZ" sz="4000" dirty="0">
              <a:solidFill>
                <a:schemeClr val="tx2">
                  <a:satMod val="13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6" name="Obdélník se zakulaceným příčným rohem 5"/>
          <p:cNvSpPr/>
          <p:nvPr/>
        </p:nvSpPr>
        <p:spPr>
          <a:xfrm>
            <a:off x="1571625" y="2143125"/>
            <a:ext cx="6286500" cy="85725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a) </a:t>
            </a:r>
            <a:r>
              <a:rPr lang="cs-CZ" sz="3200" dirty="0" smtClean="0">
                <a:solidFill>
                  <a:srgbClr val="FFFFFF"/>
                </a:solidFill>
              </a:rPr>
              <a:t>nosem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7" name="Obdélník se zakulaceným příčným rohem 6"/>
          <p:cNvSpPr/>
          <p:nvPr/>
        </p:nvSpPr>
        <p:spPr>
          <a:xfrm>
            <a:off x="1571625" y="3286125"/>
            <a:ext cx="6286500" cy="85725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b) </a:t>
            </a:r>
            <a:r>
              <a:rPr lang="cs-CZ" sz="3200" dirty="0" smtClean="0">
                <a:solidFill>
                  <a:srgbClr val="FFFFFF"/>
                </a:solidFill>
              </a:rPr>
              <a:t>dutinou ústní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8" name="Obdélník se zakulaceným příčným rohem 7"/>
          <p:cNvSpPr/>
          <p:nvPr/>
        </p:nvSpPr>
        <p:spPr>
          <a:xfrm>
            <a:off x="1571625" y="4429125"/>
            <a:ext cx="6286500" cy="85725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c) </a:t>
            </a:r>
            <a:r>
              <a:rPr lang="cs-CZ" sz="3200" dirty="0" smtClean="0">
                <a:solidFill>
                  <a:srgbClr val="FFFFFF"/>
                </a:solidFill>
              </a:rPr>
              <a:t>jazykem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9" name="Šipka doleva 8">
            <a:hlinkClick r:id="rId3" action="ppaction://hlinksldjump"/>
          </p:cNvPr>
          <p:cNvSpPr/>
          <p:nvPr/>
        </p:nvSpPr>
        <p:spPr>
          <a:xfrm>
            <a:off x="5500688" y="5643563"/>
            <a:ext cx="2357437" cy="8572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>
                <a:solidFill>
                  <a:srgbClr val="FFFFFF"/>
                </a:solidFill>
              </a:rPr>
              <a:t>Návrat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000" dirty="0" smtClean="0">
                <a:solidFill>
                  <a:schemeClr val="tx2">
                    <a:satMod val="130000"/>
                  </a:schemeClr>
                </a:solidFill>
                <a:latin typeface="Book Antiqua" pitchFamily="18" charset="0"/>
              </a:rPr>
              <a:t>Jak se jmenují 3 malé kůstky v uchu ?</a:t>
            </a:r>
            <a:endParaRPr lang="cs-CZ" sz="4000" dirty="0">
              <a:solidFill>
                <a:schemeClr val="tx2">
                  <a:satMod val="13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3" name="Obdélník se zakulaceným příčným rohem 2"/>
          <p:cNvSpPr/>
          <p:nvPr/>
        </p:nvSpPr>
        <p:spPr>
          <a:xfrm>
            <a:off x="1571625" y="2143125"/>
            <a:ext cx="6286500" cy="85725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a) </a:t>
            </a:r>
            <a:r>
              <a:rPr lang="cs-CZ" sz="3200" dirty="0" smtClean="0">
                <a:solidFill>
                  <a:srgbClr val="FFFFFF"/>
                </a:solidFill>
              </a:rPr>
              <a:t>kladívko, kovadlinka a řemen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4" name="Obdélník se zakulaceným příčným rohem 3"/>
          <p:cNvSpPr/>
          <p:nvPr/>
        </p:nvSpPr>
        <p:spPr>
          <a:xfrm>
            <a:off x="1571625" y="3286125"/>
            <a:ext cx="6286500" cy="85725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b) </a:t>
            </a:r>
            <a:r>
              <a:rPr lang="cs-CZ" sz="3200" dirty="0" smtClean="0">
                <a:solidFill>
                  <a:srgbClr val="FFFFFF"/>
                </a:solidFill>
              </a:rPr>
              <a:t>kladívko, kovadlinka a třmínek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5" name="Obdélník se zakulaceným příčným rohem 4"/>
          <p:cNvSpPr/>
          <p:nvPr/>
        </p:nvSpPr>
        <p:spPr>
          <a:xfrm>
            <a:off x="1571625" y="4429125"/>
            <a:ext cx="6286500" cy="85725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c) </a:t>
            </a:r>
            <a:r>
              <a:rPr lang="cs-CZ" sz="3200" dirty="0" smtClean="0">
                <a:solidFill>
                  <a:srgbClr val="FFFFFF"/>
                </a:solidFill>
              </a:rPr>
              <a:t>kladivo, kovadlina a řemínek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6" name="Šipka doleva 5">
            <a:hlinkClick r:id="rId3" action="ppaction://hlinksldjump"/>
          </p:cNvPr>
          <p:cNvSpPr/>
          <p:nvPr/>
        </p:nvSpPr>
        <p:spPr>
          <a:xfrm>
            <a:off x="5500688" y="5643563"/>
            <a:ext cx="2357437" cy="8572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>
                <a:solidFill>
                  <a:srgbClr val="FFFFFF"/>
                </a:solidFill>
              </a:rPr>
              <a:t>Návrat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000" dirty="0" smtClean="0">
                <a:solidFill>
                  <a:schemeClr val="tx2">
                    <a:satMod val="130000"/>
                  </a:schemeClr>
                </a:solidFill>
                <a:latin typeface="Book Antiqua" pitchFamily="18" charset="0"/>
              </a:rPr>
              <a:t>Co je to bubínek ?</a:t>
            </a:r>
            <a:endParaRPr lang="cs-CZ" sz="4000" dirty="0">
              <a:solidFill>
                <a:schemeClr val="tx2">
                  <a:satMod val="13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3" name="Obdélník se zakulaceným příčným rohem 2"/>
          <p:cNvSpPr/>
          <p:nvPr/>
        </p:nvSpPr>
        <p:spPr>
          <a:xfrm>
            <a:off x="1571625" y="2143125"/>
            <a:ext cx="6286500" cy="85725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a) </a:t>
            </a:r>
            <a:r>
              <a:rPr lang="cs-CZ" sz="3200" dirty="0" smtClean="0">
                <a:solidFill>
                  <a:srgbClr val="FFFFFF"/>
                </a:solidFill>
              </a:rPr>
              <a:t>tenká blanka, odděluje vnější a střední ucho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4" name="Obdélník se zakulaceným příčným rohem 3"/>
          <p:cNvSpPr/>
          <p:nvPr/>
        </p:nvSpPr>
        <p:spPr>
          <a:xfrm>
            <a:off x="1571625" y="3286125"/>
            <a:ext cx="6286500" cy="85725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b) </a:t>
            </a:r>
            <a:r>
              <a:rPr lang="cs-CZ" sz="3200" dirty="0" smtClean="0">
                <a:solidFill>
                  <a:srgbClr val="FFFFFF"/>
                </a:solidFill>
              </a:rPr>
              <a:t>hudební nástroj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5" name="Obdélník se zakulaceným příčným rohem 4"/>
          <p:cNvSpPr/>
          <p:nvPr/>
        </p:nvSpPr>
        <p:spPr>
          <a:xfrm>
            <a:off x="1571625" y="4429125"/>
            <a:ext cx="6286500" cy="85725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c) </a:t>
            </a:r>
            <a:r>
              <a:rPr lang="cs-CZ" sz="3200" dirty="0" smtClean="0">
                <a:solidFill>
                  <a:srgbClr val="FFFFFF"/>
                </a:solidFill>
              </a:rPr>
              <a:t>vnitřní trubice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6" name="Šipka doleva 5">
            <a:hlinkClick r:id="rId3" action="ppaction://hlinksldjump"/>
          </p:cNvPr>
          <p:cNvSpPr/>
          <p:nvPr/>
        </p:nvSpPr>
        <p:spPr>
          <a:xfrm>
            <a:off x="5500688" y="5643563"/>
            <a:ext cx="2357437" cy="8572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>
                <a:solidFill>
                  <a:srgbClr val="FFFFFF"/>
                </a:solidFill>
              </a:rPr>
              <a:t>Návrat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000" dirty="0" smtClean="0">
                <a:solidFill>
                  <a:schemeClr val="tx2">
                    <a:satMod val="130000"/>
                  </a:schemeClr>
                </a:solidFill>
                <a:latin typeface="Book Antiqua" pitchFamily="18" charset="0"/>
              </a:rPr>
              <a:t>Která část oka se může rozšířit a zúžit ?</a:t>
            </a:r>
            <a:endParaRPr lang="cs-CZ" sz="4000" dirty="0">
              <a:solidFill>
                <a:schemeClr val="tx2">
                  <a:satMod val="13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3" name="Obdélník se zakulaceným příčným rohem 2"/>
          <p:cNvSpPr/>
          <p:nvPr/>
        </p:nvSpPr>
        <p:spPr>
          <a:xfrm>
            <a:off x="1547813" y="2060575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a) </a:t>
            </a:r>
            <a:r>
              <a:rPr lang="cs-CZ" sz="3200" dirty="0" smtClean="0">
                <a:solidFill>
                  <a:srgbClr val="FFFFFF"/>
                </a:solidFill>
              </a:rPr>
              <a:t>čočka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4" name="Obdélník se zakulaceným příčným rohem 3"/>
          <p:cNvSpPr/>
          <p:nvPr/>
        </p:nvSpPr>
        <p:spPr>
          <a:xfrm>
            <a:off x="1547813" y="3213100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b) </a:t>
            </a:r>
            <a:r>
              <a:rPr lang="cs-CZ" sz="3200" dirty="0" smtClean="0">
                <a:solidFill>
                  <a:srgbClr val="FFFFFF"/>
                </a:solidFill>
              </a:rPr>
              <a:t>zornice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5" name="Obdélník se zakulaceným příčným rohem 4"/>
          <p:cNvSpPr/>
          <p:nvPr/>
        </p:nvSpPr>
        <p:spPr>
          <a:xfrm>
            <a:off x="1547813" y="4365625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c) </a:t>
            </a:r>
            <a:r>
              <a:rPr lang="cs-CZ" sz="3200" dirty="0" smtClean="0">
                <a:solidFill>
                  <a:srgbClr val="FFFFFF"/>
                </a:solidFill>
              </a:rPr>
              <a:t>obočí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7" name="Šipka doleva 6">
            <a:hlinkClick r:id="rId3" action="ppaction://hlinksldjump"/>
          </p:cNvPr>
          <p:cNvSpPr/>
          <p:nvPr/>
        </p:nvSpPr>
        <p:spPr>
          <a:xfrm>
            <a:off x="5500688" y="5643563"/>
            <a:ext cx="2357437" cy="8572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>
                <a:solidFill>
                  <a:srgbClr val="FFFFFF"/>
                </a:solidFill>
              </a:rPr>
              <a:t>Návrat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184176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000" dirty="0" smtClean="0">
                <a:solidFill>
                  <a:schemeClr val="tx2">
                    <a:satMod val="130000"/>
                  </a:schemeClr>
                </a:solidFill>
                <a:latin typeface="Book Antiqua" pitchFamily="18" charset="0"/>
              </a:rPr>
              <a:t>Do jaké skupiny živočichů </a:t>
            </a:r>
            <a:br>
              <a:rPr lang="cs-CZ" sz="4000" dirty="0" smtClean="0">
                <a:solidFill>
                  <a:schemeClr val="tx2">
                    <a:satMod val="130000"/>
                  </a:schemeClr>
                </a:solidFill>
                <a:latin typeface="Book Antiqua" pitchFamily="18" charset="0"/>
              </a:rPr>
            </a:br>
            <a:r>
              <a:rPr lang="cs-CZ" sz="4000" dirty="0" smtClean="0">
                <a:solidFill>
                  <a:schemeClr val="tx2">
                    <a:satMod val="130000"/>
                  </a:schemeClr>
                </a:solidFill>
                <a:latin typeface="Book Antiqua" pitchFamily="18" charset="0"/>
              </a:rPr>
              <a:t>patří člověk ?</a:t>
            </a:r>
            <a:endParaRPr lang="cs-CZ" sz="4000" dirty="0">
              <a:solidFill>
                <a:schemeClr val="tx2">
                  <a:satMod val="13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3" name="Obdélník se zakulaceným příčným rohem 2"/>
          <p:cNvSpPr/>
          <p:nvPr/>
        </p:nvSpPr>
        <p:spPr>
          <a:xfrm>
            <a:off x="1547813" y="2060575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a) </a:t>
            </a:r>
            <a:r>
              <a:rPr lang="cs-CZ" sz="3200" dirty="0" smtClean="0">
                <a:solidFill>
                  <a:srgbClr val="FFFFFF"/>
                </a:solidFill>
              </a:rPr>
              <a:t>je bezobratlý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4" name="Obdélník se zakulaceným příčným rohem 3"/>
          <p:cNvSpPr/>
          <p:nvPr/>
        </p:nvSpPr>
        <p:spPr>
          <a:xfrm>
            <a:off x="1547813" y="3213100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b) </a:t>
            </a:r>
            <a:r>
              <a:rPr lang="cs-CZ" sz="3200" dirty="0" smtClean="0">
                <a:solidFill>
                  <a:srgbClr val="FFFFFF"/>
                </a:solidFill>
              </a:rPr>
              <a:t>je obojživelník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5" name="Obdélník se zakulaceným příčným rohem 4"/>
          <p:cNvSpPr/>
          <p:nvPr/>
        </p:nvSpPr>
        <p:spPr>
          <a:xfrm>
            <a:off x="1547813" y="4365625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c) </a:t>
            </a:r>
            <a:r>
              <a:rPr lang="cs-CZ" sz="3200" dirty="0" smtClean="0">
                <a:solidFill>
                  <a:srgbClr val="FFFFFF"/>
                </a:solidFill>
              </a:rPr>
              <a:t>je  savec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6" name="Šipka doleva 5">
            <a:hlinkClick r:id="rId3" action="ppaction://hlinksldjump"/>
          </p:cNvPr>
          <p:cNvSpPr/>
          <p:nvPr/>
        </p:nvSpPr>
        <p:spPr>
          <a:xfrm>
            <a:off x="5500688" y="5643563"/>
            <a:ext cx="2357437" cy="8572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>
                <a:solidFill>
                  <a:srgbClr val="FFFFFF"/>
                </a:solidFill>
              </a:rPr>
              <a:t>Návrat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184176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000" dirty="0" smtClean="0">
                <a:solidFill>
                  <a:schemeClr val="tx2">
                    <a:satMod val="130000"/>
                  </a:schemeClr>
                </a:solidFill>
                <a:latin typeface="Book Antiqua" pitchFamily="18" charset="0"/>
              </a:rPr>
              <a:t>Jak říkáme člověku, který začíná lozit, žvatlá a může sát mateřské mléko ?</a:t>
            </a:r>
            <a:endParaRPr lang="cs-CZ" sz="4000" dirty="0">
              <a:solidFill>
                <a:schemeClr val="tx2">
                  <a:satMod val="13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3" name="Obdélník se zakulaceným příčným rohem 2"/>
          <p:cNvSpPr/>
          <p:nvPr/>
        </p:nvSpPr>
        <p:spPr>
          <a:xfrm>
            <a:off x="1547813" y="2060575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a) </a:t>
            </a:r>
            <a:r>
              <a:rPr lang="cs-CZ" sz="3200" dirty="0" smtClean="0">
                <a:solidFill>
                  <a:srgbClr val="FFFFFF"/>
                </a:solidFill>
              </a:rPr>
              <a:t>batole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4" name="Obdélník se zakulaceným příčným rohem 3"/>
          <p:cNvSpPr/>
          <p:nvPr/>
        </p:nvSpPr>
        <p:spPr>
          <a:xfrm>
            <a:off x="1547813" y="3213100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b) </a:t>
            </a:r>
            <a:r>
              <a:rPr lang="cs-CZ" sz="3200" dirty="0" smtClean="0">
                <a:solidFill>
                  <a:srgbClr val="FFFFFF"/>
                </a:solidFill>
              </a:rPr>
              <a:t>novorozenec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5" name="Obdélník se zakulaceným příčným rohem 4"/>
          <p:cNvSpPr/>
          <p:nvPr/>
        </p:nvSpPr>
        <p:spPr>
          <a:xfrm>
            <a:off x="1547813" y="4365625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c) </a:t>
            </a:r>
            <a:r>
              <a:rPr lang="cs-CZ" sz="3200" dirty="0" smtClean="0">
                <a:solidFill>
                  <a:srgbClr val="FFFFFF"/>
                </a:solidFill>
              </a:rPr>
              <a:t>kojenec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6" name="Šipka doleva 5">
            <a:hlinkClick r:id="rId3" action="ppaction://hlinksldjump"/>
          </p:cNvPr>
          <p:cNvSpPr/>
          <p:nvPr/>
        </p:nvSpPr>
        <p:spPr>
          <a:xfrm>
            <a:off x="5500688" y="5643563"/>
            <a:ext cx="2357437" cy="8572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>
                <a:solidFill>
                  <a:srgbClr val="FFFFFF"/>
                </a:solidFill>
              </a:rPr>
              <a:t>Návrat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112168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cs-CZ" sz="4000" dirty="0" smtClean="0">
                <a:solidFill>
                  <a:schemeClr val="tx2">
                    <a:satMod val="130000"/>
                  </a:schemeClr>
                </a:solidFill>
                <a:latin typeface="Book Antiqua" pitchFamily="18" charset="0"/>
              </a:rPr>
              <a:t>Vyjmenuj všechna stádia </a:t>
            </a:r>
            <a:br>
              <a:rPr lang="cs-CZ" sz="4000" dirty="0" smtClean="0">
                <a:solidFill>
                  <a:schemeClr val="tx2">
                    <a:satMod val="130000"/>
                  </a:schemeClr>
                </a:solidFill>
                <a:latin typeface="Book Antiqua" pitchFamily="18" charset="0"/>
              </a:rPr>
            </a:br>
            <a:r>
              <a:rPr lang="cs-CZ" sz="4000" dirty="0" smtClean="0">
                <a:solidFill>
                  <a:schemeClr val="tx2">
                    <a:satMod val="130000"/>
                  </a:schemeClr>
                </a:solidFill>
                <a:latin typeface="Book Antiqua" pitchFamily="18" charset="0"/>
              </a:rPr>
              <a:t>vývoje člověka :</a:t>
            </a:r>
            <a:endParaRPr lang="cs-CZ" sz="4000" dirty="0">
              <a:solidFill>
                <a:schemeClr val="tx2">
                  <a:satMod val="13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3" name="Obdélník se zakulaceným příčným rohem 2"/>
          <p:cNvSpPr/>
          <p:nvPr/>
        </p:nvSpPr>
        <p:spPr>
          <a:xfrm>
            <a:off x="1475656" y="1700808"/>
            <a:ext cx="6264275" cy="122364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 smtClean="0">
                <a:solidFill>
                  <a:srgbClr val="FFFFFF"/>
                </a:solidFill>
              </a:rPr>
              <a:t>a) novorozenec, kojenec, batole, předškolák, školák, dospívající, dospělý, starý člověk</a:t>
            </a:r>
            <a:endParaRPr lang="cs-CZ" sz="2400" dirty="0">
              <a:solidFill>
                <a:srgbClr val="FFFFFF"/>
              </a:solidFill>
            </a:endParaRPr>
          </a:p>
        </p:txBody>
      </p:sp>
      <p:sp>
        <p:nvSpPr>
          <p:cNvPr id="4" name="Obdélník se zakulaceným příčným rohem 3"/>
          <p:cNvSpPr/>
          <p:nvPr/>
        </p:nvSpPr>
        <p:spPr>
          <a:xfrm>
            <a:off x="1547813" y="3213100"/>
            <a:ext cx="6264275" cy="1007988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 smtClean="0">
                <a:solidFill>
                  <a:srgbClr val="FFFFFF"/>
                </a:solidFill>
              </a:rPr>
              <a:t>b) kojenec, batole, předškolák, školák, dospívající,starý člověk</a:t>
            </a:r>
            <a:endParaRPr lang="cs-CZ" sz="2400" dirty="0">
              <a:solidFill>
                <a:srgbClr val="FFFFFF"/>
              </a:solidFill>
            </a:endParaRPr>
          </a:p>
        </p:txBody>
      </p:sp>
      <p:sp>
        <p:nvSpPr>
          <p:cNvPr id="5" name="Obdélník se zakulaceným příčným rohem 4"/>
          <p:cNvSpPr/>
          <p:nvPr/>
        </p:nvSpPr>
        <p:spPr>
          <a:xfrm>
            <a:off x="1547813" y="4365624"/>
            <a:ext cx="6264275" cy="1223615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 smtClean="0">
                <a:solidFill>
                  <a:srgbClr val="FFFFFF"/>
                </a:solidFill>
              </a:rPr>
              <a:t>c) novorozenec, kojenec, batole, předškolák, dospívající, dospělý, starý člověk</a:t>
            </a:r>
            <a:endParaRPr lang="cs-CZ" sz="2400" dirty="0">
              <a:solidFill>
                <a:srgbClr val="FFFFFF"/>
              </a:solidFill>
            </a:endParaRPr>
          </a:p>
        </p:txBody>
      </p:sp>
      <p:sp>
        <p:nvSpPr>
          <p:cNvPr id="6" name="Šipka doleva 5">
            <a:hlinkClick r:id="rId3" action="ppaction://hlinksldjump"/>
          </p:cNvPr>
          <p:cNvSpPr/>
          <p:nvPr/>
        </p:nvSpPr>
        <p:spPr>
          <a:xfrm>
            <a:off x="5500688" y="5643563"/>
            <a:ext cx="2357437" cy="8572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>
                <a:solidFill>
                  <a:srgbClr val="FFFFFF"/>
                </a:solidFill>
              </a:rPr>
              <a:t>Návrat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472208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000" dirty="0" smtClean="0">
                <a:solidFill>
                  <a:schemeClr val="tx2">
                    <a:satMod val="130000"/>
                  </a:schemeClr>
                </a:solidFill>
                <a:latin typeface="Book Antiqua" pitchFamily="18" charset="0"/>
              </a:rPr>
              <a:t>Jaké pohlaví rozlišujeme</a:t>
            </a:r>
            <a:br>
              <a:rPr lang="cs-CZ" sz="4000" dirty="0" smtClean="0">
                <a:solidFill>
                  <a:schemeClr val="tx2">
                    <a:satMod val="130000"/>
                  </a:schemeClr>
                </a:solidFill>
                <a:latin typeface="Book Antiqua" pitchFamily="18" charset="0"/>
              </a:rPr>
            </a:br>
            <a:r>
              <a:rPr lang="cs-CZ" sz="4000" dirty="0" smtClean="0">
                <a:solidFill>
                  <a:schemeClr val="tx2">
                    <a:satMod val="130000"/>
                  </a:schemeClr>
                </a:solidFill>
                <a:latin typeface="Book Antiqua" pitchFamily="18" charset="0"/>
              </a:rPr>
              <a:t> u člověka ?</a:t>
            </a:r>
            <a:endParaRPr lang="cs-CZ" sz="4000" dirty="0">
              <a:solidFill>
                <a:schemeClr val="tx2">
                  <a:satMod val="13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3" name="Obdélník se zakulaceným příčným rohem 2"/>
          <p:cNvSpPr/>
          <p:nvPr/>
        </p:nvSpPr>
        <p:spPr>
          <a:xfrm>
            <a:off x="1547813" y="2060575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a) </a:t>
            </a:r>
            <a:r>
              <a:rPr lang="cs-CZ" sz="3200" dirty="0" smtClean="0">
                <a:solidFill>
                  <a:srgbClr val="FFFFFF"/>
                </a:solidFill>
              </a:rPr>
              <a:t>muž, žena a dítě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4" name="Obdélník se zakulaceným příčným rohem 3"/>
          <p:cNvSpPr/>
          <p:nvPr/>
        </p:nvSpPr>
        <p:spPr>
          <a:xfrm>
            <a:off x="1547813" y="3213100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b) </a:t>
            </a:r>
            <a:r>
              <a:rPr lang="cs-CZ" sz="3200" dirty="0" smtClean="0">
                <a:solidFill>
                  <a:srgbClr val="FFFFFF"/>
                </a:solidFill>
              </a:rPr>
              <a:t>muž a žena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5" name="Obdélník se zakulaceným příčným rohem 4"/>
          <p:cNvSpPr/>
          <p:nvPr/>
        </p:nvSpPr>
        <p:spPr>
          <a:xfrm>
            <a:off x="1547813" y="4365625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c) </a:t>
            </a:r>
            <a:r>
              <a:rPr lang="cs-CZ" sz="3200" dirty="0" smtClean="0">
                <a:solidFill>
                  <a:srgbClr val="FFFFFF"/>
                </a:solidFill>
              </a:rPr>
              <a:t>otec, matka a dítě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6" name="Šipka doleva 5">
            <a:hlinkClick r:id="rId3" action="ppaction://hlinksldjump"/>
          </p:cNvPr>
          <p:cNvSpPr/>
          <p:nvPr/>
        </p:nvSpPr>
        <p:spPr>
          <a:xfrm>
            <a:off x="5500688" y="5643563"/>
            <a:ext cx="2357437" cy="8572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>
                <a:solidFill>
                  <a:srgbClr val="FFFFFF"/>
                </a:solidFill>
              </a:rPr>
              <a:t>Návrat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000" dirty="0" smtClean="0">
                <a:solidFill>
                  <a:schemeClr val="tx2">
                    <a:satMod val="130000"/>
                  </a:schemeClr>
                </a:solidFill>
                <a:latin typeface="Book Antiqua" pitchFamily="18" charset="0"/>
              </a:rPr>
              <a:t>Z čeho je složená páteř ?</a:t>
            </a:r>
            <a:endParaRPr lang="cs-CZ" sz="4000" dirty="0">
              <a:solidFill>
                <a:schemeClr val="tx2">
                  <a:satMod val="13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3" name="Obdélník se zakulaceným příčným rohem 2"/>
          <p:cNvSpPr/>
          <p:nvPr/>
        </p:nvSpPr>
        <p:spPr>
          <a:xfrm>
            <a:off x="1547813" y="1628800"/>
            <a:ext cx="6264275" cy="1295375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 smtClean="0">
                <a:solidFill>
                  <a:srgbClr val="FFFFFF"/>
                </a:solidFill>
              </a:rPr>
              <a:t>a) ze svalů</a:t>
            </a:r>
            <a:endParaRPr lang="cs-CZ" sz="2400" dirty="0">
              <a:solidFill>
                <a:srgbClr val="FFFFFF"/>
              </a:solidFill>
            </a:endParaRPr>
          </a:p>
        </p:txBody>
      </p:sp>
      <p:sp>
        <p:nvSpPr>
          <p:cNvPr id="4" name="Obdélník se zakulaceným příčným rohem 3"/>
          <p:cNvSpPr/>
          <p:nvPr/>
        </p:nvSpPr>
        <p:spPr>
          <a:xfrm>
            <a:off x="1547664" y="3068960"/>
            <a:ext cx="6264275" cy="1152128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dirty="0" smtClean="0">
                <a:solidFill>
                  <a:srgbClr val="FFFFFF"/>
                </a:solidFill>
              </a:rPr>
              <a:t>b) z žeber</a:t>
            </a:r>
            <a:endParaRPr lang="cs-CZ" sz="2800" dirty="0">
              <a:solidFill>
                <a:srgbClr val="FFFFFF"/>
              </a:solidFill>
            </a:endParaRPr>
          </a:p>
        </p:txBody>
      </p:sp>
      <p:sp>
        <p:nvSpPr>
          <p:cNvPr id="5" name="Obdélník se zakulaceným příčným rohem 4"/>
          <p:cNvSpPr/>
          <p:nvPr/>
        </p:nvSpPr>
        <p:spPr>
          <a:xfrm>
            <a:off x="1547813" y="4365624"/>
            <a:ext cx="6264275" cy="1295624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dirty="0" smtClean="0">
                <a:solidFill>
                  <a:srgbClr val="FFFFFF"/>
                </a:solidFill>
              </a:rPr>
              <a:t>c) z obratlů</a:t>
            </a:r>
            <a:endParaRPr lang="cs-CZ" sz="2400" dirty="0">
              <a:solidFill>
                <a:srgbClr val="FFFFFF"/>
              </a:solidFill>
            </a:endParaRPr>
          </a:p>
        </p:txBody>
      </p:sp>
      <p:sp>
        <p:nvSpPr>
          <p:cNvPr id="6" name="Šipka doleva 5">
            <a:hlinkClick r:id="rId3" action="ppaction://hlinksldjump"/>
          </p:cNvPr>
          <p:cNvSpPr/>
          <p:nvPr/>
        </p:nvSpPr>
        <p:spPr>
          <a:xfrm>
            <a:off x="5500688" y="5643563"/>
            <a:ext cx="2357437" cy="8572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>
                <a:solidFill>
                  <a:srgbClr val="FFFFFF"/>
                </a:solidFill>
              </a:rPr>
              <a:t>Návrat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400200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000" dirty="0" smtClean="0">
                <a:solidFill>
                  <a:schemeClr val="tx2">
                    <a:satMod val="130000"/>
                  </a:schemeClr>
                </a:solidFill>
                <a:latin typeface="Book Antiqua" pitchFamily="18" charset="0"/>
              </a:rPr>
              <a:t>Jak se jmenuje 12 párů kostí na hrudníku ?</a:t>
            </a:r>
            <a:endParaRPr lang="cs-CZ" sz="4000" dirty="0">
              <a:solidFill>
                <a:schemeClr val="tx2">
                  <a:satMod val="13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3" name="Obdélník se zakulaceným příčným rohem 2"/>
          <p:cNvSpPr/>
          <p:nvPr/>
        </p:nvSpPr>
        <p:spPr>
          <a:xfrm>
            <a:off x="1547813" y="2060575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a) </a:t>
            </a:r>
            <a:r>
              <a:rPr lang="cs-CZ" sz="3200" dirty="0" smtClean="0">
                <a:solidFill>
                  <a:srgbClr val="FFFFFF"/>
                </a:solidFill>
              </a:rPr>
              <a:t>žebra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4" name="Obdélník se zakulaceným příčným rohem 3"/>
          <p:cNvSpPr/>
          <p:nvPr/>
        </p:nvSpPr>
        <p:spPr>
          <a:xfrm>
            <a:off x="1547813" y="3213100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b) </a:t>
            </a:r>
            <a:r>
              <a:rPr lang="cs-CZ" sz="3200" dirty="0" smtClean="0">
                <a:solidFill>
                  <a:srgbClr val="FFFFFF"/>
                </a:solidFill>
              </a:rPr>
              <a:t>obratle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5" name="Obdélník se zakulaceným příčným rohem 4"/>
          <p:cNvSpPr/>
          <p:nvPr/>
        </p:nvSpPr>
        <p:spPr>
          <a:xfrm>
            <a:off x="1547813" y="4365625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c) </a:t>
            </a:r>
            <a:r>
              <a:rPr lang="cs-CZ" sz="3200" dirty="0" smtClean="0">
                <a:solidFill>
                  <a:srgbClr val="FFFFFF"/>
                </a:solidFill>
              </a:rPr>
              <a:t>šlachy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6" name="Šipka doleva 5">
            <a:hlinkClick r:id="rId3" action="ppaction://hlinksldjump"/>
          </p:cNvPr>
          <p:cNvSpPr/>
          <p:nvPr/>
        </p:nvSpPr>
        <p:spPr>
          <a:xfrm>
            <a:off x="5500688" y="5643563"/>
            <a:ext cx="2357437" cy="8572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>
                <a:solidFill>
                  <a:srgbClr val="FFFFFF"/>
                </a:solidFill>
              </a:rPr>
              <a:t>Návrat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000" dirty="0" smtClean="0">
                <a:solidFill>
                  <a:schemeClr val="tx2">
                    <a:satMod val="130000"/>
                  </a:schemeClr>
                </a:solidFill>
                <a:latin typeface="Book Antiqua" pitchFamily="18" charset="0"/>
              </a:rPr>
              <a:t>Které kosti chrání mozek ?</a:t>
            </a:r>
            <a:endParaRPr lang="cs-CZ" sz="4000" dirty="0">
              <a:solidFill>
                <a:schemeClr val="tx2">
                  <a:satMod val="13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3" name="Obdélník se zakulaceným příčným rohem 2"/>
          <p:cNvSpPr/>
          <p:nvPr/>
        </p:nvSpPr>
        <p:spPr>
          <a:xfrm>
            <a:off x="1547813" y="2060575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a) </a:t>
            </a:r>
            <a:r>
              <a:rPr lang="cs-CZ" sz="3200" dirty="0" smtClean="0">
                <a:solidFill>
                  <a:srgbClr val="FFFFFF"/>
                </a:solidFill>
              </a:rPr>
              <a:t>kosti lebky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4" name="Obdélník se zakulaceným příčným rohem 3"/>
          <p:cNvSpPr/>
          <p:nvPr/>
        </p:nvSpPr>
        <p:spPr>
          <a:xfrm>
            <a:off x="1547813" y="3213100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b) </a:t>
            </a:r>
            <a:r>
              <a:rPr lang="cs-CZ" sz="3200" dirty="0" smtClean="0">
                <a:solidFill>
                  <a:srgbClr val="FFFFFF"/>
                </a:solidFill>
              </a:rPr>
              <a:t>žebra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5" name="Obdélník se zakulaceným příčným rohem 4"/>
          <p:cNvSpPr/>
          <p:nvPr/>
        </p:nvSpPr>
        <p:spPr>
          <a:xfrm>
            <a:off x="1547813" y="4365625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c) </a:t>
            </a:r>
            <a:r>
              <a:rPr lang="cs-CZ" sz="3200" dirty="0" smtClean="0">
                <a:solidFill>
                  <a:srgbClr val="FFFFFF"/>
                </a:solidFill>
              </a:rPr>
              <a:t>krční obratle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6" name="Šipka doleva 5">
            <a:hlinkClick r:id="rId3" action="ppaction://hlinksldjump"/>
          </p:cNvPr>
          <p:cNvSpPr/>
          <p:nvPr/>
        </p:nvSpPr>
        <p:spPr>
          <a:xfrm>
            <a:off x="5500688" y="5643563"/>
            <a:ext cx="2357437" cy="8572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>
                <a:solidFill>
                  <a:srgbClr val="FFFFFF"/>
                </a:solidFill>
              </a:rPr>
              <a:t>Návrat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000" dirty="0" smtClean="0">
                <a:solidFill>
                  <a:schemeClr val="tx2">
                    <a:satMod val="130000"/>
                  </a:schemeClr>
                </a:solidFill>
                <a:latin typeface="Book Antiqua" pitchFamily="18" charset="0"/>
              </a:rPr>
              <a:t>Který orgán v těle čistí krev ?</a:t>
            </a:r>
            <a:endParaRPr lang="cs-CZ" sz="4000" dirty="0">
              <a:solidFill>
                <a:schemeClr val="tx2">
                  <a:satMod val="13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3" name="Obdélník se zakulaceným příčným rohem 2"/>
          <p:cNvSpPr/>
          <p:nvPr/>
        </p:nvSpPr>
        <p:spPr>
          <a:xfrm>
            <a:off x="1547813" y="2060575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a) </a:t>
            </a:r>
            <a:r>
              <a:rPr lang="cs-CZ" sz="3200" dirty="0" smtClean="0">
                <a:solidFill>
                  <a:srgbClr val="FFFFFF"/>
                </a:solidFill>
              </a:rPr>
              <a:t>plíce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4" name="Obdélník se zakulaceným příčným rohem 3"/>
          <p:cNvSpPr/>
          <p:nvPr/>
        </p:nvSpPr>
        <p:spPr>
          <a:xfrm>
            <a:off x="1547813" y="3213100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b) </a:t>
            </a:r>
            <a:r>
              <a:rPr lang="cs-CZ" sz="3200" dirty="0" smtClean="0">
                <a:solidFill>
                  <a:srgbClr val="FFFFFF"/>
                </a:solidFill>
              </a:rPr>
              <a:t>ledviny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5" name="Obdélník se zakulaceným příčným rohem 4"/>
          <p:cNvSpPr/>
          <p:nvPr/>
        </p:nvSpPr>
        <p:spPr>
          <a:xfrm>
            <a:off x="1547813" y="4365625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c) </a:t>
            </a:r>
            <a:r>
              <a:rPr lang="cs-CZ" sz="3200" dirty="0" smtClean="0">
                <a:solidFill>
                  <a:srgbClr val="FFFFFF"/>
                </a:solidFill>
              </a:rPr>
              <a:t>srdce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6" name="Šipka doleva 5">
            <a:hlinkClick r:id="rId3" action="ppaction://hlinksldjump"/>
          </p:cNvPr>
          <p:cNvSpPr/>
          <p:nvPr/>
        </p:nvSpPr>
        <p:spPr>
          <a:xfrm>
            <a:off x="5500688" y="5643563"/>
            <a:ext cx="2357437" cy="8572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>
                <a:solidFill>
                  <a:srgbClr val="FFFFFF"/>
                </a:solidFill>
              </a:rPr>
              <a:t>Návrat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328192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000" dirty="0" smtClean="0">
                <a:solidFill>
                  <a:schemeClr val="tx2">
                    <a:satMod val="130000"/>
                  </a:schemeClr>
                </a:solidFill>
                <a:latin typeface="Book Antiqua" pitchFamily="18" charset="0"/>
              </a:rPr>
              <a:t>Jaké zuby rozeznáváme u dospělého člověka ?</a:t>
            </a:r>
            <a:endParaRPr lang="cs-CZ" sz="4000" dirty="0">
              <a:solidFill>
                <a:schemeClr val="tx2">
                  <a:satMod val="13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3" name="Obdélník se zakulaceným příčným rohem 2"/>
          <p:cNvSpPr/>
          <p:nvPr/>
        </p:nvSpPr>
        <p:spPr>
          <a:xfrm>
            <a:off x="1547813" y="2060575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a) </a:t>
            </a:r>
            <a:r>
              <a:rPr lang="cs-CZ" sz="3200" dirty="0" smtClean="0">
                <a:solidFill>
                  <a:srgbClr val="FFFFFF"/>
                </a:solidFill>
              </a:rPr>
              <a:t>stoličky a řezáky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4" name="Obdélník se zakulaceným příčným rohem 3"/>
          <p:cNvSpPr/>
          <p:nvPr/>
        </p:nvSpPr>
        <p:spPr>
          <a:xfrm>
            <a:off x="1547813" y="3213100"/>
            <a:ext cx="6264275" cy="1007988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b) </a:t>
            </a:r>
            <a:r>
              <a:rPr lang="cs-CZ" sz="3200" dirty="0" smtClean="0">
                <a:solidFill>
                  <a:srgbClr val="FFFFFF"/>
                </a:solidFill>
              </a:rPr>
              <a:t>stoličky, řezáky, špičáky a třenové zuby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5" name="Obdélník se zakulaceným příčným rohem 4"/>
          <p:cNvSpPr/>
          <p:nvPr/>
        </p:nvSpPr>
        <p:spPr>
          <a:xfrm>
            <a:off x="1547813" y="4365625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c) </a:t>
            </a:r>
            <a:r>
              <a:rPr lang="cs-CZ" sz="3200" dirty="0" smtClean="0">
                <a:solidFill>
                  <a:srgbClr val="FFFFFF"/>
                </a:solidFill>
              </a:rPr>
              <a:t>mléčné zuby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6" name="Šipka doleva 5">
            <a:hlinkClick r:id="rId3" action="ppaction://hlinksldjump"/>
          </p:cNvPr>
          <p:cNvSpPr/>
          <p:nvPr/>
        </p:nvSpPr>
        <p:spPr>
          <a:xfrm>
            <a:off x="5500688" y="5643563"/>
            <a:ext cx="2357437" cy="8572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>
                <a:solidFill>
                  <a:srgbClr val="FFFFFF"/>
                </a:solidFill>
              </a:rPr>
              <a:t>Návrat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000" dirty="0" smtClean="0">
                <a:solidFill>
                  <a:schemeClr val="tx2">
                    <a:satMod val="130000"/>
                  </a:schemeClr>
                </a:solidFill>
                <a:latin typeface="Book Antiqua" pitchFamily="18" charset="0"/>
              </a:rPr>
              <a:t>Který orgán řídí celé tělo člověka ?</a:t>
            </a:r>
            <a:endParaRPr lang="cs-CZ" sz="4000" dirty="0">
              <a:solidFill>
                <a:schemeClr val="tx2">
                  <a:satMod val="13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3" name="Obdélník se zakulaceným příčným rohem 2"/>
          <p:cNvSpPr/>
          <p:nvPr/>
        </p:nvSpPr>
        <p:spPr>
          <a:xfrm>
            <a:off x="1547813" y="2060575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a) </a:t>
            </a:r>
            <a:r>
              <a:rPr lang="cs-CZ" sz="3200" dirty="0" smtClean="0">
                <a:solidFill>
                  <a:srgbClr val="FFFFFF"/>
                </a:solidFill>
              </a:rPr>
              <a:t>mozek a mícha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4" name="Obdélník se zakulaceným příčným rohem 3"/>
          <p:cNvSpPr/>
          <p:nvPr/>
        </p:nvSpPr>
        <p:spPr>
          <a:xfrm>
            <a:off x="1547813" y="3213100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b) </a:t>
            </a:r>
            <a:r>
              <a:rPr lang="cs-CZ" sz="3200" dirty="0" smtClean="0">
                <a:solidFill>
                  <a:srgbClr val="FFFFFF"/>
                </a:solidFill>
              </a:rPr>
              <a:t>srdce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5" name="Obdélník se zakulaceným příčným rohem 4"/>
          <p:cNvSpPr/>
          <p:nvPr/>
        </p:nvSpPr>
        <p:spPr>
          <a:xfrm>
            <a:off x="1547813" y="4365625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c) </a:t>
            </a:r>
            <a:r>
              <a:rPr lang="cs-CZ" sz="3200" dirty="0" smtClean="0">
                <a:solidFill>
                  <a:srgbClr val="FFFFFF"/>
                </a:solidFill>
              </a:rPr>
              <a:t>ledviny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6" name="Šipka doleva 5">
            <a:hlinkClick r:id="rId3" action="ppaction://hlinksldjump"/>
          </p:cNvPr>
          <p:cNvSpPr/>
          <p:nvPr/>
        </p:nvSpPr>
        <p:spPr>
          <a:xfrm>
            <a:off x="5500688" y="5643563"/>
            <a:ext cx="2357437" cy="8572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>
                <a:solidFill>
                  <a:srgbClr val="FFFFFF"/>
                </a:solidFill>
              </a:rPr>
              <a:t>Návrat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544216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000" dirty="0" smtClean="0">
                <a:solidFill>
                  <a:schemeClr val="tx2">
                    <a:satMod val="130000"/>
                  </a:schemeClr>
                </a:solidFill>
                <a:latin typeface="Book Antiqua" pitchFamily="18" charset="0"/>
              </a:rPr>
              <a:t>Jakou funkci má kůže, která pokrývá celé tělo?</a:t>
            </a:r>
            <a:endParaRPr lang="cs-CZ" sz="4000" dirty="0">
              <a:solidFill>
                <a:schemeClr val="tx2">
                  <a:satMod val="13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3" name="Obdélník se zakulaceným příčným rohem 2"/>
          <p:cNvSpPr/>
          <p:nvPr/>
        </p:nvSpPr>
        <p:spPr>
          <a:xfrm>
            <a:off x="1547813" y="2060575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a) </a:t>
            </a:r>
            <a:r>
              <a:rPr lang="cs-CZ" sz="3200" dirty="0" smtClean="0">
                <a:solidFill>
                  <a:srgbClr val="FFFFFF"/>
                </a:solidFill>
              </a:rPr>
              <a:t>kůže přijímá živiny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4" name="Obdélník se zakulaceným příčným rohem 3"/>
          <p:cNvSpPr/>
          <p:nvPr/>
        </p:nvSpPr>
        <p:spPr>
          <a:xfrm>
            <a:off x="1547813" y="3213100"/>
            <a:ext cx="6264275" cy="1007988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b) </a:t>
            </a:r>
            <a:r>
              <a:rPr lang="cs-CZ" sz="3200" dirty="0" smtClean="0">
                <a:solidFill>
                  <a:srgbClr val="FFFFFF"/>
                </a:solidFill>
              </a:rPr>
              <a:t>kůže chrání tělo a udržuje jeho teplotu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5" name="Obdélník se zakulaceným příčným rohem 4"/>
          <p:cNvSpPr/>
          <p:nvPr/>
        </p:nvSpPr>
        <p:spPr>
          <a:xfrm>
            <a:off x="1547813" y="4437112"/>
            <a:ext cx="6264275" cy="936103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c) </a:t>
            </a:r>
            <a:r>
              <a:rPr lang="cs-CZ" sz="3200" dirty="0" smtClean="0">
                <a:solidFill>
                  <a:srgbClr val="FFFFFF"/>
                </a:solidFill>
              </a:rPr>
              <a:t>kůže čistí krev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6" name="Šipka doleva 5">
            <a:hlinkClick r:id="rId3" action="ppaction://hlinksldjump"/>
          </p:cNvPr>
          <p:cNvSpPr/>
          <p:nvPr/>
        </p:nvSpPr>
        <p:spPr>
          <a:xfrm>
            <a:off x="5500688" y="5643563"/>
            <a:ext cx="2357437" cy="8572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>
                <a:solidFill>
                  <a:srgbClr val="FFFFFF"/>
                </a:solidFill>
              </a:rPr>
              <a:t>Návrat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000" dirty="0" smtClean="0">
                <a:solidFill>
                  <a:schemeClr val="tx2">
                    <a:satMod val="130000"/>
                  </a:schemeClr>
                </a:solidFill>
                <a:latin typeface="Book Antiqua" pitchFamily="18" charset="0"/>
              </a:rPr>
              <a:t>Kde se hromadí moč ?</a:t>
            </a:r>
            <a:endParaRPr lang="cs-CZ" sz="4000" dirty="0">
              <a:solidFill>
                <a:schemeClr val="tx2">
                  <a:satMod val="13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3" name="Obdélník se zakulaceným příčným rohem 2"/>
          <p:cNvSpPr/>
          <p:nvPr/>
        </p:nvSpPr>
        <p:spPr>
          <a:xfrm>
            <a:off x="1547813" y="2060575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a) </a:t>
            </a:r>
            <a:r>
              <a:rPr lang="cs-CZ" sz="3200" dirty="0" smtClean="0">
                <a:solidFill>
                  <a:srgbClr val="FFFFFF"/>
                </a:solidFill>
              </a:rPr>
              <a:t>v ledvinách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4" name="Obdélník se zakulaceným příčným rohem 3"/>
          <p:cNvSpPr/>
          <p:nvPr/>
        </p:nvSpPr>
        <p:spPr>
          <a:xfrm>
            <a:off x="1547813" y="3213100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b) </a:t>
            </a:r>
            <a:r>
              <a:rPr lang="cs-CZ" sz="3200" dirty="0" smtClean="0">
                <a:solidFill>
                  <a:srgbClr val="FFFFFF"/>
                </a:solidFill>
              </a:rPr>
              <a:t>v plicích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5" name="Obdélník se zakulaceným příčným rohem 4"/>
          <p:cNvSpPr/>
          <p:nvPr/>
        </p:nvSpPr>
        <p:spPr>
          <a:xfrm>
            <a:off x="1547813" y="4365625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c) </a:t>
            </a:r>
            <a:r>
              <a:rPr lang="cs-CZ" sz="3200" dirty="0" smtClean="0">
                <a:solidFill>
                  <a:srgbClr val="FFFFFF"/>
                </a:solidFill>
              </a:rPr>
              <a:t>v močovém měchýři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6" name="Šipka doleva 5">
            <a:hlinkClick r:id="rId3" action="ppaction://hlinksldjump"/>
          </p:cNvPr>
          <p:cNvSpPr/>
          <p:nvPr/>
        </p:nvSpPr>
        <p:spPr>
          <a:xfrm>
            <a:off x="5500688" y="5643563"/>
            <a:ext cx="2357437" cy="8572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>
                <a:solidFill>
                  <a:srgbClr val="FFFFFF"/>
                </a:solidFill>
              </a:rPr>
              <a:t>Návrat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472208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000" dirty="0" smtClean="0">
                <a:solidFill>
                  <a:schemeClr val="tx2">
                    <a:satMod val="130000"/>
                  </a:schemeClr>
                </a:solidFill>
                <a:latin typeface="Book Antiqua" pitchFamily="18" charset="0"/>
              </a:rPr>
              <a:t>Který sval v lidském těle pracuje jako pumpa ?</a:t>
            </a:r>
            <a:endParaRPr lang="cs-CZ" sz="4000" dirty="0">
              <a:solidFill>
                <a:schemeClr val="tx2">
                  <a:satMod val="13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3" name="Obdélník se zakulaceným příčným rohem 2"/>
          <p:cNvSpPr/>
          <p:nvPr/>
        </p:nvSpPr>
        <p:spPr>
          <a:xfrm>
            <a:off x="1547813" y="2060575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a) </a:t>
            </a:r>
            <a:r>
              <a:rPr lang="cs-CZ" sz="3200" dirty="0" smtClean="0">
                <a:solidFill>
                  <a:srgbClr val="FFFFFF"/>
                </a:solidFill>
              </a:rPr>
              <a:t>srdce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4" name="Obdélník se zakulaceným příčným rohem 3"/>
          <p:cNvSpPr/>
          <p:nvPr/>
        </p:nvSpPr>
        <p:spPr>
          <a:xfrm>
            <a:off x="1547813" y="3213100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b) </a:t>
            </a:r>
            <a:r>
              <a:rPr lang="cs-CZ" sz="3200" dirty="0" smtClean="0">
                <a:solidFill>
                  <a:srgbClr val="FFFFFF"/>
                </a:solidFill>
              </a:rPr>
              <a:t>průdušky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5" name="Obdélník se zakulaceným příčným rohem 4"/>
          <p:cNvSpPr/>
          <p:nvPr/>
        </p:nvSpPr>
        <p:spPr>
          <a:xfrm>
            <a:off x="1547813" y="4365625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c) </a:t>
            </a:r>
            <a:r>
              <a:rPr lang="cs-CZ" sz="3200" dirty="0" smtClean="0">
                <a:solidFill>
                  <a:srgbClr val="FFFFFF"/>
                </a:solidFill>
              </a:rPr>
              <a:t>plíce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6" name="Šipka doleva 5">
            <a:hlinkClick r:id="rId3" action="ppaction://hlinksldjump"/>
          </p:cNvPr>
          <p:cNvSpPr/>
          <p:nvPr/>
        </p:nvSpPr>
        <p:spPr>
          <a:xfrm>
            <a:off x="5500688" y="5643563"/>
            <a:ext cx="2357437" cy="8572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>
                <a:solidFill>
                  <a:srgbClr val="FFFFFF"/>
                </a:solidFill>
              </a:rPr>
              <a:t>Návrat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328192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 algn="ctr" eaLnBrk="1" hangingPunct="1"/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Book Antiqua" pitchFamily="18" charset="0"/>
              </a:rPr>
              <a:t>Co nepatří mezi návykové </a:t>
            </a:r>
            <a:b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Book Antiqua" pitchFamily="18" charset="0"/>
              </a:rPr>
            </a:b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Book Antiqua" pitchFamily="18" charset="0"/>
              </a:rPr>
              <a:t>látky = drogy ?</a:t>
            </a:r>
          </a:p>
        </p:txBody>
      </p:sp>
      <p:sp>
        <p:nvSpPr>
          <p:cNvPr id="3" name="Obdélník se zakulaceným příčným rohem 2"/>
          <p:cNvSpPr/>
          <p:nvPr/>
        </p:nvSpPr>
        <p:spPr>
          <a:xfrm>
            <a:off x="1547813" y="2060575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a) </a:t>
            </a:r>
            <a:r>
              <a:rPr lang="cs-CZ" sz="3200" dirty="0" smtClean="0">
                <a:solidFill>
                  <a:srgbClr val="FFFFFF"/>
                </a:solidFill>
              </a:rPr>
              <a:t>Alkohol a cigarety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4" name="Obdélník se zakulaceným příčným rohem 3"/>
          <p:cNvSpPr/>
          <p:nvPr/>
        </p:nvSpPr>
        <p:spPr>
          <a:xfrm>
            <a:off x="1547813" y="3213100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b) </a:t>
            </a:r>
            <a:r>
              <a:rPr lang="cs-CZ" sz="3200" dirty="0" smtClean="0">
                <a:solidFill>
                  <a:srgbClr val="FFFFFF"/>
                </a:solidFill>
              </a:rPr>
              <a:t>kofein a cigarety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5" name="Obdélník se zakulaceným příčným rohem 4"/>
          <p:cNvSpPr/>
          <p:nvPr/>
        </p:nvSpPr>
        <p:spPr>
          <a:xfrm>
            <a:off x="1547813" y="4365625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c) </a:t>
            </a:r>
            <a:r>
              <a:rPr lang="cs-CZ" sz="3200" dirty="0" smtClean="0">
                <a:solidFill>
                  <a:srgbClr val="FFFFFF"/>
                </a:solidFill>
              </a:rPr>
              <a:t>sladkosti a hranolky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6" name="Šipka doleva 5">
            <a:hlinkClick r:id="rId3" action="ppaction://hlinksldjump"/>
          </p:cNvPr>
          <p:cNvSpPr/>
          <p:nvPr/>
        </p:nvSpPr>
        <p:spPr>
          <a:xfrm>
            <a:off x="5500688" y="5643563"/>
            <a:ext cx="2357437" cy="8572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>
                <a:solidFill>
                  <a:srgbClr val="FFFFFF"/>
                </a:solidFill>
              </a:rPr>
              <a:t>Návrat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4002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 algn="ctr" eaLnBrk="1" hangingPunct="1"/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Book Antiqua" pitchFamily="18" charset="0"/>
              </a:rPr>
              <a:t>Kolik litrů tekutin bychom měli vypít za den ?</a:t>
            </a:r>
          </a:p>
        </p:txBody>
      </p:sp>
      <p:sp>
        <p:nvSpPr>
          <p:cNvPr id="3" name="Obdélník se zakulaceným příčným rohem 2"/>
          <p:cNvSpPr/>
          <p:nvPr/>
        </p:nvSpPr>
        <p:spPr>
          <a:xfrm>
            <a:off x="1547813" y="2060575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a) </a:t>
            </a:r>
            <a:r>
              <a:rPr lang="cs-CZ" sz="3200" dirty="0" smtClean="0">
                <a:solidFill>
                  <a:srgbClr val="FFFFFF"/>
                </a:solidFill>
              </a:rPr>
              <a:t>5 litrů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4" name="Obdélník se zakulaceným příčným rohem 3"/>
          <p:cNvSpPr/>
          <p:nvPr/>
        </p:nvSpPr>
        <p:spPr>
          <a:xfrm>
            <a:off x="1547813" y="3213100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cs-CZ" sz="3200" dirty="0">
                <a:solidFill>
                  <a:srgbClr val="FFFFFF"/>
                </a:solidFill>
                <a:cs typeface="Arial" charset="0"/>
              </a:rPr>
              <a:t>b) </a:t>
            </a:r>
            <a:r>
              <a:rPr lang="cs-CZ" sz="3200" dirty="0" smtClean="0">
                <a:solidFill>
                  <a:srgbClr val="FFFFFF"/>
                </a:solidFill>
                <a:cs typeface="Arial" charset="0"/>
              </a:rPr>
              <a:t>1 – 2 litry</a:t>
            </a:r>
            <a:endParaRPr lang="cs-CZ" sz="32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Obdélník se zakulaceným příčným rohem 4"/>
          <p:cNvSpPr/>
          <p:nvPr/>
        </p:nvSpPr>
        <p:spPr>
          <a:xfrm>
            <a:off x="1547813" y="4365625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c) </a:t>
            </a:r>
            <a:r>
              <a:rPr lang="cs-CZ" sz="3200" dirty="0" smtClean="0">
                <a:solidFill>
                  <a:srgbClr val="FFFFFF"/>
                </a:solidFill>
              </a:rPr>
              <a:t>půl litru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6" name="Šipka doleva 5">
            <a:hlinkClick r:id="rId3" action="ppaction://hlinksldjump"/>
          </p:cNvPr>
          <p:cNvSpPr/>
          <p:nvPr/>
        </p:nvSpPr>
        <p:spPr>
          <a:xfrm>
            <a:off x="5500688" y="5643563"/>
            <a:ext cx="2357437" cy="8572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>
                <a:solidFill>
                  <a:srgbClr val="FFFFFF"/>
                </a:solidFill>
              </a:rPr>
              <a:t>Návrat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 algn="ctr" eaLnBrk="1" hangingPunct="1"/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Book Antiqua" pitchFamily="18" charset="0"/>
              </a:rPr>
              <a:t>Co léčí stomatolog ?</a:t>
            </a:r>
          </a:p>
        </p:txBody>
      </p:sp>
      <p:sp>
        <p:nvSpPr>
          <p:cNvPr id="3" name="Obdélník se zakulaceným příčným rohem 2"/>
          <p:cNvSpPr/>
          <p:nvPr/>
        </p:nvSpPr>
        <p:spPr>
          <a:xfrm>
            <a:off x="1593850" y="2074863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 smtClean="0">
                <a:solidFill>
                  <a:srgbClr val="FFFFFF"/>
                </a:solidFill>
              </a:rPr>
              <a:t>a) zuby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4" name="Obdélník se zakulaceným příčným rohem 3"/>
          <p:cNvSpPr/>
          <p:nvPr/>
        </p:nvSpPr>
        <p:spPr>
          <a:xfrm>
            <a:off x="1547813" y="3213100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b) </a:t>
            </a:r>
            <a:r>
              <a:rPr lang="cs-CZ" sz="3200" dirty="0" smtClean="0">
                <a:solidFill>
                  <a:srgbClr val="FFFFFF"/>
                </a:solidFill>
              </a:rPr>
              <a:t>kůži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5" name="Obdélník se zakulaceným příčným rohem 4"/>
          <p:cNvSpPr/>
          <p:nvPr/>
        </p:nvSpPr>
        <p:spPr>
          <a:xfrm>
            <a:off x="1547813" y="4365625"/>
            <a:ext cx="6264275" cy="863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>
                <a:solidFill>
                  <a:srgbClr val="FFFFFF"/>
                </a:solidFill>
              </a:rPr>
              <a:t>c) </a:t>
            </a:r>
            <a:r>
              <a:rPr lang="cs-CZ" sz="3200" dirty="0" smtClean="0">
                <a:solidFill>
                  <a:srgbClr val="FFFFFF"/>
                </a:solidFill>
              </a:rPr>
              <a:t>nervy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6" name="Šipka doleva 5">
            <a:hlinkClick r:id="rId3" action="ppaction://hlinksldjump"/>
          </p:cNvPr>
          <p:cNvSpPr/>
          <p:nvPr/>
        </p:nvSpPr>
        <p:spPr>
          <a:xfrm>
            <a:off x="5500688" y="5643563"/>
            <a:ext cx="2357437" cy="8572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>
                <a:solidFill>
                  <a:srgbClr val="FFFFFF"/>
                </a:solidFill>
              </a:rPr>
              <a:t>Návrat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000" dirty="0" smtClean="0"/>
              <a:t>Zdroje obrázků:  kliparty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0</TotalTime>
  <Words>781</Words>
  <Application>Microsoft Office PowerPoint</Application>
  <PresentationFormat>Předvádění na obrazovce (4:3)</PresentationFormat>
  <Paragraphs>233</Paragraphs>
  <Slides>33</Slides>
  <Notes>30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4" baseType="lpstr">
      <vt:lpstr>Administrativní</vt:lpstr>
      <vt:lpstr>Snímek 1</vt:lpstr>
      <vt:lpstr>Snímek 2</vt:lpstr>
      <vt:lpstr>ČLOVĚK – vědomostní kvíz</vt:lpstr>
      <vt:lpstr>Snímek 4</vt:lpstr>
      <vt:lpstr>Kudy vstupuje vzduch do těla?</vt:lpstr>
      <vt:lpstr>Kterou část vzduchu  potřebuje člověk k dýchání ?</vt:lpstr>
      <vt:lpstr>Jak se jmenuje dýchací trubice ?</vt:lpstr>
      <vt:lpstr>Které orgány tvoří dýchací soustavu ?</vt:lpstr>
      <vt:lpstr>Ve kterých potravinách najdeme  hodně vitamínů ? </vt:lpstr>
      <vt:lpstr>Kde začíná trávení potravy ?</vt:lpstr>
      <vt:lpstr>Kolik zubů má mléčný chrup ?</vt:lpstr>
      <vt:lpstr>Který orgán posouvá  potravu až do žaludku ?</vt:lpstr>
      <vt:lpstr>Kterým orgánem rozeznáváme chutě ?</vt:lpstr>
      <vt:lpstr>Jak se jmenují 3 malé kůstky v uchu ?</vt:lpstr>
      <vt:lpstr>Co je to bubínek ?</vt:lpstr>
      <vt:lpstr>Která část oka se může rozšířit a zúžit ?</vt:lpstr>
      <vt:lpstr>Do jaké skupiny živočichů  patří člověk ?</vt:lpstr>
      <vt:lpstr>Jak říkáme člověku, který začíná lozit, žvatlá a může sát mateřské mléko ?</vt:lpstr>
      <vt:lpstr>Vyjmenuj všechna stádia  vývoje člověka :</vt:lpstr>
      <vt:lpstr>Jaké pohlaví rozlišujeme  u člověka ?</vt:lpstr>
      <vt:lpstr>Z čeho je složená páteř ?</vt:lpstr>
      <vt:lpstr>Jak se jmenuje 12 párů kostí na hrudníku ?</vt:lpstr>
      <vt:lpstr>Které kosti chrání mozek ?</vt:lpstr>
      <vt:lpstr>Který orgán v těle čistí krev ?</vt:lpstr>
      <vt:lpstr>Jaké zuby rozeznáváme u dospělého člověka ?</vt:lpstr>
      <vt:lpstr>Který orgán řídí celé tělo člověka ?</vt:lpstr>
      <vt:lpstr>Jakou funkci má kůže, která pokrývá celé tělo?</vt:lpstr>
      <vt:lpstr>Kde se hromadí moč ?</vt:lpstr>
      <vt:lpstr>Který sval v lidském těle pracuje jako pumpa ?</vt:lpstr>
      <vt:lpstr>Co nepatří mezi návykové  látky = drogy ?</vt:lpstr>
      <vt:lpstr>Kolik litrů tekutin bychom měli vypít za den ?</vt:lpstr>
      <vt:lpstr>Co léčí stomatolog ?</vt:lpstr>
      <vt:lpstr>Zdroje obrázků:  kliparty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2012-02-14T17:06:21Z</dcterms:created>
  <dcterms:modified xsi:type="dcterms:W3CDTF">2012-03-15T13:49:30Z</dcterms:modified>
</cp:coreProperties>
</file>