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62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  <a:srgbClr val="00FF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8F54702-614B-49C4-8FD9-D77067F69AD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7A3DBAE-7A54-4E4E-9F2D-07D0755697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972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556275B-4082-4094-B71A-4921820CB11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1ADAF-D766-4CE6-A379-F5A876E89A73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31F49-31CC-4966-AE9F-62EA96E961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324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1FC52-72A4-4EB1-AF71-62A2443716B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AC765-0308-4CC2-9C86-63CD1DD2C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118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61855-D2CB-4648-8D29-4CB0F57C784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6C390-7825-41F7-8658-02EEA75A82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620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F9761-AA35-456D-9AD6-CAF39751B0C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E3886-AE11-4E0B-B213-EDF3D64614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654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F312E-9487-4544-89E4-A8A5099414B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D14D5-62C1-4FC4-A048-04A814A3F7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561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8C0AF-2C20-41BA-A019-7FBD4C9028B9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346F5-27CA-404E-B370-CB359D82C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050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3A274-F3AF-4095-9A11-9E7E11F506B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72B10-01A2-4070-B191-B51145EF8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72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9C3F6-6415-46B3-AF57-6E8818AC77FF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E50A0-3248-4FB1-83E6-3B9BAF592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319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E0B21-4807-4219-B05A-592CC9E4EF7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3E7CE-50D9-4E11-A3A6-E5511D9A9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331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988A3-CD1E-4AA7-8EA8-842C9A7A44C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0EBC6-CC8B-4CE9-B048-F442A0A771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973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E8AD4-F1D2-47EE-92FE-4A5B3365C1DD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01912-8A8D-4E12-9ADD-3E2E7582B9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8725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1ECD17-6DD2-427B-BF6B-961FA8A1B38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CA6379-AB7D-420B-9262-10EDA9E34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482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CAA4B25-B14F-49FC-9380-5812A251331A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99AD54E-F300-4B64-8549-E23CF74E99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.png"/><Relationship Id="rId5" Type="http://schemas.openxmlformats.org/officeDocument/2006/relationships/oleObject" Target="../embeddings/oleObject1.bin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7"/>
          <p:cNvSpPr>
            <a:spLocks noChangeArrowheads="1"/>
          </p:cNvSpPr>
          <p:nvPr/>
        </p:nvSpPr>
        <p:spPr bwMode="auto">
          <a:xfrm>
            <a:off x="2343369" y="2420938"/>
            <a:ext cx="445884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VY_32_INOVACE_05_SLOVNI DRUHY_02</a:t>
            </a:r>
            <a:endParaRPr lang="cs-CZ" sz="2000" b="1" dirty="0">
              <a:solidFill>
                <a:srgbClr val="FE2710"/>
              </a:solidFill>
              <a:latin typeface="Calibri" pitchFamily="34" charset="0"/>
            </a:endParaRPr>
          </a:p>
        </p:txBody>
      </p:sp>
      <p:sp>
        <p:nvSpPr>
          <p:cNvPr id="14340" name="Nadpis 1"/>
          <p:cNvSpPr>
            <a:spLocks noGrp="1"/>
          </p:cNvSpPr>
          <p:nvPr>
            <p:ph type="ctrTitle"/>
          </p:nvPr>
        </p:nvSpPr>
        <p:spPr>
          <a:xfrm>
            <a:off x="684213" y="1125538"/>
            <a:ext cx="7772400" cy="1082675"/>
          </a:xfrm>
        </p:spPr>
        <p:txBody>
          <a:bodyPr/>
          <a:lstStyle/>
          <a:p>
            <a:r>
              <a:rPr lang="cs-CZ" sz="3200" dirty="0" smtClean="0">
                <a:solidFill>
                  <a:srgbClr val="FE2710"/>
                </a:solidFill>
              </a:rPr>
              <a:t>Zájmena a jejich skloňování</a:t>
            </a:r>
          </a:p>
        </p:txBody>
      </p:sp>
      <p:pic>
        <p:nvPicPr>
          <p:cNvPr id="1434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343" name="Object 7"/>
          <p:cNvGraphicFramePr>
            <a:graphicFrameLocks noChangeAspect="1"/>
          </p:cNvGraphicFramePr>
          <p:nvPr/>
        </p:nvGraphicFramePr>
        <p:xfrm>
          <a:off x="3779838" y="4292600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62" name="Rastrový obrázek" r:id="rId5" imgW="3000000" imgH="2980952" progId="Paint.Picture">
                  <p:embed/>
                </p:oleObj>
              </mc:Choice>
              <mc:Fallback>
                <p:oleObj name="Rastrový obrázek" r:id="rId5" imgW="3000000" imgH="2980952" progId="Paint.Pictur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292600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4" name="TextovéPole 2"/>
          <p:cNvSpPr txBox="1">
            <a:spLocks noChangeArrowheads="1"/>
          </p:cNvSpPr>
          <p:nvPr/>
        </p:nvSpPr>
        <p:spPr bwMode="auto">
          <a:xfrm>
            <a:off x="684213" y="3213100"/>
            <a:ext cx="7777162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1600" b="1" dirty="0">
                <a:latin typeface="Times New Roman" pitchFamily="18" charset="0"/>
              </a:rPr>
              <a:t>Název projektu:	OP VK 1.4 42937515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Číslo projektu:	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CZ.1.07/1.4.00/21.1253</a:t>
            </a:r>
          </a:p>
          <a:p>
            <a:r>
              <a:rPr lang="cs-CZ" sz="1600" b="1" dirty="0" smtClean="0">
                <a:solidFill>
                  <a:srgbClr val="000000"/>
                </a:solidFill>
                <a:latin typeface="Times New Roman" pitchFamily="18" charset="0"/>
              </a:rPr>
              <a:t>Název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Inovace a zkvalitnění výuky prostřednictvím ICT</a:t>
            </a: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Název školy:	</a:t>
            </a:r>
            <a:r>
              <a:rPr lang="cs-CZ" sz="1600" b="1" dirty="0">
                <a:latin typeface="Times New Roman" pitchFamily="18" charset="0"/>
              </a:rPr>
              <a:t>Základní škola Dašice, okres Pardubice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547" name="Group 163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846898195"/>
              </p:ext>
            </p:extLst>
          </p:nvPr>
        </p:nvGraphicFramePr>
        <p:xfrm>
          <a:off x="457200" y="274638"/>
          <a:ext cx="8362950" cy="6117283"/>
        </p:xfrm>
        <a:graphic>
          <a:graphicData uri="http://schemas.openxmlformats.org/drawingml/2006/table">
            <a:tbl>
              <a:tblPr/>
              <a:tblGrid>
                <a:gridCol w="2459038"/>
                <a:gridCol w="803275"/>
                <a:gridCol w="1068387"/>
                <a:gridCol w="1871663"/>
                <a:gridCol w="2160587"/>
              </a:tblGrid>
              <a:tr h="355600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výstupu: Mgr. Kovářová Martina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výstupu: 11.4.2011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5600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  ČJ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Slovní druhy  v 5. ročníku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da: 5.B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642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celkový počet podpořených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chlapců: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d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vek: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ž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 se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 potřebami: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2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15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9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49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výstupu:      prezentace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48013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 výstupu: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Výklad učiva a jeho procvičení.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5180"/>
            <a:ext cx="8229600" cy="1143000"/>
          </a:xfrm>
          <a:solidFill>
            <a:srgbClr val="92D050"/>
          </a:solidFill>
        </p:spPr>
        <p:txBody>
          <a:bodyPr/>
          <a:lstStyle/>
          <a:p>
            <a:r>
              <a:rPr lang="cs-CZ" b="1" dirty="0" smtClean="0"/>
              <a:t>Skloňování zájmena </a:t>
            </a:r>
            <a:r>
              <a:rPr lang="cs-CZ" sz="6000" dirty="0" smtClean="0">
                <a:solidFill>
                  <a:srgbClr val="FF0000"/>
                </a:solidFill>
              </a:rPr>
              <a:t>JÁ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1.p. já</a:t>
            </a:r>
          </a:p>
          <a:p>
            <a:pPr marL="0" indent="0">
              <a:buNone/>
            </a:pPr>
            <a:r>
              <a:rPr lang="cs-CZ" dirty="0" smtClean="0"/>
              <a:t>                            2.p. </a:t>
            </a:r>
            <a:r>
              <a:rPr lang="cs-CZ" b="1" dirty="0" smtClean="0">
                <a:solidFill>
                  <a:srgbClr val="00B050"/>
                </a:solidFill>
              </a:rPr>
              <a:t>mě,</a:t>
            </a:r>
            <a:r>
              <a:rPr lang="cs-CZ" dirty="0" smtClean="0"/>
              <a:t> mne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3.p. mi, </a:t>
            </a:r>
            <a:r>
              <a:rPr lang="cs-CZ" b="1" dirty="0" smtClean="0">
                <a:solidFill>
                  <a:srgbClr val="C00000"/>
                </a:solidFill>
              </a:rPr>
              <a:t>mně</a:t>
            </a:r>
          </a:p>
          <a:p>
            <a:pPr marL="0" indent="0">
              <a:buNone/>
            </a:pPr>
            <a:r>
              <a:rPr lang="cs-CZ" dirty="0" smtClean="0"/>
              <a:t>                            4.p. </a:t>
            </a:r>
            <a:r>
              <a:rPr lang="cs-CZ" b="1" dirty="0" smtClean="0">
                <a:solidFill>
                  <a:srgbClr val="00B050"/>
                </a:solidFill>
              </a:rPr>
              <a:t>mě</a:t>
            </a:r>
            <a:r>
              <a:rPr lang="cs-CZ" dirty="0" smtClean="0">
                <a:solidFill>
                  <a:srgbClr val="00B050"/>
                </a:solidFill>
              </a:rPr>
              <a:t>,</a:t>
            </a:r>
            <a:r>
              <a:rPr lang="cs-CZ" dirty="0" smtClean="0"/>
              <a:t> mne</a:t>
            </a:r>
          </a:p>
          <a:p>
            <a:pPr marL="0" indent="0">
              <a:buNone/>
            </a:pPr>
            <a:r>
              <a:rPr lang="cs-CZ" dirty="0" smtClean="0"/>
              <a:t>                            6.p. o </a:t>
            </a:r>
            <a:r>
              <a:rPr lang="cs-CZ" b="1" dirty="0" smtClean="0">
                <a:solidFill>
                  <a:srgbClr val="C00000"/>
                </a:solidFill>
              </a:rPr>
              <a:t>mně</a:t>
            </a:r>
          </a:p>
          <a:p>
            <a:pPr marL="0" indent="0">
              <a:buNone/>
            </a:pPr>
            <a:r>
              <a:rPr lang="cs-CZ" dirty="0" smtClean="0"/>
              <a:t>                            7.p. mnou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Pomáháme si</a:t>
            </a:r>
            <a:r>
              <a:rPr lang="cs-CZ" dirty="0" smtClean="0"/>
              <a:t>:   </a:t>
            </a:r>
            <a:r>
              <a:rPr lang="cs-CZ" b="1" dirty="0" smtClean="0">
                <a:solidFill>
                  <a:srgbClr val="00B050"/>
                </a:solidFill>
              </a:rPr>
              <a:t>mě</a:t>
            </a:r>
            <a:r>
              <a:rPr lang="cs-CZ" dirty="0" smtClean="0"/>
              <a:t> jako </a:t>
            </a:r>
            <a:r>
              <a:rPr lang="cs-CZ" b="1" dirty="0" smtClean="0">
                <a:solidFill>
                  <a:srgbClr val="00B050"/>
                </a:solidFill>
              </a:rPr>
              <a:t>tě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mně</a:t>
            </a:r>
            <a:r>
              <a:rPr lang="cs-CZ" dirty="0" smtClean="0"/>
              <a:t> jako </a:t>
            </a:r>
            <a:r>
              <a:rPr lang="cs-CZ" b="1" dirty="0" smtClean="0">
                <a:solidFill>
                  <a:srgbClr val="C00000"/>
                </a:solidFill>
              </a:rPr>
              <a:t>tobě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471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00"/>
          </a:solidFill>
        </p:spPr>
        <p:txBody>
          <a:bodyPr/>
          <a:lstStyle/>
          <a:p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</a:rPr>
              <a:t>Procvič si:</a:t>
            </a:r>
            <a:endParaRPr lang="cs-CZ" sz="4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9001000" cy="535719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Já</a:t>
            </a:r>
            <a:r>
              <a:rPr lang="cs-CZ" dirty="0" smtClean="0"/>
              <a:t> to vidím jinak.                  </a:t>
            </a:r>
            <a:r>
              <a:rPr lang="cs-CZ" sz="1800" dirty="0" smtClean="0"/>
              <a:t>Kdo, co to vidí jinak?  1.p.</a:t>
            </a:r>
          </a:p>
          <a:p>
            <a:pPr marL="0" indent="0">
              <a:buNone/>
            </a:pPr>
            <a:r>
              <a:rPr lang="cs-CZ" dirty="0" smtClean="0"/>
              <a:t>Pomohla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mi</a:t>
            </a:r>
            <a:r>
              <a:rPr lang="cs-CZ" b="1" dirty="0" smtClean="0"/>
              <a:t> </a:t>
            </a:r>
            <a:r>
              <a:rPr lang="cs-CZ" dirty="0" smtClean="0"/>
              <a:t>s úkolem.        </a:t>
            </a:r>
            <a:r>
              <a:rPr lang="cs-CZ" sz="1800" dirty="0" smtClean="0"/>
              <a:t>Pomohla komu, čemu s úkolem?  3.p.</a:t>
            </a:r>
          </a:p>
          <a:p>
            <a:pPr marL="0" indent="0">
              <a:buNone/>
            </a:pPr>
            <a:r>
              <a:rPr lang="cs-CZ" dirty="0" smtClean="0"/>
              <a:t>Včera ke </a:t>
            </a:r>
            <a:r>
              <a:rPr lang="cs-CZ" b="1" dirty="0" smtClean="0">
                <a:solidFill>
                  <a:srgbClr val="FF0000"/>
                </a:solidFill>
              </a:rPr>
              <a:t>mně</a:t>
            </a:r>
            <a:r>
              <a:rPr lang="cs-CZ" dirty="0" smtClean="0"/>
              <a:t> Jana přijela na kole.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         </a:t>
            </a:r>
            <a:r>
              <a:rPr lang="cs-CZ" sz="1800" dirty="0" smtClean="0"/>
              <a:t>Ke komu, čemu přijela Jana na kole? 3.p.</a:t>
            </a:r>
          </a:p>
          <a:p>
            <a:pPr marL="0" indent="0">
              <a:buNone/>
            </a:pPr>
            <a:r>
              <a:rPr lang="cs-CZ" dirty="0" smtClean="0"/>
              <a:t>Rodiče se bavili o </a:t>
            </a:r>
            <a:r>
              <a:rPr lang="cs-CZ" b="1" dirty="0" smtClean="0">
                <a:solidFill>
                  <a:srgbClr val="FF0000"/>
                </a:solidFill>
              </a:rPr>
              <a:t>mně.       </a:t>
            </a:r>
            <a:r>
              <a:rPr lang="cs-CZ" sz="1800" dirty="0" smtClean="0"/>
              <a:t>Rodiče se bavili o kom, o čem?  6.p.</a:t>
            </a:r>
          </a:p>
          <a:p>
            <a:pPr marL="0" indent="0">
              <a:buNone/>
            </a:pPr>
            <a:r>
              <a:rPr lang="cs-CZ" dirty="0" smtClean="0"/>
              <a:t>Kluci hráli fotbal beze </a:t>
            </a:r>
            <a:r>
              <a:rPr lang="cs-CZ" b="1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.  </a:t>
            </a:r>
            <a:r>
              <a:rPr lang="cs-CZ" sz="1800" dirty="0" smtClean="0"/>
              <a:t>Hráli fotbal bez koho, čeho?  2.p.</a:t>
            </a:r>
          </a:p>
          <a:p>
            <a:pPr marL="0" indent="0">
              <a:buNone/>
            </a:pPr>
            <a:r>
              <a:rPr lang="cs-CZ" dirty="0" smtClean="0"/>
              <a:t>Babička </a:t>
            </a:r>
            <a:r>
              <a:rPr lang="cs-CZ" b="1" dirty="0" smtClean="0">
                <a:solidFill>
                  <a:srgbClr val="FF0000"/>
                </a:solidFill>
              </a:rPr>
              <a:t>mi</a:t>
            </a:r>
            <a:r>
              <a:rPr lang="cs-CZ" dirty="0" smtClean="0"/>
              <a:t> koupila zmrzlinu. </a:t>
            </a:r>
            <a:r>
              <a:rPr lang="cs-CZ" sz="1800" dirty="0" smtClean="0"/>
              <a:t>Babička komu, čemu koupila zmrzlinu? 3.p.</a:t>
            </a:r>
          </a:p>
          <a:p>
            <a:pPr marL="0" indent="0">
              <a:buNone/>
            </a:pPr>
            <a:r>
              <a:rPr lang="cs-CZ" dirty="0" smtClean="0"/>
              <a:t>Jsem nemocný, dnes </a:t>
            </a:r>
            <a:r>
              <a:rPr lang="cs-CZ" b="1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 kamarádi najdou v  posteli.</a:t>
            </a:r>
          </a:p>
          <a:p>
            <a:pPr marL="0" indent="0">
              <a:buNone/>
            </a:pPr>
            <a:r>
              <a:rPr lang="cs-CZ" sz="1800" dirty="0" smtClean="0"/>
              <a:t>                                                                                     Dnes koho, co najdou kamarádi v posteli? 4.p.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056648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sz="4800" b="1" dirty="0" smtClean="0"/>
              <a:t>Zájmena </a:t>
            </a:r>
            <a:r>
              <a:rPr lang="cs-CZ" sz="4800" b="1" dirty="0" smtClean="0">
                <a:solidFill>
                  <a:srgbClr val="FF0000"/>
                </a:solidFill>
              </a:rPr>
              <a:t>TY, SE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b="1" u="sng" dirty="0" smtClean="0">
                <a:solidFill>
                  <a:srgbClr val="00B050"/>
                </a:solidFill>
              </a:rPr>
              <a:t>TY</a:t>
            </a:r>
            <a:r>
              <a:rPr lang="cs-CZ" dirty="0" smtClean="0"/>
              <a:t>                                             </a:t>
            </a:r>
            <a:r>
              <a:rPr lang="cs-CZ" b="1" u="sng" dirty="0" smtClean="0">
                <a:solidFill>
                  <a:srgbClr val="00B050"/>
                </a:solidFill>
              </a:rPr>
              <a:t>SE</a:t>
            </a:r>
          </a:p>
          <a:p>
            <a:pPr marL="0" indent="0">
              <a:buNone/>
            </a:pPr>
            <a:r>
              <a:rPr lang="cs-CZ" dirty="0" smtClean="0"/>
              <a:t>1.p.  ty                                 1.p.  --------</a:t>
            </a:r>
          </a:p>
          <a:p>
            <a:pPr marL="0" indent="0">
              <a:buNone/>
            </a:pPr>
            <a:r>
              <a:rPr lang="cs-CZ" dirty="0" smtClean="0"/>
              <a:t>2.p.  </a:t>
            </a:r>
            <a:r>
              <a:rPr lang="cs-CZ" b="1" dirty="0" smtClean="0">
                <a:solidFill>
                  <a:srgbClr val="FF0000"/>
                </a:solidFill>
              </a:rPr>
              <a:t>tě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rgbClr val="0070C0"/>
                </a:solidFill>
              </a:rPr>
              <a:t>tebe                      </a:t>
            </a:r>
            <a:r>
              <a:rPr lang="cs-CZ" dirty="0" smtClean="0"/>
              <a:t>2.p. </a:t>
            </a:r>
            <a:r>
              <a:rPr lang="cs-CZ" b="1" dirty="0" smtClean="0">
                <a:solidFill>
                  <a:srgbClr val="0070C0"/>
                </a:solidFill>
              </a:rPr>
              <a:t>sebe </a:t>
            </a:r>
          </a:p>
          <a:p>
            <a:pPr marL="0" indent="0">
              <a:buNone/>
            </a:pPr>
            <a:r>
              <a:rPr lang="cs-CZ" dirty="0" smtClean="0"/>
              <a:t>3.p.  ti, </a:t>
            </a:r>
            <a:r>
              <a:rPr lang="cs-CZ" b="1" dirty="0" smtClean="0"/>
              <a:t>tobě                       </a:t>
            </a:r>
            <a:r>
              <a:rPr lang="cs-CZ" dirty="0" smtClean="0"/>
              <a:t>3.p. si, </a:t>
            </a:r>
            <a:r>
              <a:rPr lang="cs-CZ" b="1" dirty="0" smtClean="0"/>
              <a:t>sobě</a:t>
            </a:r>
          </a:p>
          <a:p>
            <a:pPr marL="0" indent="0">
              <a:buNone/>
            </a:pPr>
            <a:r>
              <a:rPr lang="cs-CZ" dirty="0" smtClean="0"/>
              <a:t>4.p.  </a:t>
            </a:r>
            <a:r>
              <a:rPr lang="cs-CZ" b="1" dirty="0" smtClean="0">
                <a:solidFill>
                  <a:srgbClr val="FF0000"/>
                </a:solidFill>
              </a:rPr>
              <a:t>tě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rgbClr val="0070C0"/>
                </a:solidFill>
              </a:rPr>
              <a:t>tebe                      </a:t>
            </a:r>
            <a:r>
              <a:rPr lang="cs-CZ" dirty="0" smtClean="0"/>
              <a:t>4.p. se, </a:t>
            </a:r>
            <a:r>
              <a:rPr lang="cs-CZ" b="1" dirty="0" smtClean="0">
                <a:solidFill>
                  <a:srgbClr val="0070C0"/>
                </a:solidFill>
              </a:rPr>
              <a:t>sebe</a:t>
            </a:r>
          </a:p>
          <a:p>
            <a:pPr marL="0" indent="0">
              <a:buNone/>
            </a:pPr>
            <a:r>
              <a:rPr lang="cs-CZ" dirty="0" smtClean="0"/>
              <a:t>6.p. o  </a:t>
            </a:r>
            <a:r>
              <a:rPr lang="cs-CZ" b="1" dirty="0" smtClean="0"/>
              <a:t>tobě                         </a:t>
            </a:r>
            <a:r>
              <a:rPr lang="cs-CZ" dirty="0" smtClean="0"/>
              <a:t>6.p. o  </a:t>
            </a:r>
            <a:r>
              <a:rPr lang="cs-CZ" b="1" dirty="0" smtClean="0"/>
              <a:t>sobě</a:t>
            </a:r>
          </a:p>
          <a:p>
            <a:pPr marL="0" indent="0">
              <a:buNone/>
            </a:pPr>
            <a:r>
              <a:rPr lang="cs-CZ" dirty="0" smtClean="0"/>
              <a:t>7.p.  tebou                          7.p.</a:t>
            </a:r>
            <a:r>
              <a:rPr lang="cs-CZ" dirty="0"/>
              <a:t> sebou </a:t>
            </a:r>
          </a:p>
        </p:txBody>
      </p:sp>
    </p:spTree>
    <p:extLst>
      <p:ext uri="{BB962C8B-B14F-4D97-AF65-F5344CB8AC3E}">
        <p14:creationId xmlns:p14="http://schemas.microsoft.com/office/powerpoint/2010/main" val="2469064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FF"/>
          </a:solidFill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U zájmen urči správný pád: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Bavili se o mně. _________</a:t>
            </a:r>
          </a:p>
          <a:p>
            <a:pPr marL="0" indent="0">
              <a:buNone/>
            </a:pPr>
            <a:r>
              <a:rPr lang="cs-CZ" dirty="0" smtClean="0"/>
              <a:t>Tobě se to taky líbí. _______</a:t>
            </a:r>
          </a:p>
          <a:p>
            <a:pPr marL="0" indent="0">
              <a:buNone/>
            </a:pPr>
            <a:r>
              <a:rPr lang="cs-CZ" dirty="0" smtClean="0"/>
              <a:t>Podej mi to. ________</a:t>
            </a:r>
          </a:p>
          <a:p>
            <a:pPr marL="0" indent="0">
              <a:buNone/>
            </a:pPr>
            <a:r>
              <a:rPr lang="cs-CZ" dirty="0" smtClean="0"/>
              <a:t>V zrcadle se lekla sebe sama. _______</a:t>
            </a:r>
          </a:p>
          <a:p>
            <a:pPr marL="0" indent="0">
              <a:buNone/>
            </a:pPr>
            <a:r>
              <a:rPr lang="cs-CZ" dirty="0" smtClean="0"/>
              <a:t>Běžím k tobě. ________</a:t>
            </a:r>
          </a:p>
          <a:p>
            <a:pPr marL="0" indent="0">
              <a:buNone/>
            </a:pPr>
            <a:r>
              <a:rPr lang="cs-CZ" dirty="0" smtClean="0"/>
              <a:t>Na výlet jeli beze mne._________</a:t>
            </a:r>
          </a:p>
          <a:p>
            <a:pPr marL="0" indent="0">
              <a:buNone/>
            </a:pPr>
            <a:r>
              <a:rPr lang="cs-CZ" dirty="0" smtClean="0"/>
              <a:t>V novinách se dočetla o sobě.________</a:t>
            </a:r>
          </a:p>
          <a:p>
            <a:pPr marL="0" indent="0">
              <a:buNone/>
            </a:pPr>
            <a:r>
              <a:rPr lang="cs-CZ" dirty="0" smtClean="0"/>
              <a:t>Udělali to beze mě. 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3140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2031"/>
            <a:ext cx="8229600" cy="1092713"/>
          </a:xfrm>
          <a:solidFill>
            <a:srgbClr val="00FFFF"/>
          </a:solidFill>
        </p:spPr>
        <p:txBody>
          <a:bodyPr/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Doplň správný tvar: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184576"/>
          </a:xfrm>
        </p:spPr>
        <p:txBody>
          <a:bodyPr/>
          <a:lstStyle/>
          <a:p>
            <a:r>
              <a:rPr lang="cs-CZ" dirty="0" smtClean="0"/>
              <a:t>Vítr (já) _______foukal do vlasů.</a:t>
            </a:r>
          </a:p>
          <a:p>
            <a:r>
              <a:rPr lang="cs-CZ" dirty="0" smtClean="0"/>
              <a:t>(Ty) ________ se to nemusí líbit.</a:t>
            </a:r>
          </a:p>
          <a:p>
            <a:r>
              <a:rPr lang="cs-CZ" dirty="0" smtClean="0"/>
              <a:t>Rozdělil se, dal bonbon (ty) _________ i (se) _________.</a:t>
            </a:r>
          </a:p>
          <a:p>
            <a:r>
              <a:rPr lang="cs-CZ" dirty="0" smtClean="0"/>
              <a:t>Celou cestu běžel za (já) _________.</a:t>
            </a:r>
          </a:p>
          <a:p>
            <a:r>
              <a:rPr lang="cs-CZ" dirty="0" smtClean="0"/>
              <a:t>Vážím si sám (se) ___________.</a:t>
            </a:r>
          </a:p>
          <a:p>
            <a:r>
              <a:rPr lang="cs-CZ" dirty="0" smtClean="0"/>
              <a:t>(Já) _________se to také tak nelíbí.</a:t>
            </a:r>
          </a:p>
          <a:p>
            <a:r>
              <a:rPr lang="cs-CZ" dirty="0" smtClean="0"/>
              <a:t>Záleží mu jen na (ty)____________.</a:t>
            </a:r>
          </a:p>
          <a:p>
            <a:r>
              <a:rPr lang="cs-CZ" dirty="0" smtClean="0"/>
              <a:t>Asi na (já) _________ koukal.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440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428</Words>
  <Application>Microsoft Office PowerPoint</Application>
  <PresentationFormat>Předvádění na obrazovce (4:3)</PresentationFormat>
  <Paragraphs>70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Rastrový obrázek</vt:lpstr>
      <vt:lpstr>Zájmena a jejich skloňování</vt:lpstr>
      <vt:lpstr>Prezentace aplikace PowerPoint</vt:lpstr>
      <vt:lpstr>Skloňování zájmena JÁ</vt:lpstr>
      <vt:lpstr>Procvič si:</vt:lpstr>
      <vt:lpstr>Zájmena TY, SE</vt:lpstr>
      <vt:lpstr>U zájmen urči správný pád:</vt:lpstr>
      <vt:lpstr>Doplň správný tvar: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pc-135M</dc:creator>
  <cp:lastModifiedBy>PCAdmin</cp:lastModifiedBy>
  <cp:revision>24</cp:revision>
  <dcterms:created xsi:type="dcterms:W3CDTF">2011-03-19T07:06:37Z</dcterms:created>
  <dcterms:modified xsi:type="dcterms:W3CDTF">2011-07-22T19:18:11Z</dcterms:modified>
</cp:coreProperties>
</file>