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7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8" r:id="rId13"/>
    <p:sldId id="269" r:id="rId14"/>
    <p:sldId id="271" r:id="rId15"/>
    <p:sldId id="272" r:id="rId16"/>
    <p:sldId id="273" r:id="rId17"/>
    <p:sldId id="277" r:id="rId18"/>
    <p:sldId id="276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F6418-4B33-4343-87BD-4BC091A0B94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08B5410-3627-4D51-BC2B-87F4926C7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66D58-4218-4DC5-B0C5-1CD1A85C0455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EFC46B-64B6-4BFA-81DA-581062A36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F27AD-BCFA-4E4C-97C2-DF3A07DEFEAD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1F7D6A2-0593-421C-A442-ECD939712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748EA1-C034-4844-A051-021B3CA500E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0B981-A917-4A43-BA16-AB8444679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9E3AE-006A-4BA4-AFCD-94C7526A6D88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F34840C-3849-4E3B-B107-AD04134172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205BA-D44A-4D5B-A6B9-3A9A745DF768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A401B-7686-422E-A479-C335FA588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7FBF0-013D-4C17-90E5-6CF7522A484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9CB3D4D-7930-421A-B949-F48F45B89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EF5FE88-4A07-42A7-AAA8-7744BAAC8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D7807-21E3-4F10-BE27-55B53A5C331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26EC25-881F-4A40-9AE8-548102274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1FFA96-E9E8-4004-A172-113DF7A2E805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A473A-337B-47A0-9D11-C75B3FD34194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68985-ABD6-43CC-A35C-0B123ACBF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B1BCB-1699-45D8-AB7E-E19AE3A5C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74943-7446-41F5-B459-B4A22183211E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1711CF1-7E77-4783-937E-2F520881D01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F8897B6-A69E-4EB2-A381-2550CA5A3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9/Aero_Ae-01.jpg" TargetMode="External"/><Relationship Id="rId3" Type="http://schemas.openxmlformats.org/officeDocument/2006/relationships/hyperlink" Target="http://upload.wikimedia.org/wikipedia/commons/a/a9/Franzferdinand.jpg" TargetMode="External"/><Relationship Id="rId7" Type="http://schemas.openxmlformats.org/officeDocument/2006/relationships/hyperlink" Target="http://upload.wikimedia.org/wikipedia/commons/f/ff/Bundesarchiv_Bild_104-0472A,_Flak-MG-Stellung.jpg" TargetMode="External"/><Relationship Id="rId2" Type="http://schemas.openxmlformats.org/officeDocument/2006/relationships/hyperlink" Target="http://upload.wikimedia.org/wikipedia/commons/thumb/6/63/Europe_1914.jpg/800px-Europe_19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6/WW1_TitlePicture_For_Wikipedia_Article.jpg/442px-WW1_TitlePicture_For_Wikipedia_Article.jpg" TargetMode="External"/><Relationship Id="rId11" Type="http://schemas.openxmlformats.org/officeDocument/2006/relationships/hyperlink" Target="http://upload.wikimedia.org/wikipedia/commons/thumb/f/fe/Map_Europe_1923-cs.svg/800px-Map_Europe_1923-cs.svg.png" TargetMode="External"/><Relationship Id="rId5" Type="http://schemas.openxmlformats.org/officeDocument/2006/relationships/hyperlink" Target="http://upload.wikimedia.org/wikipedia/commons/d/d3/Gavrilloprincip.jpg" TargetMode="External"/><Relationship Id="rId10" Type="http://schemas.openxmlformats.org/officeDocument/2006/relationships/hyperlink" Target="http://upload.wikimedia.org/wikipedia/commons/thumb/8/87/French_bayonet_charge.jpg/800px-French_bayonet_charge.jpg" TargetMode="External"/><Relationship Id="rId4" Type="http://schemas.openxmlformats.org/officeDocument/2006/relationships/hyperlink" Target="http://upload.wikimedia.org/wikipedia/commons/0/00/Archduke_Franz_with_his_wife.jpg" TargetMode="External"/><Relationship Id="rId9" Type="http://schemas.openxmlformats.org/officeDocument/2006/relationships/hyperlink" Target="http://upload.wikimedia.org/wikipedia/commons/thumb/7/72/Russian_Troops_NGM-v31-p372.jpg/800px-Russian_Troops_NGM-v31-p37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503920" cy="4572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PRVNÍ SVĚTOVÁ VÁLKA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VY_32_INOVACE_195_ PRVNÍ SVĚTOVÁ VÁLKA</a:t>
            </a:r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2514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(28.7.1914 – 11.11.1918)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PRVNÍ SVĚTOVÁ VÁLKA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02076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Mezinárodní vztahy před první světovou válkou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227887" cy="4899025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r>
              <a:rPr lang="cs-CZ" sz="2400" dirty="0" smtClean="0"/>
              <a:t>Počátkem 20. století se Evropa rozdělila do </a:t>
            </a:r>
            <a:r>
              <a:rPr lang="cs-CZ" sz="2400" dirty="0" smtClean="0">
                <a:solidFill>
                  <a:srgbClr val="FF0000"/>
                </a:solidFill>
              </a:rPr>
              <a:t>2 nepřátelských bloků</a:t>
            </a:r>
            <a:r>
              <a:rPr lang="cs-CZ" sz="2400" dirty="0" smtClean="0"/>
              <a:t>:</a:t>
            </a:r>
          </a:p>
          <a:p>
            <a:pPr eaLnBrk="1" hangingPunct="1"/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tzv. TROJSPOLEK (později </a:t>
            </a:r>
            <a:r>
              <a:rPr lang="cs-CZ" sz="2400" dirty="0" smtClean="0">
                <a:solidFill>
                  <a:srgbClr val="FF0000"/>
                </a:solidFill>
              </a:rPr>
              <a:t>ÚSTŘEDNÍ MOCNOSTI</a:t>
            </a:r>
            <a:r>
              <a:rPr lang="cs-CZ" sz="2400" dirty="0" smtClean="0"/>
              <a:t>) – smlouva států Německa, </a:t>
            </a:r>
            <a:r>
              <a:rPr lang="cs-CZ" sz="2400" dirty="0" err="1" smtClean="0"/>
              <a:t>Rakouska</a:t>
            </a:r>
            <a:r>
              <a:rPr lang="cs-CZ" sz="2400" dirty="0" smtClean="0"/>
              <a:t>-Uherska a Itálie</a:t>
            </a:r>
          </a:p>
          <a:p>
            <a:pPr eaLnBrk="1" hangingPunct="1">
              <a:buNone/>
            </a:pPr>
            <a:r>
              <a:rPr lang="cs-CZ" sz="2400" dirty="0" smtClean="0"/>
              <a:t>                                </a:t>
            </a:r>
            <a:r>
              <a:rPr lang="cs-CZ" sz="4800" dirty="0" smtClean="0"/>
              <a:t>X</a:t>
            </a:r>
            <a:endParaRPr lang="cs-CZ" sz="2400" dirty="0" smtClean="0"/>
          </a:p>
          <a:p>
            <a:pPr eaLnBrk="1" hangingPunct="1">
              <a:buNone/>
            </a:pPr>
            <a:r>
              <a:rPr lang="cs-CZ" sz="2400" dirty="0" smtClean="0"/>
              <a:t> - TROJDOHODA (</a:t>
            </a:r>
            <a:r>
              <a:rPr lang="cs-CZ" sz="2400" dirty="0" smtClean="0">
                <a:solidFill>
                  <a:srgbClr val="FF0000"/>
                </a:solidFill>
              </a:rPr>
              <a:t>DOHODA</a:t>
            </a:r>
            <a:r>
              <a:rPr lang="cs-CZ" sz="2400" dirty="0" smtClean="0"/>
              <a:t>) – mezi Británií, Francií, Ruskem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5"/>
            <a:ext cx="8784976" cy="6258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3375"/>
            <a:ext cx="7239000" cy="6122988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600" dirty="0" smtClean="0"/>
              <a:t>Roku 1908 se uskutečnila </a:t>
            </a:r>
            <a:r>
              <a:rPr lang="cs-CZ" sz="2600" dirty="0" smtClean="0">
                <a:solidFill>
                  <a:srgbClr val="FF0000"/>
                </a:solidFill>
              </a:rPr>
              <a:t>anexe</a:t>
            </a:r>
            <a:r>
              <a:rPr lang="cs-CZ" sz="2600" dirty="0" smtClean="0"/>
              <a:t> </a:t>
            </a:r>
            <a:r>
              <a:rPr lang="cs-CZ" sz="2600" dirty="0" smtClean="0"/>
              <a:t>(</a:t>
            </a:r>
            <a:r>
              <a:rPr lang="cs-CZ" sz="2600" dirty="0" smtClean="0"/>
              <a:t>= připojení</a:t>
            </a:r>
            <a:r>
              <a:rPr lang="cs-CZ" sz="2600" dirty="0" smtClean="0"/>
              <a:t>) </a:t>
            </a:r>
            <a:r>
              <a:rPr lang="cs-CZ" sz="2600" dirty="0" smtClean="0">
                <a:solidFill>
                  <a:srgbClr val="FF0000"/>
                </a:solidFill>
              </a:rPr>
              <a:t>Bosny a Hercegoviny k R-U </a:t>
            </a:r>
            <a:r>
              <a:rPr lang="cs-CZ" sz="2600" dirty="0" smtClean="0"/>
              <a:t>a tím přestali být podřízeni Osmanské říši → VELKÝ ODPOR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r>
              <a:rPr lang="cs-CZ" u="sng" dirty="0" smtClean="0"/>
              <a:t>HLAVNÍ PŘÍČINY VÁLKY</a:t>
            </a:r>
            <a:r>
              <a:rPr lang="cs-CZ" dirty="0" smtClean="0"/>
              <a:t>: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Německo chtělo také kolonie, chtělo ovládnout střední i východní Evropu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Rusko chtělo přístup k Černému moři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Mezinárodní nenávist Francie – Německa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Balkánské události po odchodu Turků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ZÁMINKA k rozpoutání VÁLKY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28.6.1914 se v SARAJEVU konala přehlídka vojáků, na slavnost byl pozván i následník trůnu </a:t>
            </a:r>
            <a:r>
              <a:rPr lang="cs-CZ" i="1" dirty="0" smtClean="0">
                <a:solidFill>
                  <a:srgbClr val="FF0000"/>
                </a:solidFill>
              </a:rPr>
              <a:t>František Ferdinand d´Este</a:t>
            </a:r>
            <a:r>
              <a:rPr lang="cs-CZ" i="1" dirty="0" smtClean="0"/>
              <a:t> </a:t>
            </a:r>
            <a:r>
              <a:rPr lang="cs-CZ" dirty="0" smtClean="0"/>
              <a:t>se svojí manželkou Žofií </a:t>
            </a:r>
            <a:r>
              <a:rPr lang="cs-CZ" dirty="0" err="1" smtClean="0"/>
              <a:t>Chotkovou</a:t>
            </a:r>
            <a:endParaRPr lang="cs-CZ" dirty="0" smtClean="0"/>
          </a:p>
          <a:p>
            <a:pPr eaLnBrk="1" hangingPunct="1"/>
            <a:r>
              <a:rPr lang="cs-CZ" dirty="0" smtClean="0"/>
              <a:t>Atentát připravovala anarchistická organizace Černá ruka</a:t>
            </a:r>
          </a:p>
          <a:p>
            <a:pPr eaLnBrk="1" hangingPunct="1"/>
            <a:r>
              <a:rPr lang="cs-CZ" dirty="0" smtClean="0"/>
              <a:t>Oba zastřeleni</a:t>
            </a:r>
          </a:p>
          <a:p>
            <a:pPr eaLnBrk="1" hangingPunct="1"/>
            <a:r>
              <a:rPr lang="cs-CZ" dirty="0" smtClean="0"/>
              <a:t>Organizátoři zatčeni, vrah </a:t>
            </a:r>
            <a:r>
              <a:rPr lang="cs-CZ" dirty="0" err="1" smtClean="0"/>
              <a:t>Gavrilo</a:t>
            </a:r>
            <a:r>
              <a:rPr lang="cs-CZ" dirty="0" smtClean="0"/>
              <a:t> Princip umírá za několik let v </a:t>
            </a:r>
            <a:r>
              <a:rPr lang="cs-CZ" dirty="0" smtClean="0"/>
              <a:t>Terezíně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933056"/>
            <a:ext cx="2598737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764704"/>
            <a:ext cx="3433144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88640"/>
            <a:ext cx="531697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3375"/>
            <a:ext cx="7239000" cy="6122988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 měsíci jednání → vypuká válka</a:t>
            </a:r>
          </a:p>
          <a:p>
            <a:pPr marL="274320" indent="-274320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Byla to válka, kde se objevily nové zbraně, ale používané starými metodami, rozvíjelo se letectví, kulomety, tanky, plyny aj.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Nikdo si ale neodkázal představit, jaké veliké důsledky pro lidstvo tato válka bude </a:t>
            </a:r>
            <a:r>
              <a:rPr lang="cs-CZ" dirty="0" smtClean="0"/>
              <a:t>mít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FRONTY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ZÁPADNÍ </a:t>
            </a:r>
            <a:r>
              <a:rPr lang="cs-CZ" smtClean="0"/>
              <a:t>– spojenci Anglie a Francie X Německu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VÝCHODNÍ</a:t>
            </a:r>
            <a:r>
              <a:rPr lang="cs-CZ" smtClean="0"/>
              <a:t> – Německo, R-U X Rusku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BALKÁNSKÁ</a:t>
            </a:r>
            <a:r>
              <a:rPr lang="cs-CZ" smtClean="0"/>
              <a:t> – R-U X Srbům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ASIJSKÁ + TICHOMOŘSKÁ – zabránit německému kolonialismu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BLÍZKOVÝCHODNÍ – Turecko X Anglie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AFRICKÁ – likvidace německých kolonií, Francie, Anglie X Německu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3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Zákopová válka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Na západní frontě charakter zákopové války</a:t>
            </a:r>
          </a:p>
          <a:p>
            <a:pPr eaLnBrk="1" hangingPunct="1"/>
            <a:r>
              <a:rPr lang="cs-CZ" dirty="0" smtClean="0"/>
              <a:t>Důležitá pro obranu než útok</a:t>
            </a:r>
          </a:p>
          <a:p>
            <a:pPr eaLnBrk="1" hangingPunct="1"/>
            <a:r>
              <a:rPr lang="cs-CZ" dirty="0" smtClean="0"/>
              <a:t>Postupně se k mocnostem připojovaly další státy jako Turecko, Bulharsko na straně mocností Spolku, Japonsko na straně </a:t>
            </a:r>
            <a:r>
              <a:rPr lang="cs-CZ" dirty="0" smtClean="0"/>
              <a:t>Dohody</a:t>
            </a:r>
            <a:endParaRPr lang="cs-CZ" dirty="0" smtClean="0"/>
          </a:p>
          <a:p>
            <a:pPr eaLnBrk="1" hangingPunct="1"/>
            <a:r>
              <a:rPr lang="cs-CZ" dirty="0" smtClean="0"/>
              <a:t>Itálie roku 1915 nakonec přechází k Dohodě. </a:t>
            </a:r>
          </a:p>
          <a:p>
            <a:pPr eaLnBrk="1" hangingPunct="1"/>
            <a:r>
              <a:rPr lang="cs-CZ" dirty="0" smtClean="0"/>
              <a:t>Vývoj nových zbraní</a:t>
            </a:r>
          </a:p>
          <a:p>
            <a:pPr eaLnBrk="1" hangingPunct="1"/>
            <a:r>
              <a:rPr lang="cs-CZ" dirty="0" smtClean="0"/>
              <a:t>1915 poprvé Němci použili u belgického města YPRES otravné </a:t>
            </a:r>
            <a:r>
              <a:rPr lang="cs-CZ" dirty="0" smtClean="0"/>
              <a:t>plyny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N</a:t>
            </a:r>
            <a:r>
              <a:rPr lang="cs-CZ" dirty="0" smtClean="0">
                <a:solidFill>
                  <a:srgbClr val="7B9899"/>
                </a:solidFill>
              </a:rPr>
              <a:t>ejvýznamnější </a:t>
            </a:r>
            <a:r>
              <a:rPr lang="cs-CZ" dirty="0" smtClean="0">
                <a:solidFill>
                  <a:srgbClr val="7B9899"/>
                </a:solidFill>
              </a:rPr>
              <a:t>bitvy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Bitva na Marně</a:t>
            </a:r>
            <a:r>
              <a:rPr lang="cs-CZ" dirty="0" smtClean="0"/>
              <a:t> – 1914 – Německu se blesková válka nepovedla, Francie vyhrála a Paříž byla uchráněna. Německý útok byl zastaven a ideál rychlé války byl pryč.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Bitva u </a:t>
            </a:r>
            <a:r>
              <a:rPr lang="cs-CZ" dirty="0" err="1" smtClean="0">
                <a:solidFill>
                  <a:srgbClr val="C00000"/>
                </a:solidFill>
              </a:rPr>
              <a:t>Verdunu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- 1916 – Němci nechali Francouze vykrvácet, až milion obětí, osobnost maršála </a:t>
            </a:r>
            <a:r>
              <a:rPr lang="cs-CZ" dirty="0" err="1" smtClean="0"/>
              <a:t>Petaina</a:t>
            </a:r>
            <a:r>
              <a:rPr lang="cs-CZ" dirty="0" smtClean="0"/>
              <a:t> (Fr)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Bitva na řece </a:t>
            </a:r>
            <a:r>
              <a:rPr lang="cs-CZ" dirty="0" err="1" smtClean="0">
                <a:solidFill>
                  <a:srgbClr val="C00000"/>
                </a:solidFill>
              </a:rPr>
              <a:t>Sommě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1916 – nejkrvavější bitva války, 1,5 mil. obětí</a:t>
            </a:r>
            <a:endParaRPr lang="cs-CZ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            Vstup USA do války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875"/>
            <a:ext cx="7239000" cy="50434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USA byla na začátku války neutrálním státem, který se nechtěl vměšovat do jiných </a:t>
            </a:r>
            <a:r>
              <a:rPr lang="cs-CZ" dirty="0" smtClean="0"/>
              <a:t>záležitostí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Němci v roce 1917 začali provádět ponorkovou válku a chtěli tak nechat velkou Británii vyhladovět, protože byla závislá na </a:t>
            </a:r>
            <a:r>
              <a:rPr lang="cs-CZ" dirty="0" smtClean="0"/>
              <a:t>dovozu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Němci potopili parník Lusitanie, kde byli také Američané a to se stalo impulzem pro vstup USA do války (na straně Dohody</a:t>
            </a:r>
            <a:r>
              <a:rPr lang="cs-CZ" dirty="0" smtClean="0"/>
              <a:t>)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FF0000"/>
                </a:solidFill>
              </a:rPr>
              <a:t>ROZHODUJÍCÍ PRO ZMĚNU POMĚRU SIL MEZI DOHODOU A MOCNOSTMI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Poslední rok války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Státy byly konfliktem zcela vyčerpány, nejvíce Rusko, kde od roku 1917 probíhala revoluce</a:t>
            </a:r>
          </a:p>
          <a:p>
            <a:pPr eaLnBrk="1" hangingPunct="1"/>
            <a:r>
              <a:rPr lang="cs-CZ" smtClean="0"/>
              <a:t>Začala tajná vyjednávání R-U s Francií a VB o míru</a:t>
            </a:r>
          </a:p>
          <a:p>
            <a:pPr eaLnBrk="1" hangingPunct="1"/>
            <a:r>
              <a:rPr lang="cs-CZ" smtClean="0"/>
              <a:t>V lednu 1918 vydal prezident Wilson dokument 14 bodů, kde se píše mj. i o obnově obsazených států, autonomii národů R-U</a:t>
            </a:r>
          </a:p>
          <a:p>
            <a:pPr eaLnBrk="1" hangingPunct="1"/>
            <a:r>
              <a:rPr lang="cs-CZ" smtClean="0"/>
              <a:t>V březnu 1918 byl sjednán Brest-Litevský mír = následek zhroucení východní fronty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04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PŘÍMĚŘÍ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1"/>
            <a:ext cx="7239000" cy="4899571"/>
          </a:xfrm>
        </p:spPr>
        <p:txBody>
          <a:bodyPr/>
          <a:lstStyle/>
          <a:p>
            <a:pPr eaLnBrk="1" hangingPunct="1"/>
            <a:r>
              <a:rPr lang="cs-CZ" dirty="0" smtClean="0"/>
              <a:t>Nastala postupná kapitulace všech prohraných států </a:t>
            </a:r>
          </a:p>
          <a:p>
            <a:pPr eaLnBrk="1" hangingPunct="1"/>
            <a:r>
              <a:rPr lang="cs-CZ" dirty="0" smtClean="0"/>
              <a:t>Některé národy  začaly vyhlašovat samostatné státy bez účasti Habsburků</a:t>
            </a:r>
          </a:p>
          <a:p>
            <a:pPr eaLnBrk="1" hangingPunct="1"/>
            <a:r>
              <a:rPr lang="cs-CZ" dirty="0" smtClean="0"/>
              <a:t>V říjnu vnikla Československá republika, později i samostatné Polsko, Maďarsko, SHS (Království Slovinců, Chorvatů a Srbů), Rumunsko….</a:t>
            </a:r>
          </a:p>
          <a:p>
            <a:pPr eaLnBrk="1" hangingPunct="1"/>
            <a:r>
              <a:rPr lang="cs-CZ" dirty="0" smtClean="0"/>
              <a:t>Německo – císař Vilém II. se vzdal trůnu a Německo se stalo republikou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713"/>
            <a:ext cx="7239000" cy="5835650"/>
          </a:xfrm>
        </p:spPr>
        <p:txBody>
          <a:bodyPr/>
          <a:lstStyle/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Mír byl uzavřen 11. listopadu 1918  a tím válka skončila</a:t>
            </a:r>
            <a:endParaRPr lang="cs-CZ" dirty="0" smtClean="0"/>
          </a:p>
          <a:p>
            <a:pPr eaLnBrk="1" hangingPunct="1"/>
            <a:r>
              <a:rPr lang="cs-CZ" sz="2400" u="sng" dirty="0" smtClean="0"/>
              <a:t>DŮSLEDKY VÁLKY</a:t>
            </a:r>
            <a:r>
              <a:rPr lang="cs-CZ" sz="2400" dirty="0" smtClean="0"/>
              <a:t>: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10 mil. obětí v boji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7. mil. obětí civilistů 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20 – 30 mil. zraněných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Epidemie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Zadluženost států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Materiální škody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Růst radikálních skupin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721084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1090613"/>
            <a:ext cx="7620000" cy="467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47625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204864"/>
            <a:ext cx="76200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0"/>
            <a:ext cx="8604448" cy="5087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346" y="404665"/>
            <a:ext cx="8805398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http://upload.wikimedia.org/wikipedia/commons/thumb/6/63/Europe_1914.jpg/800px-Europe_1914.jpg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http://upload.wikimedia.org/wikipedia/commons/a/a9/Franzferdinand.jpg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http://upload.wikimedia.org/wikipedia/commons/0/00/Archduke_Franz_with_his_wife.jpg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http://upload.wikimedia.org/wikipedia/commons/d/d3/Gavrilloprincip.jpg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http://upload.wikimedia.org/wikipedia/commons/thumb/8/86/WW1_TitlePicture_For_Wikipedia_Article.jpg/442px-WW1_TitlePicture_For_Wikipedia_Article.jpg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http://upload.wikimedia.org/wikipedia/commons/f/ff/Bundesarchiv_Bild_104-0472A%2C_Flak-MG-Stellung.jpg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http://upload.wikimedia.org/wikipedia/commons/c/c9/Aero_Ae-01.jpg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http://upload.wikimedia.org/wikipedia/commons/thumb/7/72/Russian_Troops_NGM-v31-p372.jpg/800px-Russian_Troops_NGM-v31-p372.jpg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http://upload.wikimedia.org/wikipedia/commons/thumb/8/87/French_bayonet_charge.jpg/800px-French_bayonet_charge.jpg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http://upload.wikimedia.org/wikipedia/commons/thumb/f/fe/Map_Europe_1923-cs.svg/800px-Map_Europe_1923-cs.svg.png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348</TotalTime>
  <Words>649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Administrativní</vt:lpstr>
      <vt:lpstr>Snímek 1</vt:lpstr>
      <vt:lpstr>PRVNÍ SVĚTOVÁ VÁLKA </vt:lpstr>
      <vt:lpstr>Mezinárodní vztahy před první světovou válkou</vt:lpstr>
      <vt:lpstr>Snímek 4</vt:lpstr>
      <vt:lpstr>Snímek 5</vt:lpstr>
      <vt:lpstr>ZÁMINKA k rozpoutání VÁLKY</vt:lpstr>
      <vt:lpstr>Snímek 7</vt:lpstr>
      <vt:lpstr>Snímek 8</vt:lpstr>
      <vt:lpstr>FRONTY</vt:lpstr>
      <vt:lpstr>Zákopová válka</vt:lpstr>
      <vt:lpstr>Nejvýznamnější bitvy</vt:lpstr>
      <vt:lpstr>            Vstup USA do války</vt:lpstr>
      <vt:lpstr>Poslední rok války</vt:lpstr>
      <vt:lpstr>PŘÍMĚŘÍ</vt:lpstr>
      <vt:lpstr>Snímek 15</vt:lpstr>
      <vt:lpstr>Snímek 16</vt:lpstr>
      <vt:lpstr>Snímek 17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Lucinka</dc:creator>
  <cp:lastModifiedBy>U1</cp:lastModifiedBy>
  <cp:revision>40</cp:revision>
  <dcterms:created xsi:type="dcterms:W3CDTF">2010-09-08T16:08:55Z</dcterms:created>
  <dcterms:modified xsi:type="dcterms:W3CDTF">2012-03-01T16:15:04Z</dcterms:modified>
</cp:coreProperties>
</file>