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12"/>
  </p:handoutMasterIdLst>
  <p:sldIdLst>
    <p:sldId id="265" r:id="rId2"/>
    <p:sldId id="256" r:id="rId3"/>
    <p:sldId id="261" r:id="rId4"/>
    <p:sldId id="257" r:id="rId5"/>
    <p:sldId id="262" r:id="rId6"/>
    <p:sldId id="258" r:id="rId7"/>
    <p:sldId id="259" r:id="rId8"/>
    <p:sldId id="260" r:id="rId9"/>
    <p:sldId id="263" r:id="rId10"/>
    <p:sldId id="264" r:id="rId11"/>
  </p:sldIdLst>
  <p:sldSz cx="9144000" cy="6858000" type="screen4x3"/>
  <p:notesSz cx="9144000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743C7-A7E2-42B1-A8F3-3A7102329A24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29881-9ECE-4696-A924-472653BB0B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7048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A3BD5C3-E6A8-4A83-91AF-60CB8AF251D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EA628DD-8AD2-413A-BC9E-7D370FCA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328576"/>
              </p:ext>
            </p:extLst>
          </p:nvPr>
        </p:nvGraphicFramePr>
        <p:xfrm>
          <a:off x="249778" y="260644"/>
          <a:ext cx="8642702" cy="62646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0980"/>
                <a:gridCol w="6961722"/>
              </a:tblGrid>
              <a:tr h="4485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VY_32_INOVACE_ICT_5B_01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Nové Město nad Metují, Školní 1000, okres Náchod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Mgr. </a:t>
                      </a:r>
                      <a:r>
                        <a:rPr lang="cs-CZ" sz="1400" dirty="0" smtClean="0">
                          <a:effectLst/>
                        </a:rPr>
                        <a:t>Milena Vacková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636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Tematický okruh, předmět: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Využívání informačních a komunikačních technologií</a:t>
                      </a:r>
                      <a:r>
                        <a:rPr lang="cs-CZ" sz="1400" dirty="0" smtClean="0">
                          <a:effectLst/>
                        </a:rPr>
                        <a:t>,  ICT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Téma: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Hygienické</a:t>
                      </a:r>
                      <a:r>
                        <a:rPr lang="cs-CZ" sz="1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zásady práce s PC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Číslo projektu: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CZ.1.07/1.4.00/21.2336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3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Datum: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8.</a:t>
                      </a:r>
                      <a:r>
                        <a:rPr lang="cs-CZ" sz="1400" baseline="0" dirty="0" smtClean="0">
                          <a:effectLst/>
                        </a:rPr>
                        <a:t> </a:t>
                      </a:r>
                      <a:r>
                        <a:rPr lang="cs-CZ" sz="1400" baseline="0" smtClean="0">
                          <a:effectLst/>
                        </a:rPr>
                        <a:t>9. </a:t>
                      </a:r>
                      <a:r>
                        <a:rPr lang="cs-CZ" sz="1400" smtClean="0">
                          <a:effectLst/>
                        </a:rPr>
                        <a:t>2011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7532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Výkladová hodina za použití dataprojektorů v počítačové učebně. Materiál je vytvořen v programu </a:t>
                      </a:r>
                      <a:r>
                        <a:rPr lang="cs-CZ" sz="1400" dirty="0" err="1" smtClean="0"/>
                        <a:t>Power</a:t>
                      </a:r>
                      <a:r>
                        <a:rPr lang="cs-CZ" sz="1400" dirty="0" smtClean="0"/>
                        <a:t> Point. Cílem této hodiny je seznámit žáky, jak správně umístit PC , jak správně u PC sedět a pracovat. Díky těmto znalostem se snažit předejít zdravotním problémům. V hodině je výklad proložen názornými ukázkami.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47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600200"/>
            <a:ext cx="7846640" cy="1780108"/>
          </a:xfrm>
        </p:spPr>
        <p:txBody>
          <a:bodyPr/>
          <a:lstStyle/>
          <a:p>
            <a:r>
              <a:rPr lang="cs-CZ" b="1" dirty="0" smtClean="0"/>
              <a:t>Hygienické zásady práce s PC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49120" y="2996952"/>
            <a:ext cx="8424935" cy="465501"/>
          </a:xfrm>
        </p:spPr>
        <p:txBody>
          <a:bodyPr>
            <a:normAutofit/>
          </a:bodyPr>
          <a:lstStyle/>
          <a:p>
            <a:r>
              <a:rPr lang="cs-CZ" sz="2000" dirty="0" smtClean="0"/>
              <a:t>nejdůležitější je dostatek světla (pro </a:t>
            </a:r>
            <a:r>
              <a:rPr lang="cs-CZ" sz="2000" dirty="0"/>
              <a:t>oči velmi </a:t>
            </a:r>
            <a:r>
              <a:rPr lang="cs-CZ" sz="2000" dirty="0" smtClean="0"/>
              <a:t>blahodárné</a:t>
            </a:r>
            <a:r>
              <a:rPr lang="cs-CZ" sz="2000" dirty="0"/>
              <a:t>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Umístění počítače</a:t>
            </a:r>
            <a:endParaRPr lang="cs-CZ" b="1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325183" y="2492896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 smtClean="0"/>
              <a:t>Denní světlo, výhled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395536" y="4509120"/>
            <a:ext cx="8496944" cy="1694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monitor </a:t>
            </a:r>
            <a:r>
              <a:rPr lang="cs-CZ" sz="2000" dirty="0"/>
              <a:t>musí být umístěn tak, aby se v něm nic </a:t>
            </a:r>
            <a:r>
              <a:rPr lang="cs-CZ" sz="2000" dirty="0" smtClean="0"/>
              <a:t>nelesklo </a:t>
            </a:r>
          </a:p>
          <a:p>
            <a:r>
              <a:rPr lang="cs-CZ" sz="2000" dirty="0" smtClean="0"/>
              <a:t>nejlepší </a:t>
            </a:r>
            <a:r>
              <a:rPr lang="cs-CZ" sz="2000" dirty="0"/>
              <a:t>jsou </a:t>
            </a:r>
            <a:r>
              <a:rPr lang="cs-CZ" sz="2000" dirty="0" smtClean="0"/>
              <a:t>LCD </a:t>
            </a:r>
            <a:r>
              <a:rPr lang="cs-CZ" sz="2000" dirty="0"/>
              <a:t>obrazovky, jejichž povrch není ze skla a tudíž odráží mnohem méně </a:t>
            </a:r>
            <a:r>
              <a:rPr lang="cs-CZ" sz="2000" dirty="0" smtClean="0"/>
              <a:t>světla</a:t>
            </a:r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49120" y="3933056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Odlesk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41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5" y="1772816"/>
            <a:ext cx="7812856" cy="2304257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000" b="1" dirty="0" smtClean="0"/>
              <a:t>MONITOR:</a:t>
            </a:r>
          </a:p>
          <a:p>
            <a:pPr marL="0" indent="0">
              <a:buNone/>
            </a:pPr>
            <a:endParaRPr lang="cs-CZ" sz="3000" b="1" dirty="0" smtClean="0"/>
          </a:p>
          <a:p>
            <a:r>
              <a:rPr lang="cs-CZ" dirty="0" smtClean="0"/>
              <a:t>umístit tam, aby se v něm neodráželo světlo</a:t>
            </a:r>
          </a:p>
          <a:p>
            <a:r>
              <a:rPr lang="cs-CZ" dirty="0" smtClean="0"/>
              <a:t>neměl by být umístěn čelem ani zády k oknu</a:t>
            </a:r>
          </a:p>
          <a:p>
            <a:r>
              <a:rPr lang="cs-CZ" dirty="0" smtClean="0"/>
              <a:t>umístit minimálně 50 cm od očí a v úrovni očí</a:t>
            </a:r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4221089"/>
            <a:ext cx="345638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u="sng" dirty="0" smtClean="0"/>
              <a:t>Správné umístění monitoru</a:t>
            </a:r>
          </a:p>
        </p:txBody>
      </p:sp>
      <p:pic>
        <p:nvPicPr>
          <p:cNvPr id="1027" name="Picture 3" descr="C:\Users\milena.vackova\AppData\Local\Microsoft\Windows\Temporary Internet Files\Content.IE5\V9HP5IAT\MC9004242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211158"/>
            <a:ext cx="832123" cy="83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81128"/>
            <a:ext cx="876300" cy="171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812" y="4585327"/>
            <a:ext cx="876300" cy="171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659" y="4517418"/>
            <a:ext cx="876300" cy="171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Zástupný symbol pro obsah 2"/>
          <p:cNvSpPr txBox="1">
            <a:spLocks/>
          </p:cNvSpPr>
          <p:nvPr/>
        </p:nvSpPr>
        <p:spPr>
          <a:xfrm>
            <a:off x="4703144" y="4221089"/>
            <a:ext cx="4045319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Nesprávné umístění monitoru</a:t>
            </a:r>
          </a:p>
        </p:txBody>
      </p:sp>
      <p:pic>
        <p:nvPicPr>
          <p:cNvPr id="1032" name="Picture 8" descr="C:\Users\milena.vackova\AppData\Local\Microsoft\Windows\Temporary Internet Files\Content.IE5\YVF6UCX6\MC9004241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478" y="5377049"/>
            <a:ext cx="532827" cy="70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milena.vackova\AppData\Local\Microsoft\Windows\Temporary Internet Files\Content.IE5\YVF6UCX6\MC9004241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40352" y="5377049"/>
            <a:ext cx="532827" cy="70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6300" y="2504653"/>
            <a:ext cx="8712967" cy="1572419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jste-li </a:t>
            </a:r>
            <a:r>
              <a:rPr lang="cs-CZ" sz="2000" dirty="0"/>
              <a:t>tedy nuceni pracovat po nocích, dbejte vždy na příjemné a dostatečné osvětlení místnosti. Je ovšem lepší si přivstat brzy ráno s východem slunce, když je mysl čerstvá, a udělat za hodinku práci, do níž byste v noci zírali hodiny.</a:t>
            </a:r>
          </a:p>
          <a:p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25183" y="2060848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Jas, kontrast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440925" y="4365104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Čerstvý vzduch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8" name="Zástupný symbol pro obsah 4"/>
          <p:cNvSpPr txBox="1">
            <a:spLocks/>
          </p:cNvSpPr>
          <p:nvPr/>
        </p:nvSpPr>
        <p:spPr>
          <a:xfrm>
            <a:off x="325183" y="4941168"/>
            <a:ext cx="5110913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neméně důležitý je čerstvý nevydýchaný vzduch a příjemná teplota</a:t>
            </a:r>
          </a:p>
          <a:p>
            <a:r>
              <a:rPr lang="cs-CZ" sz="2000" dirty="0" smtClean="0"/>
              <a:t>větrejte pravidelně a vydatně</a:t>
            </a:r>
            <a:endParaRPr lang="cs-CZ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0"/>
            <a:ext cx="3457178" cy="2592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553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br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092"/>
            <a:ext cx="9144000" cy="6352134"/>
          </a:xfrm>
        </p:spPr>
      </p:pic>
      <p:sp>
        <p:nvSpPr>
          <p:cNvPr id="5" name="Zástupný symbol pro obsah 1"/>
          <p:cNvSpPr txBox="1">
            <a:spLocks/>
          </p:cNvSpPr>
          <p:nvPr/>
        </p:nvSpPr>
        <p:spPr>
          <a:xfrm>
            <a:off x="611560" y="6309320"/>
            <a:ext cx="8136904" cy="465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600" dirty="0" smtClean="0"/>
              <a:t>Obrázek byl poskytnut se svolením nakladatelství Computer Media s.r.o., www.computermedia.cz.</a:t>
            </a:r>
            <a:endParaRPr lang="cs-C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912768" cy="125272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Co způsobuje nesprávné sezení u počítače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75467"/>
            <a:ext cx="5688631" cy="3561845"/>
          </a:xfrm>
        </p:spPr>
        <p:txBody>
          <a:bodyPr>
            <a:normAutofit/>
          </a:bodyPr>
          <a:lstStyle/>
          <a:p>
            <a:pPr lvl="0"/>
            <a:r>
              <a:rPr lang="cs-CZ" sz="2000" dirty="0" smtClean="0"/>
              <a:t>zvolit </a:t>
            </a:r>
            <a:r>
              <a:rPr lang="cs-CZ" sz="2000" dirty="0"/>
              <a:t>rozlišení, </a:t>
            </a:r>
            <a:r>
              <a:rPr lang="cs-CZ" sz="2000" dirty="0" smtClean="0"/>
              <a:t>tak </a:t>
            </a:r>
            <a:r>
              <a:rPr lang="cs-CZ" sz="2000" dirty="0"/>
              <a:t>aby písmo nebylo moc </a:t>
            </a:r>
            <a:r>
              <a:rPr lang="cs-CZ" sz="2000" dirty="0" smtClean="0"/>
              <a:t>malé</a:t>
            </a:r>
            <a:endParaRPr lang="cs-CZ" sz="2000" dirty="0"/>
          </a:p>
          <a:p>
            <a:pPr lvl="0"/>
            <a:r>
              <a:rPr lang="cs-CZ" sz="2000" dirty="0"/>
              <a:t>vhodné nastavení jasu a kontrastu </a:t>
            </a:r>
          </a:p>
          <a:p>
            <a:pPr lvl="0"/>
            <a:r>
              <a:rPr lang="cs-CZ" sz="2000" dirty="0"/>
              <a:t>správné umístění monitoru - v obrazovce by neměly být vidět odrazy žádných světelných zdrojů </a:t>
            </a:r>
          </a:p>
          <a:p>
            <a:pPr lvl="0"/>
            <a:r>
              <a:rPr lang="cs-CZ" sz="2000" dirty="0"/>
              <a:t>dodržujte doporučenou vzdálenost od monitoru 50-70 cm </a:t>
            </a:r>
          </a:p>
          <a:p>
            <a:pPr lvl="0"/>
            <a:r>
              <a:rPr lang="cs-CZ" sz="2000" dirty="0" smtClean="0"/>
              <a:t>LCD </a:t>
            </a:r>
            <a:r>
              <a:rPr lang="cs-CZ" sz="2000" dirty="0"/>
              <a:t>monitory – nevyzařují, neblikají – šetří zdraví </a:t>
            </a:r>
          </a:p>
          <a:p>
            <a:endParaRPr lang="cs-CZ" sz="2000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25183" y="2060848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Oči, bolest hlavy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spravce\AppData\Local\Microsoft\Windows\Temporary Internet Files\Content.IE5\2AG34XFU\MP9004224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149080"/>
            <a:ext cx="2662831" cy="17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2675467"/>
            <a:ext cx="8208911" cy="2049677"/>
          </a:xfrm>
        </p:spPr>
        <p:txBody>
          <a:bodyPr>
            <a:normAutofit/>
          </a:bodyPr>
          <a:lstStyle/>
          <a:p>
            <a:pPr lvl="0"/>
            <a:r>
              <a:rPr lang="cs-CZ" sz="2000" dirty="0" smtClean="0"/>
              <a:t>lidské </a:t>
            </a:r>
            <a:r>
              <a:rPr lang="cs-CZ" sz="2000" dirty="0"/>
              <a:t>oko vidí na monitoru jednotlivé body – to, že vnímáme celistvý obraz, je výsledkem práce našeho mozku – ten je skládáním bodů silně zatížen, proto je člověk při delší době práce na PC velmi psychicky unaven </a:t>
            </a:r>
          </a:p>
          <a:p>
            <a:pPr lvl="0"/>
            <a:r>
              <a:rPr lang="cs-CZ" sz="2000" dirty="0"/>
              <a:t>hluk počítače </a:t>
            </a:r>
          </a:p>
          <a:p>
            <a:endParaRPr lang="cs-CZ" sz="2000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325183" y="2060848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Zvýšená únava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spravce\AppData\Local\Microsoft\Windows\Temporary Internet Files\Content.IE5\FBIHYII8\MC9003325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311" y="3789040"/>
            <a:ext cx="4274555" cy="274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675466"/>
            <a:ext cx="7488832" cy="3777869"/>
          </a:xfrm>
        </p:spPr>
        <p:txBody>
          <a:bodyPr>
            <a:normAutofit/>
          </a:bodyPr>
          <a:lstStyle/>
          <a:p>
            <a:pPr lvl="0"/>
            <a:r>
              <a:rPr lang="cs-CZ" sz="2000" dirty="0" smtClean="0"/>
              <a:t>namáhání </a:t>
            </a:r>
            <a:r>
              <a:rPr lang="cs-CZ" sz="2000" dirty="0"/>
              <a:t>zad zmenšíme kvalitní kancelářskou židlí (dostatečná výška sedáku, opěrky pro ruce) </a:t>
            </a:r>
          </a:p>
          <a:p>
            <a:pPr lvl="0"/>
            <a:r>
              <a:rPr lang="cs-CZ" sz="2000" dirty="0"/>
              <a:t>poloha hlavy – pohled na monitor směřuje přímo nebo mírně dolů (umístění na vyvýšené desce je nevhodné</a:t>
            </a:r>
            <a:r>
              <a:rPr lang="cs-CZ" sz="2000" dirty="0" smtClean="0"/>
              <a:t>)</a:t>
            </a:r>
          </a:p>
          <a:p>
            <a:pPr lvl="0"/>
            <a:r>
              <a:rPr lang="cs-CZ" sz="2000" dirty="0" smtClean="0"/>
              <a:t>při </a:t>
            </a:r>
            <a:r>
              <a:rPr lang="cs-CZ" sz="2000" dirty="0"/>
              <a:t>opisování je důležitá i poloha předlohy </a:t>
            </a:r>
            <a:endParaRPr lang="cs-CZ" sz="2000" dirty="0" smtClean="0"/>
          </a:p>
          <a:p>
            <a:pPr lvl="0"/>
            <a:r>
              <a:rPr lang="cs-CZ" sz="2000" dirty="0" smtClean="0"/>
              <a:t>křeče </a:t>
            </a:r>
            <a:r>
              <a:rPr lang="cs-CZ" sz="2000" dirty="0"/>
              <a:t>zápěstí (ergonomické klávesnice, podložka před klávesnici či myš) </a:t>
            </a:r>
          </a:p>
          <a:p>
            <a:pPr lvl="0"/>
            <a:r>
              <a:rPr lang="cs-CZ" sz="2000" dirty="0"/>
              <a:t>počítače mají tu vlastnost, že při práci s nimi rychle utíká čas – nebezpečí setrvání dlouhou dobu ve stejné poloze </a:t>
            </a:r>
          </a:p>
          <a:p>
            <a:r>
              <a:rPr lang="cs-CZ" sz="2000" dirty="0"/>
              <a:t>doporučeno – dělat přestávky (projít se, zacvičit si..)</a:t>
            </a:r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325183" y="2060848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Záda a krční páteř, ruce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spravce\AppData\Local\Microsoft\Windows\Temporary Internet Files\Content.IE5\2AG34XFU\MC9004338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797431"/>
            <a:ext cx="2526834" cy="252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714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36912"/>
            <a:ext cx="7884865" cy="1584176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Obrázky z knihy: Informatika pro základní školy – 1. díl, Libuše Kovářová, Nakladatelství </a:t>
            </a:r>
            <a:r>
              <a:rPr lang="cs-CZ" sz="1600" dirty="0" err="1" smtClean="0"/>
              <a:t>ComputerMedia</a:t>
            </a:r>
            <a:r>
              <a:rPr lang="cs-CZ" sz="1600" dirty="0" smtClean="0"/>
              <a:t>, r. vydání 2004, str. 19. – 21 </a:t>
            </a:r>
            <a:r>
              <a:rPr lang="cs-CZ" sz="1600" dirty="0"/>
              <a:t>- Obrázek byl poskytnut se svolením nakladatelství Computer Media s.r.o., www.computermedia.cz</a:t>
            </a:r>
            <a:endParaRPr lang="cs-CZ" sz="1600" dirty="0" smtClean="0"/>
          </a:p>
          <a:p>
            <a:r>
              <a:rPr lang="cs-CZ" sz="1600" dirty="0" smtClean="0"/>
              <a:t>Obrázek oka – nakreslen autorem v programu Malování</a:t>
            </a:r>
          </a:p>
          <a:p>
            <a:r>
              <a:rPr lang="cs-CZ" sz="1600" dirty="0" smtClean="0"/>
              <a:t>Ostatní obrázky – použity kliparty ze sady Microsoft Office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Zdroje: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2870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93</TotalTime>
  <Words>525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Hygienické zásady práce s PC</vt:lpstr>
      <vt:lpstr>Umístění počítače</vt:lpstr>
      <vt:lpstr>Prezentace aplikace PowerPoint</vt:lpstr>
      <vt:lpstr>Prezentace aplikace PowerPoint</vt:lpstr>
      <vt:lpstr>Prezentace aplikace PowerPoint</vt:lpstr>
      <vt:lpstr>Co způsobuje nesprávné sezení u počítače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Hygiena a bezpečnost práce s PC</dc:title>
  <dc:creator>Milena Vacková</dc:creator>
  <cp:lastModifiedBy>spravce</cp:lastModifiedBy>
  <cp:revision>21</cp:revision>
  <dcterms:created xsi:type="dcterms:W3CDTF">2011-05-27T09:18:42Z</dcterms:created>
  <dcterms:modified xsi:type="dcterms:W3CDTF">2012-04-24T14:24:25Z</dcterms:modified>
</cp:coreProperties>
</file>