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9"/>
  </p:notesMasterIdLst>
  <p:handoutMasterIdLst>
    <p:handoutMasterId r:id="rId10"/>
  </p:handoutMasterIdLst>
  <p:sldIdLst>
    <p:sldId id="264" r:id="rId2"/>
    <p:sldId id="257" r:id="rId3"/>
    <p:sldId id="258" r:id="rId4"/>
    <p:sldId id="259" r:id="rId5"/>
    <p:sldId id="262" r:id="rId6"/>
    <p:sldId id="263" r:id="rId7"/>
    <p:sldId id="261" r:id="rId8"/>
  </p:sldIdLst>
  <p:sldSz cx="9144000" cy="6858000" type="screen4x3"/>
  <p:notesSz cx="10234613" cy="70993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797247" y="0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A4C8BDFB-8190-49DA-BDA5-2C132F5F933B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6743103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797247" y="6743103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C938EBF9-4A07-411F-AE33-8F70C5A4D6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7085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797247" y="0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CCCECD1D-BCA5-4B0C-A4F5-B216084FE419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531813"/>
            <a:ext cx="3551237" cy="2663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1023463" y="3372168"/>
            <a:ext cx="8187690" cy="3194685"/>
          </a:xfrm>
          <a:prstGeom prst="rect">
            <a:avLst/>
          </a:prstGeom>
        </p:spPr>
        <p:txBody>
          <a:bodyPr vert="horz" lIns="94768" tIns="47384" rIns="94768" bIns="4738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6743103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797247" y="6743103"/>
            <a:ext cx="4434999" cy="354965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5C5A808E-B17A-44A4-82A9-AC88D607A66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1928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A92EF68-A498-4BE8-A4DF-EC4D78D7AC49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20483" name="Text Box 1"/>
          <p:cNvSpPr txBox="1">
            <a:spLocks noChangeArrowheads="1"/>
          </p:cNvSpPr>
          <p:nvPr/>
        </p:nvSpPr>
        <p:spPr bwMode="auto">
          <a:xfrm>
            <a:off x="1496493" y="539695"/>
            <a:ext cx="7241633" cy="266263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3103" tIns="41551" rIns="83103" bIns="41551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body"/>
          </p:nvPr>
        </p:nvSpPr>
        <p:spPr>
          <a:xfrm>
            <a:off x="1023462" y="3373090"/>
            <a:ext cx="8185542" cy="3194948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971D6D1-BAA9-4827-A7BE-1743255A4CDA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21507" name="Text Box 1"/>
          <p:cNvSpPr txBox="1">
            <a:spLocks noChangeArrowheads="1"/>
          </p:cNvSpPr>
          <p:nvPr/>
        </p:nvSpPr>
        <p:spPr bwMode="auto">
          <a:xfrm>
            <a:off x="1496493" y="539695"/>
            <a:ext cx="7241633" cy="266263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3103" tIns="41551" rIns="83103" bIns="41551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body"/>
          </p:nvPr>
        </p:nvSpPr>
        <p:spPr>
          <a:xfrm>
            <a:off x="1023462" y="3373090"/>
            <a:ext cx="8185542" cy="3194948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BE3F5A9-C504-4A3E-80B8-F7C3C1F2D7AB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1496493" y="539695"/>
            <a:ext cx="7241633" cy="266263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3103" tIns="41551" rIns="83103" bIns="41551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body"/>
          </p:nvPr>
        </p:nvSpPr>
        <p:spPr>
          <a:xfrm>
            <a:off x="1023462" y="3373090"/>
            <a:ext cx="8185542" cy="3194948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204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F262A-FDA1-48B2-A2DC-790260160E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204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456480" y="1604329"/>
            <a:ext cx="4043520" cy="4524955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38241" y="1604329"/>
            <a:ext cx="4044960" cy="452495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8921E-23A2-4C3C-8F4C-3E9DC6F3DB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5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BD1BFA5-B451-4615-B83B-63EE8D3E0BBB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D9696D3-9C11-47FF-ADD7-E0FD6B7940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e/Eniac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413362"/>
              </p:ext>
            </p:extLst>
          </p:nvPr>
        </p:nvGraphicFramePr>
        <p:xfrm>
          <a:off x="251520" y="1124744"/>
          <a:ext cx="7848872" cy="51125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6583"/>
                <a:gridCol w="6322289"/>
              </a:tblGrid>
              <a:tr h="401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VY_32_INOVACE_ICT_5B_04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Nové Město nad Metují, Školní 1000, okres Náchod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86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Využívání informačních a komunikačních technologií, ICT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Historie počítačů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CZ.1.07/1.4.00/21.2336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Datum: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4. </a:t>
                      </a:r>
                      <a:r>
                        <a:rPr lang="cs-CZ" sz="1200" smtClean="0">
                          <a:effectLst/>
                        </a:rPr>
                        <a:t>10.</a:t>
                      </a:r>
                      <a:r>
                        <a:rPr lang="cs-CZ" sz="1200" baseline="0" smtClean="0">
                          <a:effectLst/>
                        </a:rPr>
                        <a:t> </a:t>
                      </a:r>
                      <a:r>
                        <a:rPr lang="cs-CZ" sz="1200" smtClean="0">
                          <a:effectLst/>
                        </a:rPr>
                        <a:t>2011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3174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Výkladová</a:t>
                      </a:r>
                      <a:r>
                        <a:rPr kumimoji="0" lang="cs-CZ" sz="12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hodina se zápisem a s důkladným vysvětlením na jakém principu pracují PC. Vysvětlení základních jednotek v počítačové oblasti.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6600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>
          <a:xfrm>
            <a:off x="489601" y="2595256"/>
            <a:ext cx="8229600" cy="664797"/>
          </a:xfrm>
        </p:spPr>
        <p:txBody>
          <a:bodyPr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Historie počítačů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idx="1"/>
          </p:nvPr>
        </p:nvSpPr>
        <p:spPr>
          <a:xfrm>
            <a:off x="251520" y="548680"/>
            <a:ext cx="4320480" cy="2505301"/>
          </a:xfr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sz="2000" dirty="0" smtClean="0"/>
              <a:t>Rok 1941 - počítač </a:t>
            </a:r>
            <a:r>
              <a:rPr lang="cs-CZ" sz="2000" b="1" dirty="0" err="1" smtClean="0"/>
              <a:t>Zuse</a:t>
            </a:r>
            <a:r>
              <a:rPr lang="cs-CZ" sz="2000" b="1" dirty="0" smtClean="0"/>
              <a:t> Z4, byl však zničen při náletu</a:t>
            </a:r>
            <a:br>
              <a:rPr lang="cs-CZ" sz="2000" b="1" dirty="0" smtClean="0"/>
            </a:br>
            <a:endParaRPr lang="cs-CZ" sz="2000" b="1" dirty="0" smtClean="0"/>
          </a:p>
          <a:p>
            <a:pPr>
              <a:lnSpc>
                <a:spcPct val="93000"/>
              </a:lnSpc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endParaRPr lang="cs-CZ" sz="2000" b="1" dirty="0" smtClean="0"/>
          </a:p>
          <a:p>
            <a:pPr>
              <a:lnSpc>
                <a:spcPct val="93000"/>
              </a:lnSpc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sz="2000" dirty="0" smtClean="0"/>
              <a:t>Rok 1943 - </a:t>
            </a:r>
            <a:r>
              <a:rPr lang="cs-CZ" sz="2000" b="1" dirty="0" smtClean="0"/>
              <a:t>reléový počítač MARK 1, </a:t>
            </a:r>
            <a:r>
              <a:rPr lang="cs-CZ" sz="2000" dirty="0" smtClean="0"/>
              <a:t>který byl použit k výpočtům pro první atomovou bombu.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07504" y="3501008"/>
            <a:ext cx="7992888" cy="266842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marL="444500" lvl="1" indent="-358775">
              <a:lnSpc>
                <a:spcPct val="93000"/>
              </a:lnSpc>
              <a:buFont typeface="Arial" pitchFamily="34" charset="0"/>
              <a:buChar char="•"/>
              <a:tabLst>
                <a:tab pos="811213" algn="l"/>
                <a:tab pos="1219200" algn="l"/>
                <a:tab pos="1627188" algn="l"/>
                <a:tab pos="2033588" algn="l"/>
                <a:tab pos="2441575" algn="l"/>
                <a:tab pos="2849563" algn="l"/>
                <a:tab pos="3255963" algn="l"/>
                <a:tab pos="3663950" algn="l"/>
                <a:tab pos="4071938" algn="l"/>
                <a:tab pos="4478338" algn="l"/>
                <a:tab pos="4886325" algn="l"/>
                <a:tab pos="5294313" algn="l"/>
                <a:tab pos="5702300" algn="l"/>
                <a:tab pos="6108700" algn="l"/>
                <a:tab pos="6516688" algn="l"/>
                <a:tab pos="6924675" algn="l"/>
                <a:tab pos="7331075" algn="l"/>
                <a:tab pos="7739063" algn="l"/>
                <a:tab pos="8147050" algn="l"/>
              </a:tabLst>
            </a:pPr>
            <a:r>
              <a:rPr lang="cs-CZ" sz="2000" b="1" dirty="0" smtClean="0"/>
              <a:t>Rok 1944  - první plně elektronkový počítač ENIAC, </a:t>
            </a:r>
            <a:r>
              <a:rPr lang="cs-CZ" sz="2000" dirty="0" smtClean="0"/>
              <a:t>který sloužil především k vojenským účelům</a:t>
            </a:r>
            <a:br>
              <a:rPr lang="cs-CZ" sz="2000" dirty="0" smtClean="0"/>
            </a:br>
            <a:endParaRPr lang="cs-CZ" sz="2000" dirty="0" smtClean="0"/>
          </a:p>
          <a:p>
            <a:pPr marL="444500" lvl="1" indent="-358775">
              <a:lnSpc>
                <a:spcPct val="93000"/>
              </a:lnSpc>
              <a:buFont typeface="Arial" pitchFamily="34" charset="0"/>
              <a:buChar char="•"/>
              <a:tabLst>
                <a:tab pos="811213" algn="l"/>
                <a:tab pos="1219200" algn="l"/>
                <a:tab pos="1627188" algn="l"/>
                <a:tab pos="2033588" algn="l"/>
                <a:tab pos="2441575" algn="l"/>
                <a:tab pos="2849563" algn="l"/>
                <a:tab pos="3255963" algn="l"/>
                <a:tab pos="3663950" algn="l"/>
                <a:tab pos="4071938" algn="l"/>
                <a:tab pos="4478338" algn="l"/>
                <a:tab pos="4886325" algn="l"/>
                <a:tab pos="5294313" algn="l"/>
                <a:tab pos="5702300" algn="l"/>
                <a:tab pos="6108700" algn="l"/>
                <a:tab pos="6516688" algn="l"/>
                <a:tab pos="6924675" algn="l"/>
                <a:tab pos="7331075" algn="l"/>
                <a:tab pos="7739063" algn="l"/>
                <a:tab pos="8147050" algn="l"/>
              </a:tabLst>
            </a:pPr>
            <a:endParaRPr lang="cs-CZ" sz="2000" b="1" dirty="0" smtClean="0"/>
          </a:p>
          <a:p>
            <a:pPr marL="444500" indent="-358775">
              <a:lnSpc>
                <a:spcPct val="93000"/>
              </a:lnSpc>
              <a:buFont typeface="Arial" pitchFamily="34" charset="0"/>
              <a:buChar char="•"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sz="2000" b="1" dirty="0" smtClean="0"/>
              <a:t>Kolem roku 1947 - vynalezen tranzistor </a:t>
            </a:r>
            <a:r>
              <a:rPr lang="cs-CZ" sz="2000" dirty="0" smtClean="0"/>
              <a:t>(byl velmi rozměrný a přehříval se)</a:t>
            </a:r>
            <a:br>
              <a:rPr lang="cs-CZ" sz="2000" dirty="0" smtClean="0"/>
            </a:br>
            <a:endParaRPr lang="cs-CZ" sz="2000" dirty="0" smtClean="0"/>
          </a:p>
          <a:p>
            <a:pPr marL="444500" indent="-358775">
              <a:lnSpc>
                <a:spcPct val="93000"/>
              </a:lnSpc>
              <a:buFont typeface="Arial" pitchFamily="34" charset="0"/>
              <a:buChar char="•"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endParaRPr lang="cs-CZ" sz="2000" b="1" dirty="0" smtClean="0"/>
          </a:p>
          <a:p>
            <a:pPr marL="444500" indent="-358775">
              <a:lnSpc>
                <a:spcPct val="93000"/>
              </a:lnSpc>
              <a:buFont typeface="Arial" pitchFamily="34" charset="0"/>
              <a:buChar char="•"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sz="2000" b="1" dirty="0" smtClean="0"/>
              <a:t>Kolem roku 1970 - vyráběny první mikroprocesory 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180727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VY_32_INOVACE_ICT.5B.04	</a:t>
            </a:r>
            <a:endParaRPr lang="cs-CZ" dirty="0"/>
          </a:p>
        </p:txBody>
      </p:sp>
      <p:pic>
        <p:nvPicPr>
          <p:cNvPr id="1026" name="Picture 2" descr="Lêer:Eniac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919"/>
            <a:ext cx="4495297" cy="343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572000" y="3223891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http://af.wikipedia.org/wiki/L%C3%AAer:Eniac.jpg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0" y="543040"/>
            <a:ext cx="8229600" cy="664797"/>
          </a:xfrm>
        </p:spPr>
        <p:txBody>
          <a:bodyPr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Jak pracují počítače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idx="1"/>
          </p:nvPr>
        </p:nvSpPr>
        <p:spPr>
          <a:xfrm>
            <a:off x="456480" y="1340768"/>
            <a:ext cx="8229600" cy="4878259"/>
          </a:xfr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sz="2000" dirty="0" smtClean="0"/>
              <a:t>Počítač provádí všechny své výpočty pomocí čísel</a:t>
            </a:r>
            <a:r>
              <a:rPr lang="cs-CZ" sz="2000" smtClean="0"/>
              <a:t>: </a:t>
            </a:r>
            <a:br>
              <a:rPr lang="cs-CZ" sz="2000" smtClean="0"/>
            </a:br>
            <a:r>
              <a:rPr lang="cs-CZ" sz="2000" b="1" u="sng" smtClean="0"/>
              <a:t>nuly </a:t>
            </a:r>
            <a:r>
              <a:rPr lang="cs-CZ" sz="2000" b="1" u="sng" dirty="0" smtClean="0"/>
              <a:t>a jedničky</a:t>
            </a:r>
            <a:r>
              <a:rPr lang="cs-CZ" sz="2000" b="1" dirty="0" smtClean="0"/>
              <a:t> … tomuto systému se říká </a:t>
            </a:r>
            <a:r>
              <a:rPr lang="cs-CZ" sz="2000" b="1" u="sng" dirty="0" smtClean="0"/>
              <a:t>dvojkový kód</a:t>
            </a:r>
            <a:r>
              <a:rPr lang="cs-CZ" sz="2000" b="1" dirty="0" smtClean="0"/>
              <a:t>. </a:t>
            </a:r>
            <a:br>
              <a:rPr lang="cs-CZ" sz="2000" b="1" dirty="0" smtClean="0"/>
            </a:b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Jednotlivé  0 a 1 se nazývají </a:t>
            </a:r>
            <a:r>
              <a:rPr lang="cs-CZ" sz="2000" b="1" u="sng" dirty="0" smtClean="0"/>
              <a:t>bity</a:t>
            </a:r>
            <a:r>
              <a:rPr lang="cs-CZ" sz="2000" b="1" dirty="0" smtClean="0"/>
              <a:t> [b]. </a:t>
            </a:r>
            <a:br>
              <a:rPr lang="cs-CZ" sz="2000" b="1" dirty="0" smtClean="0"/>
            </a:b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Bity obvykle cestují po skupinách po </a:t>
            </a:r>
            <a:r>
              <a:rPr lang="cs-CZ" sz="2000" b="1" u="sng" dirty="0" smtClean="0"/>
              <a:t>osmi</a:t>
            </a:r>
            <a:r>
              <a:rPr lang="cs-CZ" sz="2000" b="1" dirty="0" smtClean="0"/>
              <a:t>, jedna skupina je jeden </a:t>
            </a:r>
            <a:r>
              <a:rPr lang="cs-CZ" sz="2000" b="1" u="sng" dirty="0" smtClean="0"/>
              <a:t>byte </a:t>
            </a:r>
            <a:r>
              <a:rPr lang="cs-CZ" sz="2000" b="1" dirty="0" smtClean="0"/>
              <a:t>[bajt=B]</a:t>
            </a:r>
          </a:p>
          <a:p>
            <a:pPr>
              <a:lnSpc>
                <a:spcPct val="93000"/>
              </a:lnSpc>
              <a:buNone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endParaRPr lang="cs-CZ" sz="2000" b="1" dirty="0" smtClean="0"/>
          </a:p>
          <a:p>
            <a:pPr>
              <a:lnSpc>
                <a:spcPct val="93000"/>
              </a:lnSpc>
              <a:buNone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endParaRPr lang="cs-CZ" sz="2000" b="1" dirty="0" smtClean="0"/>
          </a:p>
          <a:p>
            <a:pPr>
              <a:lnSpc>
                <a:spcPct val="93000"/>
              </a:lnSpc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sz="2000" b="1" dirty="0" smtClean="0"/>
              <a:t>Platí:</a:t>
            </a:r>
          </a:p>
          <a:p>
            <a:pPr lvl="2">
              <a:lnSpc>
                <a:spcPct val="93000"/>
              </a:lnSpc>
              <a:buNone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b="1" dirty="0" smtClean="0"/>
              <a:t>1 bit ............................................1 nebo 0</a:t>
            </a:r>
          </a:p>
          <a:p>
            <a:pPr lvl="2">
              <a:lnSpc>
                <a:spcPct val="93000"/>
              </a:lnSpc>
              <a:buNone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b="1" dirty="0" smtClean="0"/>
              <a:t>1 byte (B).................................... 8 bitů</a:t>
            </a:r>
          </a:p>
          <a:p>
            <a:pPr lvl="2">
              <a:lnSpc>
                <a:spcPct val="93000"/>
              </a:lnSpc>
              <a:buNone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b="1" dirty="0" smtClean="0"/>
              <a:t>1 kilobyte (kB) ...........................1024 bytů</a:t>
            </a:r>
          </a:p>
          <a:p>
            <a:pPr lvl="2">
              <a:lnSpc>
                <a:spcPct val="93000"/>
              </a:lnSpc>
              <a:buNone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b="1" dirty="0" smtClean="0"/>
              <a:t>1 megabyte (MB) .......................1024 kilobytů</a:t>
            </a:r>
          </a:p>
          <a:p>
            <a:pPr lvl="2">
              <a:lnSpc>
                <a:spcPct val="93000"/>
              </a:lnSpc>
              <a:buNone/>
              <a:tabLst>
                <a:tab pos="404646" algn="l"/>
                <a:tab pos="812172" algn="l"/>
                <a:tab pos="1219698" algn="l"/>
                <a:tab pos="1627224" algn="l"/>
                <a:tab pos="2034750" algn="l"/>
                <a:tab pos="2442276" algn="l"/>
                <a:tab pos="2849803" algn="l"/>
                <a:tab pos="3257328" algn="l"/>
                <a:tab pos="3664855" algn="l"/>
                <a:tab pos="4072380" algn="l"/>
                <a:tab pos="4479907" algn="l"/>
                <a:tab pos="4887432" algn="l"/>
                <a:tab pos="5294959" algn="l"/>
                <a:tab pos="5702484" algn="l"/>
                <a:tab pos="6110011" algn="l"/>
                <a:tab pos="6517536" algn="l"/>
                <a:tab pos="6925063" algn="l"/>
                <a:tab pos="7332588" algn="l"/>
                <a:tab pos="7740115" algn="l"/>
                <a:tab pos="8147640" algn="l"/>
              </a:tabLst>
            </a:pPr>
            <a:r>
              <a:rPr lang="cs-CZ" b="1" dirty="0" smtClean="0"/>
              <a:t>1 gigabyte (GB) ........................ 1024 megabytů</a:t>
            </a:r>
            <a:endParaRPr lang="cs-CZ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– rozdíl bit a Byte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4008" y="1412777"/>
            <a:ext cx="4044960" cy="26642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17000" dirty="0" smtClean="0"/>
              <a:t>1</a:t>
            </a:r>
            <a:endParaRPr lang="cs-CZ" sz="17000" dirty="0"/>
          </a:p>
        </p:txBody>
      </p:sp>
      <p:sp>
        <p:nvSpPr>
          <p:cNvPr id="5" name="Zástupný symbol pro text 3"/>
          <p:cNvSpPr txBox="1">
            <a:spLocks/>
          </p:cNvSpPr>
          <p:nvPr/>
        </p:nvSpPr>
        <p:spPr>
          <a:xfrm>
            <a:off x="611560" y="1196752"/>
            <a:ext cx="4044960" cy="30963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7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</a:t>
            </a: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39552" y="4869160"/>
            <a:ext cx="8226720" cy="1142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bit</a:t>
            </a: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2915816" y="3645024"/>
            <a:ext cx="792088" cy="10801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H="1">
            <a:off x="5508104" y="3645024"/>
            <a:ext cx="720080" cy="10801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51520" y="1604329"/>
            <a:ext cx="8431681" cy="240073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3000" dirty="0" smtClean="0"/>
              <a:t>00111100</a:t>
            </a:r>
            <a:endParaRPr lang="cs-CZ" sz="13000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67544" y="4941168"/>
            <a:ext cx="8226720" cy="1142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Byte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4211960" y="3789040"/>
            <a:ext cx="72008" cy="10801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6720" cy="779107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zdroje: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1340768"/>
            <a:ext cx="46805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http://af.wikipedia.org/wiki/L%C3%AAer:Eniac.jpg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49</TotalTime>
  <Words>144</Words>
  <Application>Microsoft Office PowerPoint</Application>
  <PresentationFormat>Předvádění na obrazovce (4:3)</PresentationFormat>
  <Paragraphs>51</Paragraphs>
  <Slides>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Prezentace aplikace PowerPoint</vt:lpstr>
      <vt:lpstr>Historie počítačů</vt:lpstr>
      <vt:lpstr>Prezentace aplikace PowerPoint</vt:lpstr>
      <vt:lpstr>Jak pracují počítače</vt:lpstr>
      <vt:lpstr>Ukázka – rozdíl bit a Byte</vt:lpstr>
      <vt:lpstr>Příklad: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Historie počítačů</dc:title>
  <dc:creator>vackovic</dc:creator>
  <cp:lastModifiedBy>spravce</cp:lastModifiedBy>
  <cp:revision>10</cp:revision>
  <cp:lastPrinted>2011-10-06T15:07:39Z</cp:lastPrinted>
  <dcterms:created xsi:type="dcterms:W3CDTF">2011-10-04T16:06:26Z</dcterms:created>
  <dcterms:modified xsi:type="dcterms:W3CDTF">2012-04-24T14:30:04Z</dcterms:modified>
</cp:coreProperties>
</file>