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64" r:id="rId6"/>
    <p:sldId id="259" r:id="rId7"/>
    <p:sldId id="260" r:id="rId8"/>
    <p:sldId id="262" r:id="rId9"/>
    <p:sldId id="263" r:id="rId10"/>
    <p:sldId id="265" r:id="rId11"/>
    <p:sldId id="261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ADBF6B-4149-41A2-B388-107D1069E729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34717F-3507-4688-8047-0E7CA0C35B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02737A-FCD1-4513-921E-840E0F180D70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2F3CE-BE73-45CD-8412-9868462035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AB78D6-FECD-4B07-A2FB-3B4E6177EDAC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5C8B81-6C73-4125-9A7A-D3172FC206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3CF1A-E3B1-4614-A20E-447111F7127F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8620D-D60C-400E-A9B3-4D590DDDF9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8BBE98-808A-4BF4-B1A4-0FAA9EBB4092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D01025-CA68-47A5-8969-A7C74A9FD0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FF720D-760D-46B0-8ED2-886271FA0693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CEC3C-7A52-48AD-9529-0116C64417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77BB8-509D-474B-BFC9-CA45CC55D961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60C9B-B034-4DC5-A5C1-7E65486D00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1221D-EC3D-40AF-AFC1-8E38382B4645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D2B207-52B3-4BF0-89AA-FD6D2D39AF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C90287-C162-4220-9D3D-E58D15D4640C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DC9C7-492D-4DC0-840B-2049C229B1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0A1994-5BB7-4B9A-B253-5680DC73E60B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81052-201D-4EDA-AC51-89F3A1616E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67E55B-4EC4-40AA-BEB4-86588DF1F7A6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AD7958-23BE-4589-882E-B040607F13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4FBD727-C124-4FA7-9C34-36512239ECBF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FD481C1-8B98-4698-B682-22C4D9B1C4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6/1917petrogradsoviet_assembly.jpg" TargetMode="External"/><Relationship Id="rId3" Type="http://schemas.openxmlformats.org/officeDocument/2006/relationships/hyperlink" Target="http://upload.wikimedia.org/wikipedia/commons/thumb/b/b1/Nicholas_II_of_Russia_painted_by_Earnest_Lipgart.jpg/399px-Nicholas_II_of_Russia_painted_by_Earnest_Lipgart.jpg" TargetMode="External"/><Relationship Id="rId7" Type="http://schemas.openxmlformats.org/officeDocument/2006/relationships/hyperlink" Target="http://upload.wikimedia.org/wikipedia/commons/5/54/Stormningen_av_vinterpalatset.jpg" TargetMode="External"/><Relationship Id="rId2" Type="http://schemas.openxmlformats.org/officeDocument/2006/relationships/hyperlink" Target="http://upload.wikimedia.org/wikipedia/commons/thumb/a/a7/Romanovsbreakfast1910.jpg/593px-Romanovsbreakfast191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0/06/Panzerkreuzer_Aurora_St_Petersburg_2002.jpg/800px-Panzerkreuzer_Aurora_St_Petersburg_2002.jpg" TargetMode="External"/><Relationship Id="rId5" Type="http://schemas.openxmlformats.org/officeDocument/2006/relationships/hyperlink" Target="http://upload.wikimedia.org/wikipedia/commons/thumb/b/b9/Lenin.jpg/568px-Lenin.jpg" TargetMode="External"/><Relationship Id="rId4" Type="http://schemas.openxmlformats.org/officeDocument/2006/relationships/hyperlink" Target="http://upload.wikimedia.org/wikipedia/commons/thumb/d/d0/Bundesarchiv_Bild_183-R15068,_Leo_Dawidowitsch_Trotzki.jpg/395px-Bundesarchiv_Bild_183-R15068,_Leo_Dawidowitsch_Trotzk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ŠABLONA III/2</a:t>
            </a:r>
          </a:p>
          <a:p>
            <a:pPr algn="ctr">
              <a:buNone/>
            </a:pPr>
            <a:r>
              <a:rPr lang="cs-CZ" dirty="0" smtClean="0"/>
              <a:t>REVOLUCE V RUSKU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Mgr. Lucie </a:t>
            </a:r>
            <a:r>
              <a:rPr lang="cs-CZ" dirty="0" err="1" smtClean="0"/>
              <a:t>Opltová</a:t>
            </a:r>
            <a:r>
              <a:rPr lang="cs-CZ" dirty="0" smtClean="0"/>
              <a:t> </a:t>
            </a:r>
          </a:p>
          <a:p>
            <a:pPr algn="ctr">
              <a:buNone/>
            </a:pPr>
            <a:r>
              <a:rPr lang="cs-CZ" dirty="0" smtClean="0"/>
              <a:t>VY_32_INOVACE_196_REVOLUCE V RUSKU</a:t>
            </a:r>
          </a:p>
          <a:p>
            <a:pPr algn="ctr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94116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i="1" u="sng" smtClean="0">
                <a:solidFill>
                  <a:srgbClr val="FF0000"/>
                </a:solidFill>
              </a:rPr>
              <a:t>Revoluce v Rusku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Rok 1917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Na východní frontě špatná situace, finanční i materiální problémy, špatné vojsko, unavené obyvatelstvo, zaostalá technika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rgbClr val="FF0000"/>
                </a:solidFill>
              </a:rPr>
              <a:t>NESPOKOJENOST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Chtěli parlamentní systém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Na přelomu 1916/1917 v zimě se situace vyostřila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V této době zde vládne </a:t>
            </a:r>
            <a:r>
              <a:rPr lang="cs-CZ" sz="2800" dirty="0" smtClean="0">
                <a:solidFill>
                  <a:srgbClr val="FF0000"/>
                </a:solidFill>
              </a:rPr>
              <a:t>car Mikuláš II. </a:t>
            </a:r>
            <a:r>
              <a:rPr lang="cs-CZ" sz="2800" dirty="0" smtClean="0"/>
              <a:t>(v něm mnozí viděli viníka neúspěchů) </a:t>
            </a:r>
            <a:r>
              <a:rPr lang="cs-CZ" sz="2800" dirty="0" smtClean="0">
                <a:solidFill>
                  <a:srgbClr val="FF0000"/>
                </a:solidFill>
              </a:rPr>
              <a:t>z rodu Romanovců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rgbClr val="FF0000"/>
                </a:solidFill>
              </a:rPr>
              <a:t>Sociálně demokratická strana </a:t>
            </a:r>
            <a:r>
              <a:rPr lang="cs-CZ" sz="2800" dirty="0" smtClean="0"/>
              <a:t>– menševici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					 </a:t>
            </a:r>
            <a:r>
              <a:rPr lang="cs-CZ" sz="2800" dirty="0" smtClean="0"/>
              <a:t>– </a:t>
            </a:r>
            <a:r>
              <a:rPr lang="cs-CZ" sz="2800" dirty="0" smtClean="0"/>
              <a:t>bolševici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Únorová revoluce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Podle starého carského kalendáře u nich únor = u nás březen !!!!!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V březnu 1917 vypukla v Rusku</a:t>
            </a:r>
            <a:r>
              <a:rPr lang="cs-CZ" sz="2800" dirty="0" smtClean="0">
                <a:solidFill>
                  <a:srgbClr val="C00000"/>
                </a:solidFill>
              </a:rPr>
              <a:t> demokratická revoluce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rgbClr val="C00000"/>
                </a:solidFill>
              </a:rPr>
              <a:t>Svrhla cara i jeho režim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Dříve bylo hlavní město v Petrohradě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Moc se dostala do rukou </a:t>
            </a:r>
            <a:r>
              <a:rPr lang="cs-CZ" sz="2800" dirty="0" smtClean="0">
                <a:solidFill>
                  <a:srgbClr val="C00000"/>
                </a:solidFill>
              </a:rPr>
              <a:t>prozatímní vlády </a:t>
            </a:r>
            <a:r>
              <a:rPr lang="cs-CZ" sz="2800" dirty="0" smtClean="0"/>
              <a:t>– předsedou se stal ministr spravedlnosti </a:t>
            </a:r>
            <a:r>
              <a:rPr lang="cs-CZ" sz="2800" dirty="0" smtClean="0">
                <a:solidFill>
                  <a:srgbClr val="C00000"/>
                </a:solidFill>
              </a:rPr>
              <a:t>Alexander </a:t>
            </a:r>
            <a:r>
              <a:rPr lang="cs-CZ" sz="2800" dirty="0" err="1" smtClean="0">
                <a:solidFill>
                  <a:srgbClr val="C00000"/>
                </a:solidFill>
              </a:rPr>
              <a:t>Kerenskij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smtClean="0"/>
              <a:t>(nesplnil očekávání, neukončil válku, chyběly potraviny a zbraně)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35613" y="0"/>
            <a:ext cx="3608387" cy="5395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152525"/>
            <a:ext cx="564832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Chtěli zajistit demokratické přeměny, svobodu tisku atd.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Vláda nepopulární, nesouhlas s obyčejnými lidmi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Bolševici se neúspěchu chopili a využili ve svůj prospěch – jejich program na lidi zapůsobil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= byla to </a:t>
            </a:r>
            <a:r>
              <a:rPr lang="cs-CZ" sz="2800" dirty="0" smtClean="0">
                <a:solidFill>
                  <a:srgbClr val="C00000"/>
                </a:solidFill>
              </a:rPr>
              <a:t>nejextrémnější část socialistického hnutí</a:t>
            </a:r>
            <a:r>
              <a:rPr lang="cs-CZ" sz="2800" dirty="0" smtClean="0"/>
              <a:t>, vše chtěli řešit násilnou revolucí, nechtěli nic řešit demokraticky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Během půl roku se jejich řady mnohonásobně rozrostly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2060"/>
                </a:solidFill>
              </a:rPr>
              <a:t>Říjnová revoluce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Velká říjnová revoluce = se uskutečnila v listopadu!!!!!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=</a:t>
            </a:r>
            <a:r>
              <a:rPr lang="cs-CZ" sz="2800" dirty="0" smtClean="0">
                <a:solidFill>
                  <a:srgbClr val="C00000"/>
                </a:solidFill>
              </a:rPr>
              <a:t>socialistická revoluce</a:t>
            </a:r>
            <a:r>
              <a:rPr lang="cs-CZ" sz="2800" dirty="0" smtClean="0"/>
              <a:t>, ozbrojené převzetí moci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Bolševický převrat proti prozatímní vládě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err="1" smtClean="0">
                <a:solidFill>
                  <a:srgbClr val="C00000"/>
                </a:solidFill>
              </a:rPr>
              <a:t>L</a:t>
            </a:r>
            <a:r>
              <a:rPr lang="cs-CZ" sz="2800" dirty="0" smtClean="0">
                <a:solidFill>
                  <a:srgbClr val="C00000"/>
                </a:solidFill>
              </a:rPr>
              <a:t>.</a:t>
            </a:r>
            <a:r>
              <a:rPr lang="cs-CZ" sz="2800" dirty="0" err="1" smtClean="0">
                <a:solidFill>
                  <a:srgbClr val="C00000"/>
                </a:solidFill>
              </a:rPr>
              <a:t>D.Trockij</a:t>
            </a:r>
            <a:r>
              <a:rPr lang="cs-CZ" sz="2800" dirty="0" smtClean="0">
                <a:solidFill>
                  <a:srgbClr val="C00000"/>
                </a:solidFill>
              </a:rPr>
              <a:t> a </a:t>
            </a:r>
            <a:r>
              <a:rPr lang="cs-CZ" sz="2800" dirty="0" err="1" smtClean="0">
                <a:solidFill>
                  <a:srgbClr val="C00000"/>
                </a:solidFill>
              </a:rPr>
              <a:t>V</a:t>
            </a:r>
            <a:r>
              <a:rPr lang="cs-CZ" sz="2800" dirty="0" smtClean="0">
                <a:solidFill>
                  <a:srgbClr val="C00000"/>
                </a:solidFill>
              </a:rPr>
              <a:t>.</a:t>
            </a:r>
            <a:r>
              <a:rPr lang="cs-CZ" sz="2800" dirty="0" err="1" smtClean="0">
                <a:solidFill>
                  <a:srgbClr val="C00000"/>
                </a:solidFill>
              </a:rPr>
              <a:t>I</a:t>
            </a:r>
            <a:r>
              <a:rPr lang="cs-CZ" sz="2800" dirty="0" smtClean="0">
                <a:solidFill>
                  <a:srgbClr val="C00000"/>
                </a:solidFill>
              </a:rPr>
              <a:t>.Lenin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Výbuch z děla na křižníku Aurora v Petrohradě = symbol revoluce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Zmocnění se Zimního paláce (sídlo vlády), </a:t>
            </a:r>
            <a:r>
              <a:rPr lang="cs-CZ" sz="2800" dirty="0" err="1" smtClean="0"/>
              <a:t>Kerenskij</a:t>
            </a:r>
            <a:r>
              <a:rPr lang="cs-CZ" sz="2800" dirty="0" smtClean="0"/>
              <a:t> uprchl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rgbClr val="C00000"/>
                </a:solidFill>
              </a:rPr>
              <a:t>DIKTATURA CARA BYLA NAHRAZENA DIKTATUROU STÁTU </a:t>
            </a:r>
            <a:r>
              <a:rPr lang="cs-CZ" sz="2800" dirty="0" smtClean="0"/>
              <a:t>(jakási rada lidových komisařů)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4663" y="1341438"/>
            <a:ext cx="3937000" cy="443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48680"/>
            <a:ext cx="376237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838200"/>
            <a:ext cx="7620000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471145" cy="40707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4500" y="2105025"/>
            <a:ext cx="7429500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2060"/>
                </a:solidFill>
              </a:rPr>
              <a:t>Jaro 1918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Brest</a:t>
            </a:r>
            <a:r>
              <a:rPr lang="cs-CZ" dirty="0" smtClean="0">
                <a:solidFill>
                  <a:srgbClr val="C00000"/>
                </a:solidFill>
              </a:rPr>
              <a:t>-Litevský mír </a:t>
            </a:r>
            <a:r>
              <a:rPr lang="cs-CZ" dirty="0" smtClean="0"/>
              <a:t>– zhroucení celé východní fronty</a:t>
            </a:r>
          </a:p>
          <a:p>
            <a:endParaRPr lang="cs-CZ" dirty="0" smtClean="0"/>
          </a:p>
          <a:p>
            <a:r>
              <a:rPr lang="cs-CZ" dirty="0" smtClean="0"/>
              <a:t>Nepokoje stále → </a:t>
            </a:r>
            <a:r>
              <a:rPr lang="cs-CZ" u="sng" dirty="0" smtClean="0">
                <a:solidFill>
                  <a:srgbClr val="C00000"/>
                </a:solidFill>
              </a:rPr>
              <a:t>OBČANSKÁ VÁLKA </a:t>
            </a:r>
            <a:r>
              <a:rPr lang="cs-CZ" dirty="0" smtClean="0">
                <a:solidFill>
                  <a:srgbClr val="C00000"/>
                </a:solidFill>
              </a:rPr>
              <a:t>1918 – 1920 </a:t>
            </a:r>
            <a:r>
              <a:rPr lang="cs-CZ" dirty="0" smtClean="0"/>
              <a:t>mezi rudými (bolševiky) a bílými (stoupenci proti hrůzovládě)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>
                <a:hlinkClick r:id="rId2"/>
              </a:rPr>
              <a:t>http://upload.wikimedia.org/wikipedia/commons/thumb/a/a7/Romanovsbreakfast1910.jpg/593px-Romanovsbreakfast1910.jpg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http://upload.wikimedia.org/wikipedia/commons/thumb/b/b1/Nicholas_II_of_Russia_painted_by_Earnest_Lipgart.jpg/399px-Nicholas_II_of_Russia_painted_by_Earnest_Lipgart.jpg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http://upload.wikimedia.org/wikipedia/commons/thumb/d/d0/Bundesarchiv_Bild_183-R15068%2C_Leo_Dawidowitsch_Trotzki.jpg/395px-Bundesarchiv_Bild_183-R15068%2C_Leo_Dawidowitsch_Trotzki.jpg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http://upload.wikimedia.org/wikipedia/commons/thumb/b/b9/Lenin.jpg/568px-Lenin.jpg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http://upload.wikimedia.org/wikipedia/commons/thumb/0/06/Panzerkreuzer_Aurora_St_Petersburg_2002.jpg/800px-Panzerkreuzer_Aurora_St_Petersburg_2002.jpg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http://upload.wikimedia.org/wikipedia/commons/5/54/Stormningen_av_vinterpalatset.jpg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http://upload.wikimedia.org/wikipedia/commons/4/46/1917petrogradsoviet_assembly.jpg</a:t>
            </a: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299</Words>
  <Application>Microsoft Office PowerPoint</Application>
  <PresentationFormat>Předvádění na obrazovce (4:3)</PresentationFormat>
  <Paragraphs>44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Revoluce v Rusku</vt:lpstr>
      <vt:lpstr>Rok 1917</vt:lpstr>
      <vt:lpstr>Únorová revoluce</vt:lpstr>
      <vt:lpstr>Snímek 5</vt:lpstr>
      <vt:lpstr>Snímek 6</vt:lpstr>
      <vt:lpstr>Říjnová revoluce</vt:lpstr>
      <vt:lpstr>Snímek 8</vt:lpstr>
      <vt:lpstr>Snímek 9</vt:lpstr>
      <vt:lpstr>Snímek 10</vt:lpstr>
      <vt:lpstr>Jaro 1918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Revoluce v Rusku</dc:title>
  <dc:creator>Lucinka</dc:creator>
  <cp:lastModifiedBy>U1</cp:lastModifiedBy>
  <cp:revision>14</cp:revision>
  <dcterms:created xsi:type="dcterms:W3CDTF">2010-09-15T15:25:52Z</dcterms:created>
  <dcterms:modified xsi:type="dcterms:W3CDTF">2012-03-01T16:06:16Z</dcterms:modified>
</cp:coreProperties>
</file>