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0"/>
  </p:notesMasterIdLst>
  <p:handoutMasterIdLst>
    <p:handoutMasterId r:id="rId11"/>
  </p:handoutMasterIdLst>
  <p:sldIdLst>
    <p:sldId id="271" r:id="rId2"/>
    <p:sldId id="266" r:id="rId3"/>
    <p:sldId id="268" r:id="rId4"/>
    <p:sldId id="257" r:id="rId5"/>
    <p:sldId id="270" r:id="rId6"/>
    <p:sldId id="269" r:id="rId7"/>
    <p:sldId id="259" r:id="rId8"/>
    <p:sldId id="265" r:id="rId9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F6A9B6-45B2-4E81-9AF2-A5C19CD13713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340715-CEB2-4419-BA90-A9E648178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0486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805BC1-E7EF-4F09-BD71-125BDF2A54FD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263900" y="509588"/>
            <a:ext cx="3398838" cy="2549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92664" y="3228896"/>
            <a:ext cx="7941310" cy="30589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FB21B3-703B-4443-A7CC-84FEB14CC3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344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24606771-6CA4-494C-B2FD-AEA6C63DE780}" type="slidenum">
              <a:rPr lang="en-GB" smtClean="0"/>
              <a:pPr/>
              <a:t>2</a:t>
            </a:fld>
            <a:endParaRPr lang="en-GB" smtClean="0"/>
          </a:p>
        </p:txBody>
      </p:sp>
      <p:sp>
        <p:nvSpPr>
          <p:cNvPr id="25603" name="Text Box 1"/>
          <p:cNvSpPr txBox="1">
            <a:spLocks noChangeArrowheads="1"/>
          </p:cNvSpPr>
          <p:nvPr/>
        </p:nvSpPr>
        <p:spPr bwMode="auto">
          <a:xfrm>
            <a:off x="1451459" y="516765"/>
            <a:ext cx="7023722" cy="254950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lIns="80184" tIns="40092" rIns="80184" bIns="40092" anchor="ctr"/>
          <a:lstStyle/>
          <a:p>
            <a:endParaRPr lang="cs-CZ">
              <a:ea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5604" name="Rectangle 2"/>
          <p:cNvSpPr>
            <a:spLocks noGrp="1" noChangeArrowheads="1"/>
          </p:cNvSpPr>
          <p:nvPr>
            <p:ph type="body"/>
          </p:nvPr>
        </p:nvSpPr>
        <p:spPr>
          <a:xfrm>
            <a:off x="992664" y="3229779"/>
            <a:ext cx="7939226" cy="3059207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24606771-6CA4-494C-B2FD-AEA6C63DE780}" type="slidenum">
              <a:rPr lang="en-GB" smtClean="0"/>
              <a:pPr/>
              <a:t>3</a:t>
            </a:fld>
            <a:endParaRPr lang="en-GB" smtClean="0"/>
          </a:p>
        </p:txBody>
      </p:sp>
      <p:sp>
        <p:nvSpPr>
          <p:cNvPr id="25603" name="Text Box 1"/>
          <p:cNvSpPr txBox="1">
            <a:spLocks noChangeArrowheads="1"/>
          </p:cNvSpPr>
          <p:nvPr/>
        </p:nvSpPr>
        <p:spPr bwMode="auto">
          <a:xfrm>
            <a:off x="1451459" y="516765"/>
            <a:ext cx="7023722" cy="254950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lIns="80184" tIns="40092" rIns="80184" bIns="40092" anchor="ctr"/>
          <a:lstStyle/>
          <a:p>
            <a:endParaRPr lang="cs-CZ">
              <a:ea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5604" name="Rectangle 2"/>
          <p:cNvSpPr>
            <a:spLocks noGrp="1" noChangeArrowheads="1"/>
          </p:cNvSpPr>
          <p:nvPr>
            <p:ph type="body"/>
          </p:nvPr>
        </p:nvSpPr>
        <p:spPr>
          <a:xfrm>
            <a:off x="992664" y="3229779"/>
            <a:ext cx="7939226" cy="3059207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95FC1E38-4470-4F8E-83C3-E5A56F0EAC60}" type="slidenum">
              <a:rPr lang="en-GB" smtClean="0"/>
              <a:pPr/>
              <a:t>4</a:t>
            </a:fld>
            <a:endParaRPr lang="en-GB" dirty="0" smtClean="0"/>
          </a:p>
        </p:txBody>
      </p:sp>
      <p:sp>
        <p:nvSpPr>
          <p:cNvPr id="26627" name="Text Box 1025"/>
          <p:cNvSpPr txBox="1">
            <a:spLocks noChangeArrowheads="1"/>
          </p:cNvSpPr>
          <p:nvPr/>
        </p:nvSpPr>
        <p:spPr bwMode="auto">
          <a:xfrm>
            <a:off x="1451459" y="516765"/>
            <a:ext cx="7023722" cy="254950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lIns="80184" tIns="40092" rIns="80184" bIns="40092" anchor="ctr"/>
          <a:lstStyle/>
          <a:p>
            <a:endParaRPr lang="cs-CZ" dirty="0">
              <a:ea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6628" name="Rectangle 1026"/>
          <p:cNvSpPr>
            <a:spLocks noGrp="1" noChangeArrowheads="1"/>
          </p:cNvSpPr>
          <p:nvPr>
            <p:ph type="body"/>
          </p:nvPr>
        </p:nvSpPr>
        <p:spPr>
          <a:xfrm>
            <a:off x="992664" y="3229779"/>
            <a:ext cx="7939226" cy="3059207"/>
          </a:xfrm>
          <a:noFill/>
          <a:ln/>
        </p:spPr>
        <p:txBody>
          <a:bodyPr wrap="none" anchor="ctr"/>
          <a:lstStyle/>
          <a:p>
            <a:endParaRPr lang="cs-CZ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63408E03-C627-4DE4-A4D0-9A9FA8230F27}" type="slidenum">
              <a:rPr lang="en-GB" smtClean="0"/>
              <a:pPr/>
              <a:t>7</a:t>
            </a:fld>
            <a:endParaRPr lang="en-GB" smtClean="0"/>
          </a:p>
        </p:txBody>
      </p:sp>
      <p:sp>
        <p:nvSpPr>
          <p:cNvPr id="28675" name="Text Box 1025"/>
          <p:cNvSpPr txBox="1">
            <a:spLocks noChangeArrowheads="1"/>
          </p:cNvSpPr>
          <p:nvPr/>
        </p:nvSpPr>
        <p:spPr bwMode="auto">
          <a:xfrm>
            <a:off x="1451459" y="516765"/>
            <a:ext cx="7023722" cy="254950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lIns="80184" tIns="40092" rIns="80184" bIns="40092" anchor="ctr"/>
          <a:lstStyle/>
          <a:p>
            <a:endParaRPr lang="cs-CZ">
              <a:ea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8676" name="Rectangle 1026"/>
          <p:cNvSpPr>
            <a:spLocks noGrp="1" noChangeArrowheads="1"/>
          </p:cNvSpPr>
          <p:nvPr>
            <p:ph type="body"/>
          </p:nvPr>
        </p:nvSpPr>
        <p:spPr>
          <a:xfrm>
            <a:off x="992664" y="3229779"/>
            <a:ext cx="7939226" cy="3059207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34AD1CD-E83A-4CC9-B9C0-0C6851E8280E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4AD1CD-E83A-4CC9-B9C0-0C6851E8280E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34AD1CD-E83A-4CC9-B9C0-0C6851E8280E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4AD1CD-E83A-4CC9-B9C0-0C6851E8280E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4AD1CD-E83A-4CC9-B9C0-0C6851E8280E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4AD1CD-E83A-4CC9-B9C0-0C6851E8280E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34AD1CD-E83A-4CC9-B9C0-0C6851E8280E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4AD1CD-E83A-4CC9-B9C0-0C6851E8280E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4AD1CD-E83A-4CC9-B9C0-0C6851E8280E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34AD1CD-E83A-4CC9-B9C0-0C6851E8280E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34AD1CD-E83A-4CC9-B9C0-0C6851E8280E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481" y="273629"/>
            <a:ext cx="8226720" cy="114204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6480" y="1604329"/>
            <a:ext cx="4043520" cy="4524955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38241" y="1604329"/>
            <a:ext cx="4044960" cy="452495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28921E-23A2-4C3C-8F4C-3E9DC6F3DB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4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34AD1CD-E83A-4CC9-B9C0-0C6851E8280E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FBF8CC2-0E88-4008-83E8-C44C5FF2D6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1319350"/>
              </p:ext>
            </p:extLst>
          </p:nvPr>
        </p:nvGraphicFramePr>
        <p:xfrm>
          <a:off x="179512" y="980728"/>
          <a:ext cx="7920880" cy="48965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40588"/>
                <a:gridCol w="6380292"/>
              </a:tblGrid>
              <a:tr h="4211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VY_32_INOVACE_ICT_5B_13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11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škola Nové Město nad Metují, Školní 1000, okres Náchod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11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11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0316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Využívání informačních a komunikačních technologií,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11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Hardware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počítače – technické vybavení (3)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11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CZ.1.07/1.4.00/21.2336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11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1. 12. </a:t>
                      </a:r>
                      <a:r>
                        <a:rPr lang="cs-CZ" sz="1200" dirty="0">
                          <a:effectLst/>
                        </a:rPr>
                        <a:t>2011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9166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Výkladová hodina navazující na hardware počítače. Po vstupním zařízení je žákům vysvětleno výstupní zařízení. Materiál je vytvořen v programu </a:t>
                      </a:r>
                      <a:r>
                        <a:rPr lang="cs-CZ" sz="1200" dirty="0" err="1" smtClean="0"/>
                        <a:t>Power</a:t>
                      </a:r>
                      <a:r>
                        <a:rPr lang="cs-CZ" sz="1200" dirty="0" smtClean="0"/>
                        <a:t> Point s následnými ukázkami jednotlivých zařízení.</a:t>
                      </a:r>
                      <a:endParaRPr lang="cs-CZ" sz="1200" dirty="0" smtClean="0"/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808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424800" y="1999460"/>
            <a:ext cx="8229600" cy="2175467"/>
          </a:xfrm>
        </p:spPr>
        <p:txBody>
          <a:bodyPr>
            <a:spAutoFit/>
          </a:bodyPr>
          <a:lstStyle/>
          <a:p>
            <a:pPr>
              <a:lnSpc>
                <a:spcPct val="93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en-GB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Hardware (HW) </a:t>
            </a:r>
            <a:r>
              <a:rPr lang="en-GB" dirty="0" err="1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počítače</a:t>
            </a:r>
            <a:r>
              <a:rPr lang="en-GB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en-GB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en-GB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err="1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technické</a:t>
            </a:r>
            <a:r>
              <a:rPr lang="en-GB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vybavení</a:t>
            </a:r>
            <a:r>
              <a:rPr lang="cs-CZ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  </a:t>
            </a:r>
            <a:br>
              <a:rPr lang="cs-CZ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</a:br>
            <a:endParaRPr lang="en-GB" dirty="0" smtClean="0">
              <a:ln w="500">
                <a:solidFill>
                  <a:schemeClr val="bg2">
                    <a:lumMod val="25000"/>
                  </a:schemeClr>
                </a:solidFill>
              </a:ln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Rectangle 1"/>
          <p:cNvSpPr txBox="1">
            <a:spLocks noChangeArrowheads="1"/>
          </p:cNvSpPr>
          <p:nvPr/>
        </p:nvSpPr>
        <p:spPr>
          <a:xfrm>
            <a:off x="7164288" y="5589240"/>
            <a:ext cx="936104" cy="1087734"/>
          </a:xfrm>
          <a:prstGeom prst="rect">
            <a:avLst/>
          </a:prstGeom>
        </p:spPr>
        <p:txBody>
          <a:bodyPr vert="horz" wrap="square" lIns="45720" tIns="0" rIns="45720" bIns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3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kumimoji="0" lang="cs-CZ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(3)</a:t>
            </a:r>
            <a:br>
              <a:rPr kumimoji="0" lang="cs-CZ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en-GB" sz="3800" b="1" i="0" u="none" strike="noStrike" kern="1200" cap="all" spc="0" normalizeH="0" baseline="0" noProof="0" dirty="0" smtClean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2771800" y="1052736"/>
            <a:ext cx="2304256" cy="543867"/>
          </a:xfrm>
        </p:spPr>
        <p:txBody>
          <a:bodyPr wrap="square">
            <a:spAutoFit/>
          </a:bodyPr>
          <a:lstStyle/>
          <a:p>
            <a:pPr>
              <a:lnSpc>
                <a:spcPct val="93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dirty="0" err="1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VýSTUPNÍ</a:t>
            </a:r>
            <a:endParaRPr lang="en-GB" dirty="0" smtClean="0">
              <a:ln w="500">
                <a:solidFill>
                  <a:schemeClr val="bg2">
                    <a:lumMod val="25000"/>
                  </a:schemeClr>
                </a:solidFill>
              </a:ln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Rectangle 2"/>
          <p:cNvSpPr>
            <a:spLocks noGrp="1" noChangeArrowheads="1"/>
          </p:cNvSpPr>
          <p:nvPr>
            <p:ph type="body" sz="half" idx="2"/>
          </p:nvPr>
        </p:nvSpPr>
        <p:spPr>
          <a:xfrm>
            <a:off x="2555776" y="2492896"/>
            <a:ext cx="3024336" cy="2262158"/>
          </a:xfrm>
        </p:spPr>
        <p:txBody>
          <a:bodyPr wrap="square">
            <a:spAutoFit/>
          </a:bodyPr>
          <a:lstStyle/>
          <a:p>
            <a:pPr eaLnBrk="1"/>
            <a:r>
              <a:rPr lang="cs-CZ" sz="1800" dirty="0" smtClean="0"/>
              <a:t>Monitor</a:t>
            </a:r>
          </a:p>
          <a:p>
            <a:pPr eaLnBrk="1"/>
            <a:r>
              <a:rPr lang="cs-CZ" sz="1800" dirty="0" smtClean="0"/>
              <a:t>Reproduktory</a:t>
            </a:r>
          </a:p>
          <a:p>
            <a:pPr eaLnBrk="1"/>
            <a:r>
              <a:rPr lang="cs-CZ" sz="1800" dirty="0" smtClean="0"/>
              <a:t>Sluchátka</a:t>
            </a:r>
          </a:p>
          <a:p>
            <a:r>
              <a:rPr lang="cs-CZ" sz="1800" dirty="0" smtClean="0"/>
              <a:t>Tiskárna</a:t>
            </a:r>
          </a:p>
          <a:p>
            <a:r>
              <a:rPr lang="cs-CZ" sz="1800" smtClean="0"/>
              <a:t>Dataprojektor</a:t>
            </a:r>
            <a:endParaRPr lang="cs-CZ" sz="1800" dirty="0"/>
          </a:p>
          <a:p>
            <a:pPr eaLnBrk="1"/>
            <a:endParaRPr lang="cs-CZ" dirty="0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>
            <a:spLocks noGrp="1" noChangeArrowheads="1"/>
          </p:cNvSpPr>
          <p:nvPr>
            <p:ph type="title"/>
          </p:nvPr>
        </p:nvSpPr>
        <p:spPr>
          <a:xfrm>
            <a:off x="1500166" y="1357298"/>
            <a:ext cx="2376264" cy="543867"/>
          </a:xfrm>
        </p:spPr>
        <p:txBody>
          <a:bodyPr wrap="square">
            <a:spAutoFit/>
          </a:bodyPr>
          <a:lstStyle/>
          <a:p>
            <a:pPr>
              <a:lnSpc>
                <a:spcPct val="93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en-GB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Monitor</a:t>
            </a:r>
          </a:p>
        </p:txBody>
      </p:sp>
      <p:sp>
        <p:nvSpPr>
          <p:cNvPr id="8195" name="Text Box 2"/>
          <p:cNvSpPr txBox="1">
            <a:spLocks noChangeArrowheads="1"/>
          </p:cNvSpPr>
          <p:nvPr/>
        </p:nvSpPr>
        <p:spPr bwMode="auto">
          <a:xfrm>
            <a:off x="142844" y="2500306"/>
            <a:ext cx="7992888" cy="4007251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square" lIns="0" tIns="0" rIns="0" bIns="0" anchor="ctr">
            <a:spAutoFit/>
          </a:bodyPr>
          <a:lstStyle/>
          <a:p>
            <a:pPr marL="361950" lvl="1" indent="-258763">
              <a:lnSpc>
                <a:spcPct val="93000"/>
              </a:lnSpc>
              <a:buFont typeface="Arial" pitchFamily="34" charset="0"/>
              <a:buChar char="•"/>
              <a:tabLst>
                <a:tab pos="1187450" algn="l"/>
                <a:tab pos="1595438" algn="l"/>
                <a:tab pos="2001838" algn="l"/>
                <a:tab pos="2409825" algn="l"/>
                <a:tab pos="2817813" algn="l"/>
                <a:tab pos="3224213" algn="l"/>
                <a:tab pos="3632200" algn="l"/>
                <a:tab pos="4040188" algn="l"/>
                <a:tab pos="4448175" algn="l"/>
                <a:tab pos="4854575" algn="l"/>
                <a:tab pos="5262563" algn="l"/>
                <a:tab pos="5670550" algn="l"/>
                <a:tab pos="6076950" algn="l"/>
                <a:tab pos="6484938" algn="l"/>
                <a:tab pos="6892925" algn="l"/>
                <a:tab pos="7299325" algn="l"/>
                <a:tab pos="7707313" algn="l"/>
                <a:tab pos="8115300" algn="l"/>
                <a:tab pos="8523288" algn="l"/>
                <a:tab pos="8929688" algn="l"/>
              </a:tabLst>
            </a:pPr>
            <a:r>
              <a:rPr lang="cs-CZ" sz="2000" dirty="0" smtClean="0">
                <a:solidFill>
                  <a:srgbClr val="000000"/>
                </a:solidFill>
              </a:rPr>
              <a:t>Zobrazuje výstupní informace z počítače</a:t>
            </a:r>
          </a:p>
          <a:p>
            <a:pPr marL="361950" lvl="1" indent="-258763">
              <a:lnSpc>
                <a:spcPct val="93000"/>
              </a:lnSpc>
              <a:buFont typeface="Arial" pitchFamily="34" charset="0"/>
              <a:buChar char="•"/>
              <a:tabLst>
                <a:tab pos="1187450" algn="l"/>
                <a:tab pos="1595438" algn="l"/>
                <a:tab pos="2001838" algn="l"/>
                <a:tab pos="2409825" algn="l"/>
                <a:tab pos="2817813" algn="l"/>
                <a:tab pos="3224213" algn="l"/>
                <a:tab pos="3632200" algn="l"/>
                <a:tab pos="4040188" algn="l"/>
                <a:tab pos="4448175" algn="l"/>
                <a:tab pos="4854575" algn="l"/>
                <a:tab pos="5262563" algn="l"/>
                <a:tab pos="5670550" algn="l"/>
                <a:tab pos="6076950" algn="l"/>
                <a:tab pos="6484938" algn="l"/>
                <a:tab pos="6892925" algn="l"/>
                <a:tab pos="7299325" algn="l"/>
                <a:tab pos="7707313" algn="l"/>
                <a:tab pos="8115300" algn="l"/>
                <a:tab pos="8523288" algn="l"/>
                <a:tab pos="8929688" algn="l"/>
              </a:tabLst>
            </a:pPr>
            <a:endParaRPr lang="cs-CZ" sz="2000" dirty="0" smtClean="0">
              <a:solidFill>
                <a:srgbClr val="000000"/>
              </a:solidFill>
            </a:endParaRPr>
          </a:p>
          <a:p>
            <a:pPr marL="361950" lvl="1" indent="-258763">
              <a:lnSpc>
                <a:spcPct val="93000"/>
              </a:lnSpc>
              <a:buFont typeface="Arial" pitchFamily="34" charset="0"/>
              <a:buChar char="•"/>
              <a:tabLst>
                <a:tab pos="1187450" algn="l"/>
                <a:tab pos="1595438" algn="l"/>
                <a:tab pos="2001838" algn="l"/>
                <a:tab pos="2409825" algn="l"/>
                <a:tab pos="2817813" algn="l"/>
                <a:tab pos="3224213" algn="l"/>
                <a:tab pos="3632200" algn="l"/>
                <a:tab pos="4040188" algn="l"/>
                <a:tab pos="4448175" algn="l"/>
                <a:tab pos="4854575" algn="l"/>
                <a:tab pos="5262563" algn="l"/>
                <a:tab pos="5670550" algn="l"/>
                <a:tab pos="6076950" algn="l"/>
                <a:tab pos="6484938" algn="l"/>
                <a:tab pos="6892925" algn="l"/>
                <a:tab pos="7299325" algn="l"/>
                <a:tab pos="7707313" algn="l"/>
                <a:tab pos="8115300" algn="l"/>
                <a:tab pos="8523288" algn="l"/>
                <a:tab pos="8929688" algn="l"/>
              </a:tabLst>
            </a:pPr>
            <a:endParaRPr lang="cs-CZ" sz="2000" dirty="0" smtClean="0">
              <a:solidFill>
                <a:srgbClr val="000000"/>
              </a:solidFill>
            </a:endParaRPr>
          </a:p>
          <a:p>
            <a:pPr marL="361950" lvl="1" indent="-258763">
              <a:lnSpc>
                <a:spcPct val="93000"/>
              </a:lnSpc>
              <a:buFont typeface="Arial" pitchFamily="34" charset="0"/>
              <a:buChar char="•"/>
              <a:tabLst>
                <a:tab pos="1187450" algn="l"/>
                <a:tab pos="1595438" algn="l"/>
                <a:tab pos="2001838" algn="l"/>
                <a:tab pos="2409825" algn="l"/>
                <a:tab pos="2817813" algn="l"/>
                <a:tab pos="3224213" algn="l"/>
                <a:tab pos="3632200" algn="l"/>
                <a:tab pos="4040188" algn="l"/>
                <a:tab pos="4448175" algn="l"/>
                <a:tab pos="4854575" algn="l"/>
                <a:tab pos="5262563" algn="l"/>
                <a:tab pos="5670550" algn="l"/>
                <a:tab pos="6076950" algn="l"/>
                <a:tab pos="6484938" algn="l"/>
                <a:tab pos="6892925" algn="l"/>
                <a:tab pos="7299325" algn="l"/>
                <a:tab pos="7707313" algn="l"/>
                <a:tab pos="8115300" algn="l"/>
                <a:tab pos="8523288" algn="l"/>
                <a:tab pos="8929688" algn="l"/>
              </a:tabLst>
            </a:pPr>
            <a:r>
              <a:rPr lang="cs-CZ" sz="2000" dirty="0" smtClean="0">
                <a:solidFill>
                  <a:srgbClr val="000000"/>
                </a:solidFill>
              </a:rPr>
              <a:t>Dříve nejčastěji používané tzv. </a:t>
            </a:r>
            <a:r>
              <a:rPr lang="cs-CZ" sz="2000" b="1" u="sng" dirty="0" smtClean="0">
                <a:solidFill>
                  <a:srgbClr val="000000"/>
                </a:solidFill>
              </a:rPr>
              <a:t>monochromatické monitory</a:t>
            </a:r>
            <a:br>
              <a:rPr lang="cs-CZ" sz="2000" b="1" u="sng" dirty="0" smtClean="0">
                <a:solidFill>
                  <a:srgbClr val="000000"/>
                </a:solidFill>
              </a:rPr>
            </a:br>
            <a:r>
              <a:rPr lang="cs-CZ" sz="2000" dirty="0" smtClean="0">
                <a:solidFill>
                  <a:srgbClr val="000000"/>
                </a:solidFill>
              </a:rPr>
              <a:t>- k zobrazení používají pouze dvě barvy (černou + bílou,  </a:t>
            </a:r>
            <a:br>
              <a:rPr lang="cs-CZ" sz="2000" dirty="0" smtClean="0">
                <a:solidFill>
                  <a:srgbClr val="000000"/>
                </a:solidFill>
              </a:rPr>
            </a:br>
            <a:r>
              <a:rPr lang="cs-CZ" sz="2000" dirty="0" smtClean="0">
                <a:solidFill>
                  <a:srgbClr val="000000"/>
                </a:solidFill>
              </a:rPr>
              <a:t>+ zelenou, + oranžovou)</a:t>
            </a:r>
          </a:p>
          <a:p>
            <a:pPr marL="361950" lvl="1" indent="-258763">
              <a:lnSpc>
                <a:spcPct val="93000"/>
              </a:lnSpc>
              <a:buFont typeface="Arial" pitchFamily="34" charset="0"/>
              <a:buChar char="•"/>
              <a:tabLst>
                <a:tab pos="1187450" algn="l"/>
                <a:tab pos="1595438" algn="l"/>
                <a:tab pos="2001838" algn="l"/>
                <a:tab pos="2409825" algn="l"/>
                <a:tab pos="2817813" algn="l"/>
                <a:tab pos="3224213" algn="l"/>
                <a:tab pos="3632200" algn="l"/>
                <a:tab pos="4040188" algn="l"/>
                <a:tab pos="4448175" algn="l"/>
                <a:tab pos="4854575" algn="l"/>
                <a:tab pos="5262563" algn="l"/>
                <a:tab pos="5670550" algn="l"/>
                <a:tab pos="6076950" algn="l"/>
                <a:tab pos="6484938" algn="l"/>
                <a:tab pos="6892925" algn="l"/>
                <a:tab pos="7299325" algn="l"/>
                <a:tab pos="7707313" algn="l"/>
                <a:tab pos="8115300" algn="l"/>
                <a:tab pos="8523288" algn="l"/>
                <a:tab pos="8929688" algn="l"/>
              </a:tabLst>
            </a:pPr>
            <a:endParaRPr lang="cs-CZ" sz="2000" dirty="0" smtClean="0">
              <a:solidFill>
                <a:srgbClr val="000000"/>
              </a:solidFill>
            </a:endParaRPr>
          </a:p>
          <a:p>
            <a:pPr marL="361950" lvl="1" indent="-258763">
              <a:lnSpc>
                <a:spcPct val="93000"/>
              </a:lnSpc>
              <a:buFont typeface="Arial" pitchFamily="34" charset="0"/>
              <a:buChar char="•"/>
              <a:tabLst>
                <a:tab pos="1187450" algn="l"/>
                <a:tab pos="1595438" algn="l"/>
                <a:tab pos="2001838" algn="l"/>
                <a:tab pos="2409825" algn="l"/>
                <a:tab pos="2817813" algn="l"/>
                <a:tab pos="3224213" algn="l"/>
                <a:tab pos="3632200" algn="l"/>
                <a:tab pos="4040188" algn="l"/>
                <a:tab pos="4448175" algn="l"/>
                <a:tab pos="4854575" algn="l"/>
                <a:tab pos="5262563" algn="l"/>
                <a:tab pos="5670550" algn="l"/>
                <a:tab pos="6076950" algn="l"/>
                <a:tab pos="6484938" algn="l"/>
                <a:tab pos="6892925" algn="l"/>
                <a:tab pos="7299325" algn="l"/>
                <a:tab pos="7707313" algn="l"/>
                <a:tab pos="8115300" algn="l"/>
                <a:tab pos="8523288" algn="l"/>
                <a:tab pos="8929688" algn="l"/>
              </a:tabLst>
            </a:pPr>
            <a:endParaRPr lang="cs-CZ" sz="2000" dirty="0" smtClean="0">
              <a:solidFill>
                <a:srgbClr val="000000"/>
              </a:solidFill>
            </a:endParaRPr>
          </a:p>
          <a:p>
            <a:pPr marL="361950" lvl="1" indent="-258763">
              <a:lnSpc>
                <a:spcPct val="93000"/>
              </a:lnSpc>
              <a:buFont typeface="Arial" pitchFamily="34" charset="0"/>
              <a:buChar char="•"/>
              <a:tabLst>
                <a:tab pos="803275" algn="l"/>
                <a:tab pos="1187450" algn="l"/>
                <a:tab pos="1595438" algn="l"/>
                <a:tab pos="2001838" algn="l"/>
                <a:tab pos="2409825" algn="l"/>
                <a:tab pos="2817813" algn="l"/>
                <a:tab pos="3224213" algn="l"/>
                <a:tab pos="3632200" algn="l"/>
                <a:tab pos="4040188" algn="l"/>
                <a:tab pos="4448175" algn="l"/>
                <a:tab pos="4854575" algn="l"/>
                <a:tab pos="5262563" algn="l"/>
                <a:tab pos="5670550" algn="l"/>
                <a:tab pos="6076950" algn="l"/>
                <a:tab pos="6484938" algn="l"/>
                <a:tab pos="6892925" algn="l"/>
                <a:tab pos="7299325" algn="l"/>
                <a:tab pos="7707313" algn="l"/>
                <a:tab pos="8115300" algn="l"/>
                <a:tab pos="8523288" algn="l"/>
                <a:tab pos="8929688" algn="l"/>
              </a:tabLst>
            </a:pPr>
            <a:r>
              <a:rPr lang="cs-CZ" sz="2000" dirty="0" smtClean="0">
                <a:solidFill>
                  <a:srgbClr val="000000"/>
                </a:solidFill>
              </a:rPr>
              <a:t>Dnes </a:t>
            </a:r>
            <a:r>
              <a:rPr lang="cs-CZ" sz="2000" b="1" u="sng" dirty="0" smtClean="0">
                <a:solidFill>
                  <a:srgbClr val="000000"/>
                </a:solidFill>
              </a:rPr>
              <a:t>barevné</a:t>
            </a:r>
            <a:r>
              <a:rPr lang="cs-CZ" sz="2000" dirty="0" smtClean="0">
                <a:solidFill>
                  <a:srgbClr val="000000"/>
                </a:solidFill>
              </a:rPr>
              <a:t> monitory – používají červenou, zelenou a modrou barvu</a:t>
            </a:r>
          </a:p>
          <a:p>
            <a:pPr marL="781932" lvl="1" indent="-259204">
              <a:lnSpc>
                <a:spcPct val="93000"/>
              </a:lnSpc>
              <a:tabLst>
                <a:tab pos="781932" algn="l"/>
                <a:tab pos="1188018" algn="l"/>
                <a:tab pos="1595544" algn="l"/>
                <a:tab pos="2003070" algn="l"/>
                <a:tab pos="2410596" algn="l"/>
                <a:tab pos="2818122" algn="l"/>
                <a:tab pos="3225648" algn="l"/>
                <a:tab pos="3633174" algn="l"/>
                <a:tab pos="4040700" algn="l"/>
                <a:tab pos="4448226" algn="l"/>
                <a:tab pos="4855752" algn="l"/>
                <a:tab pos="5263278" algn="l"/>
                <a:tab pos="5670804" algn="l"/>
                <a:tab pos="6078330" algn="l"/>
                <a:tab pos="6485856" algn="l"/>
                <a:tab pos="6893382" algn="l"/>
                <a:tab pos="7300908" algn="l"/>
                <a:tab pos="7708434" algn="l"/>
                <a:tab pos="8115960" algn="l"/>
                <a:tab pos="8523486" algn="l"/>
                <a:tab pos="8931012" algn="l"/>
              </a:tabLst>
            </a:pPr>
            <a:endParaRPr lang="cs-CZ" sz="2000" dirty="0" smtClean="0">
              <a:solidFill>
                <a:srgbClr val="000000"/>
              </a:solidFill>
            </a:endParaRPr>
          </a:p>
          <a:p>
            <a:pPr marL="781932" lvl="1" indent="-259204">
              <a:lnSpc>
                <a:spcPct val="93000"/>
              </a:lnSpc>
              <a:tabLst>
                <a:tab pos="781932" algn="l"/>
                <a:tab pos="1188018" algn="l"/>
                <a:tab pos="1595544" algn="l"/>
                <a:tab pos="2003070" algn="l"/>
                <a:tab pos="2410596" algn="l"/>
                <a:tab pos="2818122" algn="l"/>
                <a:tab pos="3225648" algn="l"/>
                <a:tab pos="3633174" algn="l"/>
                <a:tab pos="4040700" algn="l"/>
                <a:tab pos="4448226" algn="l"/>
                <a:tab pos="4855752" algn="l"/>
                <a:tab pos="5263278" algn="l"/>
                <a:tab pos="5670804" algn="l"/>
                <a:tab pos="6078330" algn="l"/>
                <a:tab pos="6485856" algn="l"/>
                <a:tab pos="6893382" algn="l"/>
                <a:tab pos="7300908" algn="l"/>
                <a:tab pos="7708434" algn="l"/>
                <a:tab pos="8115960" algn="l"/>
                <a:tab pos="8523486" algn="l"/>
                <a:tab pos="8931012" algn="l"/>
              </a:tabLst>
            </a:pPr>
            <a:endParaRPr lang="cs-CZ" sz="2000" dirty="0" smtClean="0">
              <a:solidFill>
                <a:srgbClr val="000000"/>
              </a:solidFill>
            </a:endParaRPr>
          </a:p>
          <a:p>
            <a:pPr marL="781932" lvl="1" indent="-259204">
              <a:lnSpc>
                <a:spcPct val="93000"/>
              </a:lnSpc>
              <a:tabLst>
                <a:tab pos="781932" algn="l"/>
                <a:tab pos="1188018" algn="l"/>
                <a:tab pos="1595544" algn="l"/>
                <a:tab pos="2003070" algn="l"/>
                <a:tab pos="2410596" algn="l"/>
                <a:tab pos="2818122" algn="l"/>
                <a:tab pos="3225648" algn="l"/>
                <a:tab pos="3633174" algn="l"/>
                <a:tab pos="4040700" algn="l"/>
                <a:tab pos="4448226" algn="l"/>
                <a:tab pos="4855752" algn="l"/>
                <a:tab pos="5263278" algn="l"/>
                <a:tab pos="5670804" algn="l"/>
                <a:tab pos="6078330" algn="l"/>
                <a:tab pos="6485856" algn="l"/>
                <a:tab pos="6893382" algn="l"/>
                <a:tab pos="7300908" algn="l"/>
                <a:tab pos="7708434" algn="l"/>
                <a:tab pos="8115960" algn="l"/>
                <a:tab pos="8523486" algn="l"/>
                <a:tab pos="8931012" algn="l"/>
              </a:tabLst>
            </a:pPr>
            <a:endParaRPr lang="cs-CZ" sz="2000" dirty="0">
              <a:solidFill>
                <a:srgbClr val="000000"/>
              </a:solidFill>
            </a:endParaRPr>
          </a:p>
          <a:p>
            <a:pPr marL="781932" lvl="1" indent="-259204">
              <a:lnSpc>
                <a:spcPct val="93000"/>
              </a:lnSpc>
              <a:tabLst>
                <a:tab pos="781932" algn="l"/>
                <a:tab pos="1188018" algn="l"/>
                <a:tab pos="1595544" algn="l"/>
                <a:tab pos="2003070" algn="l"/>
                <a:tab pos="2410596" algn="l"/>
                <a:tab pos="2818122" algn="l"/>
                <a:tab pos="3225648" algn="l"/>
                <a:tab pos="3633174" algn="l"/>
                <a:tab pos="4040700" algn="l"/>
                <a:tab pos="4448226" algn="l"/>
                <a:tab pos="4855752" algn="l"/>
                <a:tab pos="5263278" algn="l"/>
                <a:tab pos="5670804" algn="l"/>
                <a:tab pos="6078330" algn="l"/>
                <a:tab pos="6485856" algn="l"/>
                <a:tab pos="6893382" algn="l"/>
                <a:tab pos="7300908" algn="l"/>
                <a:tab pos="7708434" algn="l"/>
                <a:tab pos="8115960" algn="l"/>
                <a:tab pos="8523486" algn="l"/>
                <a:tab pos="8931012" algn="l"/>
              </a:tabLst>
            </a:pPr>
            <a:endParaRPr lang="cs-CZ" sz="2000" dirty="0" smtClean="0">
              <a:solidFill>
                <a:srgbClr val="000000"/>
              </a:solidFill>
            </a:endParaRPr>
          </a:p>
        </p:txBody>
      </p:sp>
      <p:pic>
        <p:nvPicPr>
          <p:cNvPr id="5" name="Obrázek 4" descr="monitor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5857884" y="500042"/>
            <a:ext cx="2187478" cy="2143116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5720" y="1571612"/>
            <a:ext cx="7786742" cy="35271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1950" lvl="1" indent="-3175">
              <a:lnSpc>
                <a:spcPct val="93000"/>
              </a:lnSpc>
              <a:tabLst>
                <a:tab pos="630238" algn="l"/>
                <a:tab pos="1187450" algn="l"/>
                <a:tab pos="1595438" algn="l"/>
                <a:tab pos="2001838" algn="l"/>
                <a:tab pos="2409825" algn="l"/>
                <a:tab pos="2817813" algn="l"/>
                <a:tab pos="3224213" algn="l"/>
                <a:tab pos="3632200" algn="l"/>
                <a:tab pos="4040188" algn="l"/>
                <a:tab pos="4448175" algn="l"/>
                <a:tab pos="4854575" algn="l"/>
                <a:tab pos="5262563" algn="l"/>
                <a:tab pos="5670550" algn="l"/>
                <a:tab pos="6076950" algn="l"/>
                <a:tab pos="6484938" algn="l"/>
                <a:tab pos="6892925" algn="l"/>
                <a:tab pos="7299325" algn="l"/>
                <a:tab pos="7707313" algn="l"/>
                <a:tab pos="8115300" algn="l"/>
                <a:tab pos="8523288" algn="l"/>
                <a:tab pos="8929688" algn="l"/>
              </a:tabLst>
            </a:pPr>
            <a:r>
              <a:rPr lang="cs-CZ" sz="2000" b="1" u="sng" dirty="0" smtClean="0">
                <a:solidFill>
                  <a:srgbClr val="000000"/>
                </a:solidFill>
              </a:rPr>
              <a:t>Monitory lze rozdělit do několika kategorií:</a:t>
            </a:r>
          </a:p>
          <a:p>
            <a:pPr marL="361950" lvl="1" indent="-3175">
              <a:lnSpc>
                <a:spcPct val="93000"/>
              </a:lnSpc>
              <a:tabLst>
                <a:tab pos="630238" algn="l"/>
                <a:tab pos="1187450" algn="l"/>
                <a:tab pos="1595438" algn="l"/>
                <a:tab pos="2001838" algn="l"/>
                <a:tab pos="2409825" algn="l"/>
                <a:tab pos="2817813" algn="l"/>
                <a:tab pos="3224213" algn="l"/>
                <a:tab pos="3632200" algn="l"/>
                <a:tab pos="4040188" algn="l"/>
                <a:tab pos="4448175" algn="l"/>
                <a:tab pos="4854575" algn="l"/>
                <a:tab pos="5262563" algn="l"/>
                <a:tab pos="5670550" algn="l"/>
                <a:tab pos="6076950" algn="l"/>
                <a:tab pos="6484938" algn="l"/>
                <a:tab pos="6892925" algn="l"/>
                <a:tab pos="7299325" algn="l"/>
                <a:tab pos="7707313" algn="l"/>
                <a:tab pos="8115300" algn="l"/>
                <a:tab pos="8523288" algn="l"/>
                <a:tab pos="8929688" algn="l"/>
              </a:tabLst>
            </a:pPr>
            <a:endParaRPr lang="cs-CZ" sz="2000" b="1" u="sng" dirty="0" smtClean="0">
              <a:solidFill>
                <a:srgbClr val="000000"/>
              </a:solidFill>
            </a:endParaRPr>
          </a:p>
          <a:p>
            <a:pPr marL="88900" lvl="1" indent="-3175">
              <a:lnSpc>
                <a:spcPct val="93000"/>
              </a:lnSpc>
              <a:buFont typeface="Arial" pitchFamily="34" charset="0"/>
              <a:buChar char="•"/>
              <a:tabLst>
                <a:tab pos="989013" algn="l"/>
                <a:tab pos="1187450" algn="l"/>
                <a:tab pos="1595438" algn="l"/>
                <a:tab pos="2001838" algn="l"/>
                <a:tab pos="2409825" algn="l"/>
                <a:tab pos="2817813" algn="l"/>
                <a:tab pos="3224213" algn="l"/>
                <a:tab pos="3632200" algn="l"/>
                <a:tab pos="4040188" algn="l"/>
                <a:tab pos="4448175" algn="l"/>
                <a:tab pos="4854575" algn="l"/>
                <a:tab pos="5262563" algn="l"/>
                <a:tab pos="5670550" algn="l"/>
                <a:tab pos="6076950" algn="l"/>
                <a:tab pos="6484938" algn="l"/>
                <a:tab pos="6892925" algn="l"/>
                <a:tab pos="7299325" algn="l"/>
                <a:tab pos="7707313" algn="l"/>
                <a:tab pos="8115300" algn="l"/>
                <a:tab pos="8523288" algn="l"/>
                <a:tab pos="8929688" algn="l"/>
              </a:tabLst>
            </a:pPr>
            <a:r>
              <a:rPr lang="cs-CZ" sz="2000" b="1" dirty="0" smtClean="0">
                <a:solidFill>
                  <a:srgbClr val="000000"/>
                </a:solidFill>
              </a:rPr>
              <a:t>     </a:t>
            </a:r>
            <a:r>
              <a:rPr lang="cs-CZ" sz="2000" b="1" i="1" dirty="0" smtClean="0">
                <a:solidFill>
                  <a:srgbClr val="000000"/>
                </a:solidFill>
              </a:rPr>
              <a:t>Podle velikosti úhlopříčky</a:t>
            </a:r>
            <a:r>
              <a:rPr lang="cs-CZ" sz="2000" i="1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– je uvedena v palcích – 19“,  21“</a:t>
            </a:r>
          </a:p>
          <a:p>
            <a:pPr marL="88900" lvl="1" indent="-3175">
              <a:lnSpc>
                <a:spcPct val="93000"/>
              </a:lnSpc>
              <a:tabLst>
                <a:tab pos="989013" algn="l"/>
                <a:tab pos="1187450" algn="l"/>
                <a:tab pos="1595438" algn="l"/>
                <a:tab pos="2001838" algn="l"/>
                <a:tab pos="2409825" algn="l"/>
                <a:tab pos="2817813" algn="l"/>
                <a:tab pos="3224213" algn="l"/>
                <a:tab pos="3632200" algn="l"/>
                <a:tab pos="4040188" algn="l"/>
                <a:tab pos="4448175" algn="l"/>
                <a:tab pos="4854575" algn="l"/>
                <a:tab pos="5262563" algn="l"/>
                <a:tab pos="5670550" algn="l"/>
                <a:tab pos="6076950" algn="l"/>
                <a:tab pos="6484938" algn="l"/>
                <a:tab pos="6892925" algn="l"/>
                <a:tab pos="7299325" algn="l"/>
                <a:tab pos="7707313" algn="l"/>
                <a:tab pos="8115300" algn="l"/>
                <a:tab pos="8523288" algn="l"/>
                <a:tab pos="8929688" algn="l"/>
              </a:tabLst>
            </a:pPr>
            <a:r>
              <a:rPr lang="cs-CZ" sz="2000" dirty="0" smtClean="0">
                <a:solidFill>
                  <a:srgbClr val="000000"/>
                </a:solidFill>
              </a:rPr>
              <a:t/>
            </a:r>
            <a:br>
              <a:rPr lang="cs-CZ" sz="2000" dirty="0" smtClean="0">
                <a:solidFill>
                  <a:srgbClr val="000000"/>
                </a:solidFill>
              </a:rPr>
            </a:br>
            <a:endParaRPr lang="cs-CZ" sz="2000" dirty="0" smtClean="0">
              <a:solidFill>
                <a:srgbClr val="000000"/>
              </a:solidFill>
            </a:endParaRPr>
          </a:p>
          <a:p>
            <a:pPr marL="444500" lvl="1" indent="-358775">
              <a:lnSpc>
                <a:spcPct val="93000"/>
              </a:lnSpc>
              <a:buFont typeface="Arial" pitchFamily="34" charset="0"/>
              <a:buChar char="•"/>
              <a:tabLst>
                <a:tab pos="989013" algn="l"/>
                <a:tab pos="1187450" algn="l"/>
                <a:tab pos="1595438" algn="l"/>
                <a:tab pos="2001838" algn="l"/>
                <a:tab pos="2409825" algn="l"/>
                <a:tab pos="2817813" algn="l"/>
                <a:tab pos="3224213" algn="l"/>
                <a:tab pos="3632200" algn="l"/>
                <a:tab pos="4040188" algn="l"/>
                <a:tab pos="4448175" algn="l"/>
                <a:tab pos="4854575" algn="l"/>
                <a:tab pos="5262563" algn="l"/>
                <a:tab pos="5670550" algn="l"/>
                <a:tab pos="6076950" algn="l"/>
                <a:tab pos="6484938" algn="l"/>
                <a:tab pos="6892925" algn="l"/>
                <a:tab pos="7299325" algn="l"/>
                <a:tab pos="7707313" algn="l"/>
                <a:tab pos="8115300" algn="l"/>
                <a:tab pos="8523288" algn="l"/>
                <a:tab pos="8929688" algn="l"/>
              </a:tabLst>
            </a:pPr>
            <a:r>
              <a:rPr lang="cs-CZ" sz="2000" b="1" i="1" dirty="0" smtClean="0">
                <a:solidFill>
                  <a:srgbClr val="000000"/>
                </a:solidFill>
              </a:rPr>
              <a:t>Podle obrazové frekvence</a:t>
            </a:r>
            <a:r>
              <a:rPr lang="cs-CZ" sz="2000" i="1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– kolik obrazovek je monitor schopen zobrazit za jednu sekundu – od 5O Hz do cca 120 Hz</a:t>
            </a:r>
          </a:p>
          <a:p>
            <a:pPr marL="444500" lvl="1" indent="-358775">
              <a:lnSpc>
                <a:spcPct val="93000"/>
              </a:lnSpc>
              <a:tabLst>
                <a:tab pos="989013" algn="l"/>
                <a:tab pos="1187450" algn="l"/>
                <a:tab pos="1595438" algn="l"/>
                <a:tab pos="2001838" algn="l"/>
                <a:tab pos="2409825" algn="l"/>
                <a:tab pos="2817813" algn="l"/>
                <a:tab pos="3224213" algn="l"/>
                <a:tab pos="3632200" algn="l"/>
                <a:tab pos="4040188" algn="l"/>
                <a:tab pos="4448175" algn="l"/>
                <a:tab pos="4854575" algn="l"/>
                <a:tab pos="5262563" algn="l"/>
                <a:tab pos="5670550" algn="l"/>
                <a:tab pos="6076950" algn="l"/>
                <a:tab pos="6484938" algn="l"/>
                <a:tab pos="6892925" algn="l"/>
                <a:tab pos="7299325" algn="l"/>
                <a:tab pos="7707313" algn="l"/>
                <a:tab pos="8115300" algn="l"/>
                <a:tab pos="8523288" algn="l"/>
                <a:tab pos="8929688" algn="l"/>
              </a:tabLst>
            </a:pPr>
            <a:r>
              <a:rPr lang="cs-CZ" sz="2000" dirty="0" smtClean="0">
                <a:solidFill>
                  <a:srgbClr val="000000"/>
                </a:solidFill>
              </a:rPr>
              <a:t/>
            </a:r>
            <a:br>
              <a:rPr lang="cs-CZ" sz="2000" dirty="0" smtClean="0">
                <a:solidFill>
                  <a:srgbClr val="000000"/>
                </a:solidFill>
              </a:rPr>
            </a:br>
            <a:endParaRPr lang="cs-CZ" sz="2000" dirty="0" smtClean="0">
              <a:solidFill>
                <a:srgbClr val="000000"/>
              </a:solidFill>
            </a:endParaRPr>
          </a:p>
          <a:p>
            <a:pPr marL="444500" lvl="1" indent="-358775">
              <a:lnSpc>
                <a:spcPct val="93000"/>
              </a:lnSpc>
              <a:buFont typeface="Arial" pitchFamily="34" charset="0"/>
              <a:buChar char="•"/>
              <a:tabLst>
                <a:tab pos="989013" algn="l"/>
                <a:tab pos="1187450" algn="l"/>
                <a:tab pos="1595438" algn="l"/>
                <a:tab pos="2001838" algn="l"/>
                <a:tab pos="2409825" algn="l"/>
                <a:tab pos="2817813" algn="l"/>
                <a:tab pos="3224213" algn="l"/>
                <a:tab pos="3632200" algn="l"/>
                <a:tab pos="4040188" algn="l"/>
                <a:tab pos="4448175" algn="l"/>
                <a:tab pos="4854575" algn="l"/>
                <a:tab pos="5262563" algn="l"/>
                <a:tab pos="5670550" algn="l"/>
                <a:tab pos="6076950" algn="l"/>
                <a:tab pos="6484938" algn="l"/>
                <a:tab pos="6892925" algn="l"/>
                <a:tab pos="7299325" algn="l"/>
                <a:tab pos="7707313" algn="l"/>
                <a:tab pos="8115300" algn="l"/>
                <a:tab pos="8523288" algn="l"/>
                <a:tab pos="8929688" algn="l"/>
              </a:tabLst>
            </a:pPr>
            <a:r>
              <a:rPr lang="cs-CZ" sz="2000" b="1" i="1" dirty="0" smtClean="0">
                <a:solidFill>
                  <a:srgbClr val="000000"/>
                </a:solidFill>
              </a:rPr>
              <a:t>Podle rozlišení</a:t>
            </a:r>
            <a:r>
              <a:rPr lang="cs-CZ" sz="2000" i="1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– </a:t>
            </a:r>
            <a:r>
              <a:rPr lang="cs-CZ" sz="2000" dirty="0" err="1" smtClean="0">
                <a:solidFill>
                  <a:srgbClr val="000000"/>
                </a:solidFill>
              </a:rPr>
              <a:t>rozlišení</a:t>
            </a:r>
            <a:r>
              <a:rPr lang="cs-CZ" sz="2000" dirty="0" smtClean="0">
                <a:solidFill>
                  <a:srgbClr val="000000"/>
                </a:solidFill>
              </a:rPr>
              <a:t> určuje počet bodů na šířku krát počet bodů na výšku, ze kterých je složen obraz – např. 1024x768, 1280x1024</a:t>
            </a:r>
            <a:endParaRPr lang="en-GB" sz="20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7239000" cy="2022494"/>
          </a:xfrm>
        </p:spPr>
        <p:txBody>
          <a:bodyPr>
            <a:normAutofit/>
          </a:bodyPr>
          <a:lstStyle/>
          <a:p>
            <a:pPr marL="522728" lvl="1" indent="0">
              <a:lnSpc>
                <a:spcPct val="93000"/>
              </a:lnSpc>
              <a:buNone/>
              <a:tabLst>
                <a:tab pos="781932" algn="l"/>
                <a:tab pos="1188018" algn="l"/>
                <a:tab pos="1595544" algn="l"/>
                <a:tab pos="2003070" algn="l"/>
                <a:tab pos="2410596" algn="l"/>
                <a:tab pos="2818122" algn="l"/>
                <a:tab pos="3225648" algn="l"/>
                <a:tab pos="3633174" algn="l"/>
                <a:tab pos="4040700" algn="l"/>
                <a:tab pos="4448226" algn="l"/>
                <a:tab pos="4855752" algn="l"/>
                <a:tab pos="5263278" algn="l"/>
                <a:tab pos="5670804" algn="l"/>
                <a:tab pos="6078330" algn="l"/>
                <a:tab pos="6485856" algn="l"/>
                <a:tab pos="6893382" algn="l"/>
                <a:tab pos="7300908" algn="l"/>
                <a:tab pos="7708434" algn="l"/>
                <a:tab pos="8115960" algn="l"/>
                <a:tab pos="8523486" algn="l"/>
                <a:tab pos="8931012" algn="l"/>
              </a:tabLst>
            </a:pPr>
            <a:r>
              <a:rPr lang="cs-CZ" b="1" u="sng" dirty="0">
                <a:solidFill>
                  <a:srgbClr val="000000"/>
                </a:solidFill>
              </a:rPr>
              <a:t>LCD </a:t>
            </a:r>
            <a:r>
              <a:rPr lang="cs-CZ" b="1" u="sng" dirty="0" smtClean="0">
                <a:solidFill>
                  <a:srgbClr val="000000"/>
                </a:solidFill>
              </a:rPr>
              <a:t>display</a:t>
            </a:r>
          </a:p>
          <a:p>
            <a:pPr marL="522728" lvl="1" indent="0">
              <a:lnSpc>
                <a:spcPct val="93000"/>
              </a:lnSpc>
              <a:buNone/>
              <a:tabLst>
                <a:tab pos="781932" algn="l"/>
                <a:tab pos="1188018" algn="l"/>
                <a:tab pos="1595544" algn="l"/>
                <a:tab pos="2003070" algn="l"/>
                <a:tab pos="2410596" algn="l"/>
                <a:tab pos="2818122" algn="l"/>
                <a:tab pos="3225648" algn="l"/>
                <a:tab pos="3633174" algn="l"/>
                <a:tab pos="4040700" algn="l"/>
                <a:tab pos="4448226" algn="l"/>
                <a:tab pos="4855752" algn="l"/>
                <a:tab pos="5263278" algn="l"/>
                <a:tab pos="5670804" algn="l"/>
                <a:tab pos="6078330" algn="l"/>
                <a:tab pos="6485856" algn="l"/>
                <a:tab pos="6893382" algn="l"/>
                <a:tab pos="7300908" algn="l"/>
                <a:tab pos="7708434" algn="l"/>
                <a:tab pos="8115960" algn="l"/>
                <a:tab pos="8523486" algn="l"/>
                <a:tab pos="8931012" algn="l"/>
              </a:tabLst>
            </a:pPr>
            <a:endParaRPr lang="cs-CZ" b="1" u="sng" dirty="0">
              <a:solidFill>
                <a:srgbClr val="000000"/>
              </a:solidFill>
            </a:endParaRPr>
          </a:p>
          <a:p>
            <a:pPr marL="444500" lvl="1" indent="0">
              <a:lnSpc>
                <a:spcPct val="93000"/>
              </a:lnSpc>
              <a:buNone/>
              <a:tabLst>
                <a:tab pos="901700" algn="l"/>
                <a:tab pos="1187450" algn="l"/>
                <a:tab pos="1595438" algn="l"/>
                <a:tab pos="2001838" algn="l"/>
                <a:tab pos="2409825" algn="l"/>
                <a:tab pos="2817813" algn="l"/>
                <a:tab pos="3224213" algn="l"/>
                <a:tab pos="3632200" algn="l"/>
                <a:tab pos="4040188" algn="l"/>
                <a:tab pos="4448175" algn="l"/>
                <a:tab pos="4854575" algn="l"/>
                <a:tab pos="5262563" algn="l"/>
                <a:tab pos="5670550" algn="l"/>
                <a:tab pos="6076950" algn="l"/>
                <a:tab pos="6484938" algn="l"/>
                <a:tab pos="6892925" algn="l"/>
                <a:tab pos="7299325" algn="l"/>
                <a:tab pos="7707313" algn="l"/>
                <a:tab pos="8115300" algn="l"/>
                <a:tab pos="8523288" algn="l"/>
                <a:tab pos="8929688" algn="l"/>
              </a:tabLst>
            </a:pPr>
            <a:r>
              <a:rPr lang="cs-CZ" sz="1800" dirty="0" smtClean="0">
                <a:solidFill>
                  <a:srgbClr val="000000"/>
                </a:solidFill>
              </a:rPr>
              <a:t>-  lze </a:t>
            </a:r>
            <a:r>
              <a:rPr lang="cs-CZ" sz="1800" dirty="0">
                <a:solidFill>
                  <a:srgbClr val="000000"/>
                </a:solidFill>
              </a:rPr>
              <a:t>si ho představit jako dvě skleněné </a:t>
            </a:r>
            <a:r>
              <a:rPr lang="cs-CZ" sz="1800" dirty="0" smtClean="0">
                <a:solidFill>
                  <a:srgbClr val="000000"/>
                </a:solidFill>
              </a:rPr>
              <a:t>desky, mezi </a:t>
            </a:r>
            <a:r>
              <a:rPr lang="cs-CZ" sz="1800" dirty="0">
                <a:solidFill>
                  <a:srgbClr val="000000"/>
                </a:solidFill>
              </a:rPr>
              <a:t>nimiž </a:t>
            </a:r>
            <a:br>
              <a:rPr lang="cs-CZ" sz="1800" dirty="0">
                <a:solidFill>
                  <a:srgbClr val="000000"/>
                </a:solidFill>
              </a:rPr>
            </a:br>
            <a:r>
              <a:rPr lang="cs-CZ" sz="1800" dirty="0">
                <a:solidFill>
                  <a:srgbClr val="000000"/>
                </a:solidFill>
              </a:rPr>
              <a:t>je uzavřena vrstva tekutých krystalů</a:t>
            </a:r>
          </a:p>
          <a:p>
            <a:endParaRPr lang="cs-CZ" dirty="0"/>
          </a:p>
        </p:txBody>
      </p:sp>
      <p:pic>
        <p:nvPicPr>
          <p:cNvPr id="4" name="Obrázek 3" descr="lcd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678" y="2357430"/>
            <a:ext cx="2421460" cy="3150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2959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>
            <a:spLocks noGrp="1" noChangeArrowheads="1"/>
          </p:cNvSpPr>
          <p:nvPr>
            <p:ph type="title"/>
          </p:nvPr>
        </p:nvSpPr>
        <p:spPr>
          <a:xfrm>
            <a:off x="3995936" y="1628800"/>
            <a:ext cx="4176464" cy="543867"/>
          </a:xfrm>
        </p:spPr>
        <p:txBody>
          <a:bodyPr wrap="square">
            <a:spAutoFit/>
          </a:bodyPr>
          <a:lstStyle/>
          <a:p>
            <a:pPr>
              <a:lnSpc>
                <a:spcPct val="93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reproduktory</a:t>
            </a:r>
            <a:endParaRPr lang="en-GB" dirty="0" smtClean="0">
              <a:ln w="500">
                <a:solidFill>
                  <a:schemeClr val="bg2">
                    <a:lumMod val="25000"/>
                  </a:schemeClr>
                </a:solidFill>
              </a:ln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Rectangle 1"/>
          <p:cNvSpPr txBox="1">
            <a:spLocks noChangeArrowheads="1"/>
          </p:cNvSpPr>
          <p:nvPr/>
        </p:nvSpPr>
        <p:spPr>
          <a:xfrm>
            <a:off x="827584" y="4869160"/>
            <a:ext cx="3312368" cy="543867"/>
          </a:xfrm>
          <a:prstGeom prst="rect">
            <a:avLst/>
          </a:prstGeom>
        </p:spPr>
        <p:txBody>
          <a:bodyPr vert="horz" wrap="square" lIns="45720" tIns="0" rIns="45720" bIns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3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kumimoji="0" lang="cs-CZ" sz="3800" b="1" i="0" u="none" strike="noStrike" kern="1200" cap="all" spc="0" normalizeH="0" baseline="0" noProof="0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sluchátka</a:t>
            </a:r>
            <a:endParaRPr kumimoji="0" lang="en-GB" sz="3800" b="1" i="0" u="none" strike="noStrike" kern="1200" cap="all" spc="0" normalizeH="0" baseline="0" noProof="0" dirty="0" smtClean="0">
              <a:ln w="500">
                <a:solidFill>
                  <a:schemeClr val="bg2">
                    <a:lumMod val="25000"/>
                  </a:schemeClr>
                </a:solidFill>
              </a:ln>
              <a:solidFill>
                <a:schemeClr val="tx2">
                  <a:lumMod val="7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4214810" y="2285992"/>
            <a:ext cx="3892422" cy="772904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square" lIns="0" tIns="0" rIns="0" bIns="0" anchor="ctr">
            <a:spAutoFit/>
          </a:bodyPr>
          <a:lstStyle/>
          <a:p>
            <a:pPr marL="276225" lvl="1" indent="-3175">
              <a:lnSpc>
                <a:spcPct val="93000"/>
              </a:lnSpc>
              <a:tabLst>
                <a:tab pos="355600" algn="l"/>
                <a:tab pos="1187450" algn="l"/>
                <a:tab pos="1595438" algn="l"/>
                <a:tab pos="2001838" algn="l"/>
                <a:tab pos="2409825" algn="l"/>
                <a:tab pos="2817813" algn="l"/>
                <a:tab pos="3224213" algn="l"/>
                <a:tab pos="3632200" algn="l"/>
                <a:tab pos="4040188" algn="l"/>
                <a:tab pos="4448175" algn="l"/>
                <a:tab pos="4854575" algn="l"/>
                <a:tab pos="5262563" algn="l"/>
                <a:tab pos="5670550" algn="l"/>
                <a:tab pos="6076950" algn="l"/>
                <a:tab pos="6484938" algn="l"/>
                <a:tab pos="6892925" algn="l"/>
                <a:tab pos="7299325" algn="l"/>
                <a:tab pos="7707313" algn="l"/>
                <a:tab pos="8115300" algn="l"/>
                <a:tab pos="8523288" algn="l"/>
                <a:tab pos="8929688" algn="l"/>
              </a:tabLst>
            </a:pPr>
            <a:r>
              <a:rPr lang="cs-CZ" dirty="0" smtClean="0">
                <a:solidFill>
                  <a:srgbClr val="000000"/>
                </a:solidFill>
              </a:rPr>
              <a:t>Zařízení poskytující uživateli zvukový výstup z počítače</a:t>
            </a:r>
            <a:endParaRPr lang="en-GB" dirty="0">
              <a:solidFill>
                <a:srgbClr val="000000"/>
              </a:solidFill>
            </a:endParaRPr>
          </a:p>
          <a:p>
            <a:pPr marL="781932" lvl="1" indent="-259204">
              <a:lnSpc>
                <a:spcPct val="93000"/>
              </a:lnSpc>
              <a:buFont typeface="Arial" pitchFamily="34" charset="0"/>
              <a:buChar char="•"/>
              <a:tabLst>
                <a:tab pos="781932" algn="l"/>
                <a:tab pos="1188018" algn="l"/>
                <a:tab pos="1595544" algn="l"/>
                <a:tab pos="2003070" algn="l"/>
                <a:tab pos="2410596" algn="l"/>
                <a:tab pos="2818122" algn="l"/>
                <a:tab pos="3225648" algn="l"/>
                <a:tab pos="3633174" algn="l"/>
                <a:tab pos="4040700" algn="l"/>
                <a:tab pos="4448226" algn="l"/>
                <a:tab pos="4855752" algn="l"/>
                <a:tab pos="5263278" algn="l"/>
                <a:tab pos="5670804" algn="l"/>
                <a:tab pos="6078330" algn="l"/>
                <a:tab pos="6485856" algn="l"/>
                <a:tab pos="6893382" algn="l"/>
                <a:tab pos="7300908" algn="l"/>
                <a:tab pos="7708434" algn="l"/>
                <a:tab pos="8115960" algn="l"/>
                <a:tab pos="8523486" algn="l"/>
                <a:tab pos="8931012" algn="l"/>
              </a:tabLst>
            </a:pPr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571440"/>
            <a:ext cx="2495634" cy="2934074"/>
          </a:xfrm>
          <a:prstGeom prst="rect">
            <a:avLst/>
          </a:prstGeom>
        </p:spPr>
      </p:pic>
      <p:pic>
        <p:nvPicPr>
          <p:cNvPr id="8" name="Obrázek 7" descr="reprak1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00100" y="285728"/>
            <a:ext cx="1076853" cy="3000372"/>
          </a:xfrm>
          <a:prstGeom prst="rect">
            <a:avLst/>
          </a:prstGeom>
        </p:spPr>
      </p:pic>
      <p:pic>
        <p:nvPicPr>
          <p:cNvPr id="9" name="Obrázek 8" descr="reprak2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4546" y="785794"/>
            <a:ext cx="810707" cy="2928934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1484784"/>
            <a:ext cx="7848872" cy="2286015"/>
          </a:xfrm>
        </p:spPr>
        <p:txBody>
          <a:bodyPr>
            <a:normAutofit/>
          </a:bodyPr>
          <a:lstStyle/>
          <a:p>
            <a:r>
              <a:rPr lang="cs-CZ" sz="1400" dirty="0" smtClean="0"/>
              <a:t>Obrázky jsou vlastní tvorbou autora.</a:t>
            </a:r>
            <a:endParaRPr lang="cs-CZ" sz="1400" dirty="0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title"/>
          </p:nvPr>
        </p:nvSpPr>
        <p:spPr>
          <a:xfrm>
            <a:off x="467544" y="692696"/>
            <a:ext cx="4176464" cy="543867"/>
          </a:xfrm>
        </p:spPr>
        <p:txBody>
          <a:bodyPr wrap="square">
            <a:spAutoFit/>
          </a:bodyPr>
          <a:lstStyle/>
          <a:p>
            <a:pPr>
              <a:lnSpc>
                <a:spcPct val="93000"/>
              </a:lnSpc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</a:pPr>
            <a:r>
              <a:rPr lang="cs-CZ" dirty="0" smtClean="0">
                <a:ln w="500"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Zdroje:</a:t>
            </a:r>
            <a:endParaRPr lang="en-GB" dirty="0" smtClean="0">
              <a:ln w="500">
                <a:solidFill>
                  <a:schemeClr val="bg2">
                    <a:lumMod val="25000"/>
                  </a:schemeClr>
                </a:solidFill>
              </a:ln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61</TotalTime>
  <Words>174</Words>
  <Application>Microsoft Office PowerPoint</Application>
  <PresentationFormat>Předvádění na obrazovce (4:3)</PresentationFormat>
  <Paragraphs>55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Hardware (HW) počítače  technické vybavení   </vt:lpstr>
      <vt:lpstr>VýSTUPNÍ</vt:lpstr>
      <vt:lpstr>Monitor</vt:lpstr>
      <vt:lpstr>Prezentace aplikace PowerPoint</vt:lpstr>
      <vt:lpstr>Prezentace aplikace PowerPoint</vt:lpstr>
      <vt:lpstr>reproduktory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Vackovi</dc:creator>
  <cp:lastModifiedBy>spravce</cp:lastModifiedBy>
  <cp:revision>17</cp:revision>
  <cp:lastPrinted>2011-11-29T07:35:16Z</cp:lastPrinted>
  <dcterms:created xsi:type="dcterms:W3CDTF">2011-05-19T18:08:24Z</dcterms:created>
  <dcterms:modified xsi:type="dcterms:W3CDTF">2012-04-13T19:02:26Z</dcterms:modified>
</cp:coreProperties>
</file>