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9"/>
  </p:notesMasterIdLst>
  <p:handoutMasterIdLst>
    <p:handoutMasterId r:id="rId10"/>
  </p:handoutMasterIdLst>
  <p:sldIdLst>
    <p:sldId id="269" r:id="rId2"/>
    <p:sldId id="266" r:id="rId3"/>
    <p:sldId id="260" r:id="rId4"/>
    <p:sldId id="267" r:id="rId5"/>
    <p:sldId id="263" r:id="rId6"/>
    <p:sldId id="268" r:id="rId7"/>
    <p:sldId id="265" r:id="rId8"/>
  </p:sldIdLst>
  <p:sldSz cx="9144000" cy="6858000" type="screen4x3"/>
  <p:notesSz cx="10234613" cy="70993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4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797246" y="0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r">
              <a:defRPr sz="1200"/>
            </a:lvl1pPr>
          </a:lstStyle>
          <a:p>
            <a:fld id="{87D98AB4-F9FC-4ACE-9A2E-AA0CFEF7B047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743104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797246" y="6743104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r">
              <a:defRPr sz="1200"/>
            </a:lvl1pPr>
          </a:lstStyle>
          <a:p>
            <a:fld id="{D76FE5E3-1FE8-4716-A74A-38BCD7DC95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08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797246" y="0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r">
              <a:defRPr sz="1200"/>
            </a:lvl1pPr>
          </a:lstStyle>
          <a:p>
            <a:fld id="{1E805BC1-E7EF-4F09-BD71-125BDF2A54FD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341688" y="531813"/>
            <a:ext cx="3551237" cy="2663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768" tIns="47384" rIns="94768" bIns="4738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1023462" y="3372168"/>
            <a:ext cx="8187690" cy="3194685"/>
          </a:xfrm>
          <a:prstGeom prst="rect">
            <a:avLst/>
          </a:prstGeom>
        </p:spPr>
        <p:txBody>
          <a:bodyPr vert="horz" lIns="94768" tIns="47384" rIns="94768" bIns="47384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743104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797246" y="6743104"/>
            <a:ext cx="4434999" cy="354965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r">
              <a:defRPr sz="1200"/>
            </a:lvl1pPr>
          </a:lstStyle>
          <a:p>
            <a:fld id="{EFFB21B3-703B-4443-A7CC-84FEB14C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122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4606771-6CA4-494C-B2FD-AEA6C63DE780}" type="slidenum">
              <a:rPr lang="en-GB" smtClean="0"/>
              <a:pPr/>
              <a:t>2</a:t>
            </a:fld>
            <a:endParaRPr lang="en-GB" smtClean="0"/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496491" y="539695"/>
            <a:ext cx="7241634" cy="266263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3103" tIns="41551" rIns="83103" bIns="41551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body"/>
          </p:nvPr>
        </p:nvSpPr>
        <p:spPr>
          <a:xfrm>
            <a:off x="1023462" y="3373091"/>
            <a:ext cx="8185541" cy="3194949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E5DDEDB4-E300-4206-AA10-AA6D21672DBD}" type="slidenum">
              <a:rPr lang="en-GB" smtClean="0"/>
              <a:pPr/>
              <a:t>3</a:t>
            </a:fld>
            <a:endParaRPr lang="en-GB" smtClean="0"/>
          </a:p>
        </p:txBody>
      </p:sp>
      <p:sp>
        <p:nvSpPr>
          <p:cNvPr id="29699" name="Text Box 1"/>
          <p:cNvSpPr txBox="1">
            <a:spLocks noChangeArrowheads="1"/>
          </p:cNvSpPr>
          <p:nvPr/>
        </p:nvSpPr>
        <p:spPr bwMode="auto">
          <a:xfrm>
            <a:off x="1496491" y="539695"/>
            <a:ext cx="7241634" cy="266263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3103" tIns="41551" rIns="83103" bIns="41551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9700" name="Rectangle 2"/>
          <p:cNvSpPr>
            <a:spLocks noGrp="1" noChangeArrowheads="1"/>
          </p:cNvSpPr>
          <p:nvPr>
            <p:ph type="body"/>
          </p:nvPr>
        </p:nvSpPr>
        <p:spPr>
          <a:xfrm>
            <a:off x="1023462" y="3373091"/>
            <a:ext cx="8185541" cy="3194949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90A47C0A-0C6C-4156-A649-26695CA3A73B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32771" name="Text Box 1"/>
          <p:cNvSpPr txBox="1">
            <a:spLocks noChangeArrowheads="1"/>
          </p:cNvSpPr>
          <p:nvPr/>
        </p:nvSpPr>
        <p:spPr bwMode="auto">
          <a:xfrm>
            <a:off x="1496491" y="539695"/>
            <a:ext cx="7241634" cy="266263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3103" tIns="41551" rIns="83103" bIns="41551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2772" name="Rectangle 2"/>
          <p:cNvSpPr>
            <a:spLocks noGrp="1" noChangeArrowheads="1"/>
          </p:cNvSpPr>
          <p:nvPr>
            <p:ph type="body"/>
          </p:nvPr>
        </p:nvSpPr>
        <p:spPr>
          <a:xfrm>
            <a:off x="1023462" y="3373091"/>
            <a:ext cx="8185541" cy="3194949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8226720" cy="114204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6480" y="1604329"/>
            <a:ext cx="4043520" cy="4524955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38241" y="1604329"/>
            <a:ext cx="4044960" cy="452495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28921E-23A2-4C3C-8F4C-3E9DC6F3DB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4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34AD1CD-E83A-4CC9-B9C0-0C6851E8280E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a/Laserprinter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2949745"/>
              </p:ext>
            </p:extLst>
          </p:nvPr>
        </p:nvGraphicFramePr>
        <p:xfrm>
          <a:off x="251520" y="1052736"/>
          <a:ext cx="7848872" cy="46805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26583"/>
                <a:gridCol w="6322289"/>
              </a:tblGrid>
              <a:tr h="429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VY_32_INOVACE_ICT_5B_14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9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9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9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051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Využívání informačních a komunikačních technologií, ICT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9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Hardware počítače – technické</a:t>
                      </a:r>
                      <a:r>
                        <a:rPr lang="cs-CZ" sz="1200" baseline="0" dirty="0" smtClean="0">
                          <a:effectLst/>
                        </a:rPr>
                        <a:t> vybavení (4)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9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9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6. 12. </a:t>
                      </a:r>
                      <a:r>
                        <a:rPr lang="cs-CZ" sz="1200" dirty="0">
                          <a:effectLst/>
                        </a:rPr>
                        <a:t>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23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Výkladová hodina – poslední část tématu Hardware počítače – výstupní zařízení s názornými ukázkami tiskáren</a:t>
                      </a:r>
                      <a:r>
                        <a:rPr lang="cs-CZ" sz="1200" dirty="0" smtClean="0"/>
                        <a:t>. Při hodině</a:t>
                      </a:r>
                      <a:r>
                        <a:rPr lang="cs-CZ" sz="1200" baseline="0" dirty="0" smtClean="0"/>
                        <a:t> jsou podrobně ukázány  tiskárny – laserová a inkoustová, jejich spotřební materiál, porovnání kvality tisku.</a:t>
                      </a:r>
                      <a:endParaRPr lang="cs-CZ" sz="1200" dirty="0" smtClean="0"/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9068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424800" y="1999460"/>
            <a:ext cx="8229600" cy="2175467"/>
          </a:xfrm>
        </p:spPr>
        <p:txBody>
          <a:bodyPr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Hardware (HW) </a:t>
            </a:r>
            <a:r>
              <a:rPr lang="en-GB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počítače</a:t>
            </a:r>
            <a: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technické</a:t>
            </a:r>
            <a: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vybavení</a:t>
            </a:r>
            <a: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  </a:t>
            </a:r>
            <a:b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</a:br>
            <a:endParaRPr lang="en-GB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Rectangle 1"/>
          <p:cNvSpPr txBox="1">
            <a:spLocks noChangeArrowheads="1"/>
          </p:cNvSpPr>
          <p:nvPr/>
        </p:nvSpPr>
        <p:spPr>
          <a:xfrm>
            <a:off x="7164288" y="5589240"/>
            <a:ext cx="936104" cy="1087734"/>
          </a:xfrm>
          <a:prstGeom prst="rect">
            <a:avLst/>
          </a:prstGeom>
        </p:spPr>
        <p:txBody>
          <a:bodyPr vert="horz" wrap="square" lIns="45720" tIns="0" rIns="45720" bIns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3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(4)</a:t>
            </a:r>
            <a:b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en-GB" sz="3800" b="1" i="0" u="none" strike="noStrike" kern="1200" cap="all" spc="0" normalizeH="0" baseline="0" noProof="0" dirty="0" smtClean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0" y="485780"/>
            <a:ext cx="8229600" cy="543867"/>
          </a:xfrm>
        </p:spPr>
        <p:txBody>
          <a:bodyPr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en-GB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Tiskárny</a:t>
            </a:r>
            <a:endParaRPr lang="en-GB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326880" y="1412776"/>
            <a:ext cx="6745450" cy="3693832"/>
          </a:xfrm>
        </p:spPr>
        <p:txBody>
          <a:bodyPr wrap="square">
            <a:spAutoFit/>
          </a:bodyPr>
          <a:lstStyle/>
          <a:p>
            <a:pPr>
              <a:lnSpc>
                <a:spcPct val="93000"/>
              </a:lnSpc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Jehličkové tiskárny</a:t>
            </a:r>
          </a:p>
          <a:p>
            <a:pPr>
              <a:lnSpc>
                <a:spcPct val="93000"/>
              </a:lnSpc>
              <a:buNone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r>
              <a:rPr lang="cs-CZ" sz="1300" b="1" dirty="0" smtClean="0"/>
              <a:t>        -  </a:t>
            </a:r>
            <a:r>
              <a:rPr lang="cs-CZ" sz="2000" dirty="0" smtClean="0"/>
              <a:t>přes pásku se vyklepávají písmenka pomocí sloupce 9 nebo 24 jehliček</a:t>
            </a:r>
            <a:r>
              <a:rPr lang="cs-CZ" sz="1300" b="1" dirty="0" smtClean="0"/>
              <a:t/>
            </a:r>
            <a:br>
              <a:rPr lang="cs-CZ" sz="1300" b="1" dirty="0" smtClean="0"/>
            </a:br>
            <a:endParaRPr lang="cs-CZ" sz="1300" b="1" dirty="0" smtClean="0"/>
          </a:p>
          <a:p>
            <a:pPr>
              <a:lnSpc>
                <a:spcPct val="93000"/>
              </a:lnSpc>
              <a:buNone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endParaRPr lang="cs-CZ" sz="1300" b="1" dirty="0" smtClean="0"/>
          </a:p>
          <a:p>
            <a:pPr>
              <a:lnSpc>
                <a:spcPct val="93000"/>
              </a:lnSpc>
              <a:buNone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endParaRPr lang="cs-CZ" sz="1300" b="1" dirty="0" smtClean="0"/>
          </a:p>
          <a:p>
            <a:pPr>
              <a:lnSpc>
                <a:spcPct val="93000"/>
              </a:lnSpc>
              <a:buNone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endParaRPr lang="cs-CZ" sz="1300" b="1" dirty="0" smtClean="0"/>
          </a:p>
          <a:p>
            <a:pPr>
              <a:lnSpc>
                <a:spcPct val="93000"/>
              </a:lnSpc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Inkoustové tiskárny</a:t>
            </a:r>
          </a:p>
          <a:p>
            <a:pPr>
              <a:lnSpc>
                <a:spcPct val="93000"/>
              </a:lnSpc>
              <a:buNone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r>
              <a:rPr lang="cs-CZ" sz="1300" b="1" dirty="0" smtClean="0"/>
              <a:t>        -  </a:t>
            </a:r>
            <a:r>
              <a:rPr lang="cs-CZ" sz="2000" dirty="0" smtClean="0"/>
              <a:t>tiskové body jsou maličké kapičky inkoustu vstřikované přímo na papír</a:t>
            </a:r>
            <a:r>
              <a:rPr lang="cs-CZ" sz="1300" b="1" dirty="0" smtClean="0"/>
              <a:t/>
            </a:r>
            <a:br>
              <a:rPr lang="cs-CZ" sz="1300" b="1" dirty="0" smtClean="0"/>
            </a:br>
            <a:endParaRPr lang="cs-CZ" sz="1300" b="1" i="1" dirty="0" smtClean="0">
              <a:solidFill>
                <a:srgbClr val="CCCCFF"/>
              </a:solidFill>
              <a:hlinkClick r:id=""/>
            </a:endParaRPr>
          </a:p>
          <a:p>
            <a:pPr>
              <a:lnSpc>
                <a:spcPct val="93000"/>
              </a:lnSpc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endParaRPr lang="en-GB" sz="1300" b="1" i="1" dirty="0">
              <a:solidFill>
                <a:srgbClr val="CCCCFF"/>
              </a:solidFill>
              <a:hlinkClick r:id="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6456" y="4429132"/>
            <a:ext cx="3559690" cy="2034956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7158" y="428604"/>
            <a:ext cx="6786610" cy="28974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3000"/>
              </a:lnSpc>
              <a:buClr>
                <a:schemeClr val="tx2"/>
              </a:buClr>
              <a:buSzPct val="73000"/>
              <a:buFont typeface="Wingdings 2" pitchFamily="18" charset="2"/>
              <a:buChar char=""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Laserové tiskárny</a:t>
            </a:r>
          </a:p>
          <a:p>
            <a:pPr>
              <a:lnSpc>
                <a:spcPct val="93000"/>
              </a:lnSpc>
              <a:buClr>
                <a:schemeClr val="tx2"/>
              </a:buClr>
              <a:buSzPct val="73000"/>
              <a:buFont typeface="Wingdings 2" pitchFamily="18" charset="2"/>
              <a:buChar char=""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3000"/>
              </a:lnSpc>
              <a:buNone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r>
              <a:rPr lang="cs-CZ" b="1" dirty="0" smtClean="0"/>
              <a:t>       -  </a:t>
            </a:r>
            <a:r>
              <a:rPr lang="cs-CZ" sz="2000" dirty="0" smtClean="0"/>
              <a:t>spotřebním materiálem jsou tonery s tiskařským práškem. Ten je přichycen na válec v místech, kde byl povrch válce elektrostaticky nabit laserovým paprskem, pak tzv. nažehlen na papír a rychle vytvrzen</a:t>
            </a:r>
          </a:p>
          <a:p>
            <a:pPr>
              <a:lnSpc>
                <a:spcPct val="93000"/>
              </a:lnSpc>
              <a:buNone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endParaRPr lang="cs-CZ" sz="2000" dirty="0" smtClean="0"/>
          </a:p>
          <a:p>
            <a:pPr>
              <a:lnSpc>
                <a:spcPct val="93000"/>
              </a:lnSpc>
              <a:buNone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endParaRPr lang="cs-CZ" sz="2000" dirty="0" smtClean="0"/>
          </a:p>
          <a:p>
            <a:pPr>
              <a:lnSpc>
                <a:spcPct val="93000"/>
              </a:lnSpc>
              <a:buNone/>
              <a:tabLst>
                <a:tab pos="404646" algn="l"/>
                <a:tab pos="812172" algn="l"/>
                <a:tab pos="1219698" algn="l"/>
                <a:tab pos="1627224" algn="l"/>
                <a:tab pos="2034750" algn="l"/>
                <a:tab pos="2442276" algn="l"/>
                <a:tab pos="2849803" algn="l"/>
                <a:tab pos="3257328" algn="l"/>
                <a:tab pos="3664855" algn="l"/>
                <a:tab pos="4072380" algn="l"/>
                <a:tab pos="4479907" algn="l"/>
                <a:tab pos="4887432" algn="l"/>
                <a:tab pos="5294959" algn="l"/>
                <a:tab pos="5702484" algn="l"/>
                <a:tab pos="6110011" algn="l"/>
                <a:tab pos="6517536" algn="l"/>
                <a:tab pos="6925063" algn="l"/>
                <a:tab pos="7332588" algn="l"/>
                <a:tab pos="7740115" algn="l"/>
                <a:tab pos="8147640" algn="l"/>
              </a:tabLst>
            </a:pPr>
            <a:r>
              <a:rPr lang="cs-CZ" sz="2000" dirty="0" smtClean="0"/>
              <a:t>     -  jsou nejrychlejší a mají nejvyšší kvalitu tisku</a:t>
            </a:r>
          </a:p>
        </p:txBody>
      </p:sp>
      <p:pic>
        <p:nvPicPr>
          <p:cNvPr id="6" name="Obrázek 5" descr="tiskarna1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194458">
            <a:off x="5229779" y="3224661"/>
            <a:ext cx="3481786" cy="348974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>
          <a:xfrm>
            <a:off x="323528" y="514441"/>
            <a:ext cx="7848872" cy="515206"/>
          </a:xfrm>
        </p:spPr>
        <p:txBody>
          <a:bodyPr wrap="square"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en-GB" sz="3600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Model </a:t>
            </a:r>
            <a:r>
              <a:rPr lang="en-GB" sz="3600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stolní</a:t>
            </a:r>
            <a:r>
              <a:rPr lang="en-GB" sz="3600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3600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laserové</a:t>
            </a:r>
            <a:r>
              <a:rPr lang="en-GB" sz="3600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3600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tiskárny</a:t>
            </a:r>
            <a:endParaRPr lang="en-GB" sz="3600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File:Laserprinter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24744"/>
            <a:ext cx="5443574" cy="5157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6411661"/>
            <a:ext cx="45365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http://commons.wikimedia.org/wiki/File:Laserprinter.jpg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DATAPROJEKTOR</a:t>
            </a:r>
            <a:endParaRPr lang="cs-CZ" dirty="0"/>
          </a:p>
        </p:txBody>
      </p:sp>
      <p:pic>
        <p:nvPicPr>
          <p:cNvPr id="5" name="Zástupný symbol pro klipart 4" descr="projektor.gif"/>
          <p:cNvPicPr>
            <a:picLocks noGrp="1" noChangeAspect="1"/>
          </p:cNvPicPr>
          <p:nvPr>
            <p:ph type="clipArt" sz="half" idx="1"/>
          </p:nvPr>
        </p:nvPicPr>
        <p:blipFill>
          <a:blip r:embed="rId2"/>
          <a:stretch>
            <a:fillRect/>
          </a:stretch>
        </p:blipFill>
        <p:spPr>
          <a:xfrm>
            <a:off x="2714612" y="2928934"/>
            <a:ext cx="4043363" cy="265734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14348" y="1604329"/>
            <a:ext cx="6929487" cy="1181729"/>
          </a:xfrm>
        </p:spPr>
        <p:txBody>
          <a:bodyPr/>
          <a:lstStyle/>
          <a:p>
            <a:r>
              <a:rPr lang="cs-CZ" dirty="0" smtClean="0"/>
              <a:t>Zařízení umožňující projekci dat ostatním uživatelům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7643911" cy="1142040"/>
          </a:xfrm>
        </p:spPr>
        <p:txBody>
          <a:bodyPr/>
          <a:lstStyle/>
          <a:p>
            <a: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Zdroje:</a:t>
            </a:r>
            <a:endParaRPr lang="cs-CZ" dirty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9" y="1604329"/>
            <a:ext cx="7848872" cy="4524955"/>
          </a:xfrm>
        </p:spPr>
        <p:txBody>
          <a:bodyPr>
            <a:normAutofit/>
          </a:bodyPr>
          <a:lstStyle/>
          <a:p>
            <a:r>
              <a:rPr lang="cs-CZ" sz="1400" dirty="0" smtClean="0"/>
              <a:t>Fotografie jsou vlastní tvorbou autora. </a:t>
            </a:r>
          </a:p>
          <a:p>
            <a:r>
              <a:rPr lang="cs-CZ" sz="1400" dirty="0"/>
              <a:t>http://commons.wikimedia.org/wiki/File:Laserprinter.jpg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99</TotalTime>
  <Words>197</Words>
  <Application>Microsoft Office PowerPoint</Application>
  <PresentationFormat>Předvádění na obrazovce (4:3)</PresentationFormat>
  <Paragraphs>46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Hardware (HW) počítače  technické vybavení   </vt:lpstr>
      <vt:lpstr>Tiskárny</vt:lpstr>
      <vt:lpstr>Prezentace aplikace PowerPoint</vt:lpstr>
      <vt:lpstr>Model stolní laserové tiskárny</vt:lpstr>
      <vt:lpstr>DATAPROJEKTOR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Vackovi</dc:creator>
  <cp:lastModifiedBy>Milena Vacková</cp:lastModifiedBy>
  <cp:revision>19</cp:revision>
  <cp:lastPrinted>2011-12-09T09:54:09Z</cp:lastPrinted>
  <dcterms:created xsi:type="dcterms:W3CDTF">2011-05-19T18:08:24Z</dcterms:created>
  <dcterms:modified xsi:type="dcterms:W3CDTF">2012-04-17T07:54:15Z</dcterms:modified>
</cp:coreProperties>
</file>