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1" r:id="rId6"/>
    <p:sldId id="262"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501" autoAdjust="0"/>
  </p:normalViewPr>
  <p:slideViewPr>
    <p:cSldViewPr>
      <p:cViewPr varScale="1">
        <p:scale>
          <a:sx n="63" d="100"/>
          <a:sy n="63" d="100"/>
        </p:scale>
        <p:origin x="-159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75AACCC-2D4F-49C4-9FC3-E943EBD54C45}" type="datetimeFigureOut">
              <a:rPr lang="cs-CZ" smtClean="0"/>
              <a:t>29.2.2012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C32287-A48D-4C16-A7CB-C5A9D1558B1F}" type="slidenum">
              <a:rPr lang="cs-CZ" smtClean="0"/>
              <a:t>‹#›</a:t>
            </a:fld>
            <a:endParaRPr lang="cs-CZ"/>
          </a:p>
        </p:txBody>
      </p:sp>
    </p:spTree>
    <p:extLst>
      <p:ext uri="{BB962C8B-B14F-4D97-AF65-F5344CB8AC3E}">
        <p14:creationId xmlns:p14="http://schemas.microsoft.com/office/powerpoint/2010/main" val="2497925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5C32287-A48D-4C16-A7CB-C5A9D1558B1F}" type="slidenum">
              <a:rPr lang="cs-CZ" smtClean="0"/>
              <a:t>5</a:t>
            </a:fld>
            <a:endParaRPr lang="cs-CZ"/>
          </a:p>
        </p:txBody>
      </p:sp>
    </p:spTree>
    <p:extLst>
      <p:ext uri="{BB962C8B-B14F-4D97-AF65-F5344CB8AC3E}">
        <p14:creationId xmlns:p14="http://schemas.microsoft.com/office/powerpoint/2010/main" val="3872331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2201587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1561576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194828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7B79A0-5C9E-48A2-9D21-BF31737A536A}"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3048703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7B79A0-5C9E-48A2-9D21-BF31737A536A}" type="datetimeFigureOut">
              <a:rPr lang="cs-CZ" smtClean="0"/>
              <a:t>29.2.2012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63195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7B79A0-5C9E-48A2-9D21-BF31737A536A}" type="datetimeFigureOut">
              <a:rPr lang="cs-CZ" smtClean="0"/>
              <a:t>29.2.2012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216101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7B79A0-5C9E-48A2-9D21-BF31737A536A}" type="datetimeFigureOut">
              <a:rPr lang="cs-CZ" smtClean="0"/>
              <a:t>29.2.2012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1061585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7B79A0-5C9E-48A2-9D21-BF31737A536A}"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116214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7B79A0-5C9E-48A2-9D21-BF31737A536A}"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4010621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216803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DF83CD-6766-479A-B209-FA0192E3F456}" type="slidenum">
              <a:rPr lang="cs-CZ" smtClean="0"/>
              <a:t>‹#›</a:t>
            </a:fld>
            <a:endParaRPr lang="cs-CZ"/>
          </a:p>
        </p:txBody>
      </p:sp>
    </p:spTree>
    <p:extLst>
      <p:ext uri="{BB962C8B-B14F-4D97-AF65-F5344CB8AC3E}">
        <p14:creationId xmlns:p14="http://schemas.microsoft.com/office/powerpoint/2010/main" val="3469440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B79A0-5C9E-48A2-9D21-BF31737A536A}" type="datetimeFigureOut">
              <a:rPr lang="cs-CZ" smtClean="0"/>
              <a:t>29.2.2012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DF83CD-6766-479A-B209-FA0192E3F456}" type="slidenum">
              <a:rPr lang="cs-CZ" smtClean="0"/>
              <a:t>‹#›</a:t>
            </a:fld>
            <a:endParaRPr lang="cs-CZ"/>
          </a:p>
        </p:txBody>
      </p:sp>
    </p:spTree>
    <p:extLst>
      <p:ext uri="{BB962C8B-B14F-4D97-AF65-F5344CB8AC3E}">
        <p14:creationId xmlns:p14="http://schemas.microsoft.com/office/powerpoint/2010/main" val="2783210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764705"/>
            <a:ext cx="7772400" cy="2160239"/>
          </a:xfrm>
        </p:spPr>
        <p:txBody>
          <a:bodyPr/>
          <a:lstStyle/>
          <a:p>
            <a:r>
              <a:rPr lang="cs-CZ" dirty="0" err="1" smtClean="0"/>
              <a:t>ŠablonaIII</a:t>
            </a:r>
            <a:r>
              <a:rPr lang="cs-CZ" dirty="0" smtClean="0"/>
              <a:t>/2</a:t>
            </a:r>
            <a:br>
              <a:rPr lang="cs-CZ" dirty="0" smtClean="0"/>
            </a:br>
            <a:r>
              <a:rPr lang="cs-CZ" dirty="0" smtClean="0"/>
              <a:t>PRÁCE</a:t>
            </a:r>
            <a:endParaRPr lang="cs-CZ" dirty="0"/>
          </a:p>
        </p:txBody>
      </p:sp>
      <p:sp>
        <p:nvSpPr>
          <p:cNvPr id="3" name="Podnadpis 2"/>
          <p:cNvSpPr>
            <a:spLocks noGrp="1"/>
          </p:cNvSpPr>
          <p:nvPr>
            <p:ph type="subTitle" idx="1"/>
          </p:nvPr>
        </p:nvSpPr>
        <p:spPr>
          <a:xfrm>
            <a:off x="1371600" y="2924944"/>
            <a:ext cx="6400800" cy="1656184"/>
          </a:xfrm>
        </p:spPr>
        <p:txBody>
          <a:bodyPr/>
          <a:lstStyle/>
          <a:p>
            <a:r>
              <a:rPr lang="cs-CZ" dirty="0" smtClean="0"/>
              <a:t>Helena </a:t>
            </a:r>
            <a:r>
              <a:rPr lang="cs-CZ" dirty="0" err="1" smtClean="0"/>
              <a:t>Mesnerová</a:t>
            </a:r>
            <a:r>
              <a:rPr lang="cs-CZ" dirty="0" smtClean="0"/>
              <a:t> – ZŠ Horní Slavkov</a:t>
            </a:r>
          </a:p>
          <a:p>
            <a:r>
              <a:rPr lang="cs-CZ" dirty="0" smtClean="0"/>
              <a:t>VY_32_INOVACE_197_PRÁCE</a:t>
            </a: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4725144"/>
            <a:ext cx="6408712" cy="19141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47221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James </a:t>
            </a:r>
            <a:r>
              <a:rPr lang="cs-CZ" dirty="0" err="1"/>
              <a:t>Prescott</a:t>
            </a:r>
            <a:r>
              <a:rPr lang="cs-CZ" dirty="0"/>
              <a:t> Joule</a:t>
            </a:r>
          </a:p>
        </p:txBody>
      </p:sp>
      <p:sp>
        <p:nvSpPr>
          <p:cNvPr id="3" name="Zástupný symbol pro obsah 2"/>
          <p:cNvSpPr>
            <a:spLocks noGrp="1"/>
          </p:cNvSpPr>
          <p:nvPr>
            <p:ph idx="1"/>
          </p:nvPr>
        </p:nvSpPr>
        <p:spPr>
          <a:xfrm>
            <a:off x="3851920" y="3212976"/>
            <a:ext cx="4896544" cy="3645023"/>
          </a:xfrm>
        </p:spPr>
        <p:txBody>
          <a:bodyPr>
            <a:normAutofit/>
          </a:bodyPr>
          <a:lstStyle/>
          <a:p>
            <a:pPr marL="0" indent="0">
              <a:buNone/>
            </a:pPr>
            <a:r>
              <a:rPr lang="cs-CZ" sz="2000" dirty="0"/>
              <a:t>Narodil se na Štědrý den roku 1818 </a:t>
            </a:r>
            <a:r>
              <a:rPr lang="cs-CZ" sz="2000" dirty="0" err="1"/>
              <a:t>Salfordu</a:t>
            </a:r>
            <a:r>
              <a:rPr lang="cs-CZ" sz="2000" dirty="0"/>
              <a:t> u Manchesteru v rodině majitele pivovaru a zemřel zde 11.listopadu 1889. Do patnácti let byl vychováván doma sládkovskému řemeslu. Teprve později ho jeho otec poslal do Manchesteru, kde ho vychovával slavný fyzik John Dalton. Od Daltona získal mladý Joule nejen všechny potřebné základní znalosti z fyziky, matematiky a geometrie, ale i slušné technické znalosti.</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1"/>
            <a:ext cx="3600400"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93605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Mechanická práce</a:t>
            </a:r>
          </a:p>
        </p:txBody>
      </p:sp>
      <p:sp>
        <p:nvSpPr>
          <p:cNvPr id="3" name="Zástupný symbol pro obsah 2"/>
          <p:cNvSpPr>
            <a:spLocks noGrp="1"/>
          </p:cNvSpPr>
          <p:nvPr>
            <p:ph idx="1"/>
          </p:nvPr>
        </p:nvSpPr>
        <p:spPr/>
        <p:txBody>
          <a:bodyPr/>
          <a:lstStyle/>
          <a:p>
            <a:r>
              <a:rPr lang="cs-CZ" dirty="0"/>
              <a:t>Těleso koná mechanickou práci, jestliže působí silou na jiné těleso a přemisťuje je po určité dráze ve směru síly</a:t>
            </a:r>
            <a:r>
              <a:rPr lang="cs-CZ" dirty="0" smtClean="0"/>
              <a:t>.                </a:t>
            </a:r>
          </a:p>
          <a:p>
            <a:endParaRPr lang="cs-CZ" dirty="0"/>
          </a:p>
          <a:p>
            <a:r>
              <a:rPr lang="cs-CZ" dirty="0"/>
              <a:t>          </a:t>
            </a:r>
            <a:r>
              <a:rPr lang="cs-CZ" dirty="0" smtClean="0"/>
              <a:t>W </a:t>
            </a:r>
            <a:r>
              <a:rPr lang="cs-CZ" dirty="0"/>
              <a:t>= F . s                                                              </a:t>
            </a:r>
          </a:p>
        </p:txBody>
      </p:sp>
    </p:spTree>
    <p:extLst>
      <p:ext uri="{BB962C8B-B14F-4D97-AF65-F5344CB8AC3E}">
        <p14:creationId xmlns:p14="http://schemas.microsoft.com/office/powerpoint/2010/main" val="9171789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Cvičení</a:t>
            </a:r>
            <a:endParaRPr lang="cs-CZ" sz="3200" dirty="0"/>
          </a:p>
        </p:txBody>
      </p:sp>
      <p:sp>
        <p:nvSpPr>
          <p:cNvPr id="3" name="Zástupný symbol pro obsah 2"/>
          <p:cNvSpPr>
            <a:spLocks noGrp="1"/>
          </p:cNvSpPr>
          <p:nvPr>
            <p:ph idx="1"/>
          </p:nvPr>
        </p:nvSpPr>
        <p:spPr/>
        <p:txBody>
          <a:bodyPr>
            <a:normAutofit fontScale="77500" lnSpcReduction="20000"/>
          </a:bodyPr>
          <a:lstStyle/>
          <a:p>
            <a:r>
              <a:rPr lang="cs-CZ" dirty="0"/>
              <a:t>MECHANICKÁ PRÁCE?</a:t>
            </a:r>
          </a:p>
          <a:p>
            <a:r>
              <a:rPr lang="cs-CZ" dirty="0"/>
              <a:t>	Opičák sedí na stromě</a:t>
            </a:r>
          </a:p>
          <a:p>
            <a:r>
              <a:rPr lang="cs-CZ" dirty="0"/>
              <a:t>	Tlačíš kočárek</a:t>
            </a:r>
          </a:p>
          <a:p>
            <a:r>
              <a:rPr lang="cs-CZ" dirty="0"/>
              <a:t>	Neúspěšně se snažíš posunout skříň</a:t>
            </a:r>
          </a:p>
          <a:p>
            <a:r>
              <a:rPr lang="cs-CZ" dirty="0"/>
              <a:t>	Vyjedeš lanovkou na Ještěd</a:t>
            </a:r>
          </a:p>
          <a:p>
            <a:r>
              <a:rPr lang="cs-CZ" dirty="0"/>
              <a:t>	Jablko padá ze stromu</a:t>
            </a:r>
          </a:p>
          <a:p>
            <a:r>
              <a:rPr lang="cs-CZ" dirty="0"/>
              <a:t>	Vyjdeš do druhého patra</a:t>
            </a:r>
          </a:p>
          <a:p>
            <a:r>
              <a:rPr lang="cs-CZ" dirty="0"/>
              <a:t>	Držíš v ruce těžkou tašku</a:t>
            </a:r>
          </a:p>
          <a:p>
            <a:r>
              <a:rPr lang="cs-CZ" dirty="0"/>
              <a:t>	Jeřáb zvedá panel o hmotnosti 1,3t do výše 4m</a:t>
            </a:r>
          </a:p>
          <a:p>
            <a:r>
              <a:rPr lang="cs-CZ" dirty="0"/>
              <a:t>	Magnet přitáhne kovovou sponku</a:t>
            </a:r>
          </a:p>
          <a:p>
            <a:r>
              <a:rPr lang="cs-CZ" dirty="0"/>
              <a:t>	Lokomotiva táhne tři vagóny</a:t>
            </a:r>
          </a:p>
          <a:p>
            <a:endParaRPr lang="cs-CZ" dirty="0"/>
          </a:p>
          <a:p>
            <a:endParaRPr lang="cs-CZ" dirty="0"/>
          </a:p>
        </p:txBody>
      </p:sp>
    </p:spTree>
    <p:extLst>
      <p:ext uri="{BB962C8B-B14F-4D97-AF65-F5344CB8AC3E}">
        <p14:creationId xmlns:p14="http://schemas.microsoft.com/office/powerpoint/2010/main" val="19963292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dirty="0" smtClean="0"/>
              <a:t>ŘEŠENÍ</a:t>
            </a:r>
            <a:endParaRPr lang="cs-CZ"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3407094252"/>
              </p:ext>
            </p:extLst>
          </p:nvPr>
        </p:nvGraphicFramePr>
        <p:xfrm>
          <a:off x="539552" y="1052736"/>
          <a:ext cx="8352928" cy="5425440"/>
        </p:xfrm>
        <a:graphic>
          <a:graphicData uri="http://schemas.openxmlformats.org/drawingml/2006/table">
            <a:tbl>
              <a:tblPr firstRow="1" bandRow="1">
                <a:tableStyleId>{93296810-A885-4BE3-A3E7-6D5BEEA58F35}</a:tableStyleId>
              </a:tblPr>
              <a:tblGrid>
                <a:gridCol w="2664296"/>
                <a:gridCol w="864096"/>
                <a:gridCol w="1021452"/>
                <a:gridCol w="3803084"/>
              </a:tblGrid>
              <a:tr h="370840">
                <a:tc>
                  <a:txBody>
                    <a:bodyPr/>
                    <a:lstStyle/>
                    <a:p>
                      <a:endParaRPr lang="cs-CZ" dirty="0"/>
                    </a:p>
                  </a:txBody>
                  <a:tcPr/>
                </a:tc>
                <a:tc>
                  <a:txBody>
                    <a:bodyPr/>
                    <a:lstStyle/>
                    <a:p>
                      <a:r>
                        <a:rPr lang="cs-CZ" dirty="0" smtClean="0"/>
                        <a:t>A</a:t>
                      </a:r>
                      <a:endParaRPr lang="cs-CZ" dirty="0"/>
                    </a:p>
                  </a:txBody>
                  <a:tcPr/>
                </a:tc>
                <a:tc>
                  <a:txBody>
                    <a:bodyPr/>
                    <a:lstStyle/>
                    <a:p>
                      <a:r>
                        <a:rPr lang="cs-CZ" dirty="0" smtClean="0"/>
                        <a:t>N</a:t>
                      </a:r>
                      <a:endParaRPr lang="cs-CZ" dirty="0"/>
                    </a:p>
                  </a:txBody>
                  <a:tcPr/>
                </a:tc>
                <a:tc>
                  <a:txBody>
                    <a:bodyPr/>
                    <a:lstStyle/>
                    <a:p>
                      <a:r>
                        <a:rPr lang="cs-CZ" dirty="0" smtClean="0"/>
                        <a:t>Silové  pole</a:t>
                      </a:r>
                      <a:endParaRPr lang="cs-CZ" dirty="0"/>
                    </a:p>
                  </a:txBody>
                  <a:tcPr/>
                </a:tc>
              </a:tr>
              <a:tr h="370840">
                <a:tc>
                  <a:txBody>
                    <a:bodyPr/>
                    <a:lstStyle/>
                    <a:p>
                      <a:r>
                        <a:rPr lang="cs-CZ" dirty="0" smtClean="0"/>
                        <a:t>Jablko padá ze stromu</a:t>
                      </a:r>
                      <a:endParaRPr lang="cs-CZ" dirty="0"/>
                    </a:p>
                  </a:txBody>
                  <a:tcPr/>
                </a:tc>
                <a:tc>
                  <a:txBody>
                    <a:bodyPr/>
                    <a:lstStyle/>
                    <a:p>
                      <a:r>
                        <a:rPr lang="cs-CZ" baseline="0" dirty="0" smtClean="0"/>
                        <a:t>     A</a:t>
                      </a:r>
                      <a:endParaRPr lang="cs-CZ" dirty="0"/>
                    </a:p>
                  </a:txBody>
                  <a:tcPr/>
                </a:tc>
                <a:tc>
                  <a:txBody>
                    <a:bodyPr/>
                    <a:lstStyle/>
                    <a:p>
                      <a:endParaRPr lang="cs-CZ"/>
                    </a:p>
                  </a:txBody>
                  <a:tcPr/>
                </a:tc>
                <a:tc>
                  <a:txBody>
                    <a:bodyPr/>
                    <a:lstStyle/>
                    <a:p>
                      <a:endParaRPr lang="cs-CZ"/>
                    </a:p>
                  </a:txBody>
                  <a:tcPr/>
                </a:tc>
              </a:tr>
              <a:tr h="370840">
                <a:tc>
                  <a:txBody>
                    <a:bodyPr/>
                    <a:lstStyle/>
                    <a:p>
                      <a:r>
                        <a:rPr lang="cs-CZ" dirty="0" smtClean="0"/>
                        <a:t>Neúspěšně se snažíš posunout skříň</a:t>
                      </a:r>
                      <a:endParaRPr lang="cs-CZ" dirty="0"/>
                    </a:p>
                  </a:txBody>
                  <a:tcPr/>
                </a:tc>
                <a:tc>
                  <a:txBody>
                    <a:bodyPr/>
                    <a:lstStyle/>
                    <a:p>
                      <a:endParaRPr lang="cs-CZ" dirty="0"/>
                    </a:p>
                  </a:txBody>
                  <a:tcPr/>
                </a:tc>
                <a:tc>
                  <a:txBody>
                    <a:bodyPr/>
                    <a:lstStyle/>
                    <a:p>
                      <a:r>
                        <a:rPr lang="cs-CZ" dirty="0" smtClean="0"/>
                        <a:t>NE</a:t>
                      </a:r>
                      <a:endParaRPr lang="cs-CZ" dirty="0"/>
                    </a:p>
                  </a:txBody>
                  <a:tcPr/>
                </a:tc>
                <a:tc>
                  <a:txBody>
                    <a:bodyPr/>
                    <a:lstStyle/>
                    <a:p>
                      <a:endParaRPr lang="cs-CZ"/>
                    </a:p>
                  </a:txBody>
                  <a:tcPr/>
                </a:tc>
              </a:tr>
              <a:tr h="370840">
                <a:tc>
                  <a:txBody>
                    <a:bodyPr/>
                    <a:lstStyle/>
                    <a:p>
                      <a:r>
                        <a:rPr lang="cs-CZ" dirty="0" smtClean="0"/>
                        <a:t>Magnet přitáhne kovovou sponku</a:t>
                      </a:r>
                      <a:endParaRPr lang="cs-CZ" dirty="0"/>
                    </a:p>
                  </a:txBody>
                  <a:tcPr/>
                </a:tc>
                <a:tc>
                  <a:txBody>
                    <a:bodyPr/>
                    <a:lstStyle/>
                    <a:p>
                      <a:r>
                        <a:rPr lang="cs-CZ" dirty="0" smtClean="0"/>
                        <a:t>A</a:t>
                      </a:r>
                      <a:endParaRPr lang="cs-CZ" dirty="0"/>
                    </a:p>
                  </a:txBody>
                  <a:tcPr/>
                </a:tc>
                <a:tc>
                  <a:txBody>
                    <a:bodyPr/>
                    <a:lstStyle/>
                    <a:p>
                      <a:endParaRPr lang="cs-CZ"/>
                    </a:p>
                  </a:txBody>
                  <a:tcPr/>
                </a:tc>
                <a:tc>
                  <a:txBody>
                    <a:bodyPr/>
                    <a:lstStyle/>
                    <a:p>
                      <a:r>
                        <a:rPr lang="cs-CZ" dirty="0" smtClean="0"/>
                        <a:t>Magnetická síla</a:t>
                      </a:r>
                      <a:endParaRPr lang="cs-CZ" dirty="0"/>
                    </a:p>
                  </a:txBody>
                  <a:tcPr/>
                </a:tc>
              </a:tr>
              <a:tr h="370840">
                <a:tc>
                  <a:txBody>
                    <a:bodyPr/>
                    <a:lstStyle/>
                    <a:p>
                      <a:r>
                        <a:rPr lang="cs-CZ" dirty="0" smtClean="0"/>
                        <a:t>Opičák sedí na stromě</a:t>
                      </a:r>
                      <a:endParaRPr lang="cs-CZ" dirty="0"/>
                    </a:p>
                  </a:txBody>
                  <a:tcPr/>
                </a:tc>
                <a:tc>
                  <a:txBody>
                    <a:bodyPr/>
                    <a:lstStyle/>
                    <a:p>
                      <a:endParaRPr lang="cs-CZ"/>
                    </a:p>
                  </a:txBody>
                  <a:tcPr/>
                </a:tc>
                <a:tc>
                  <a:txBody>
                    <a:bodyPr/>
                    <a:lstStyle/>
                    <a:p>
                      <a:r>
                        <a:rPr lang="cs-CZ" dirty="0" smtClean="0"/>
                        <a:t>Ne</a:t>
                      </a:r>
                      <a:endParaRPr lang="cs-CZ" dirty="0"/>
                    </a:p>
                  </a:txBody>
                  <a:tcPr/>
                </a:tc>
                <a:tc>
                  <a:txBody>
                    <a:bodyPr/>
                    <a:lstStyle/>
                    <a:p>
                      <a:endParaRPr lang="cs-CZ"/>
                    </a:p>
                  </a:txBody>
                  <a:tcPr/>
                </a:tc>
              </a:tr>
              <a:tr h="370840">
                <a:tc>
                  <a:txBody>
                    <a:bodyPr/>
                    <a:lstStyle/>
                    <a:p>
                      <a:r>
                        <a:rPr lang="cs-CZ" dirty="0" smtClean="0"/>
                        <a:t>Tlačíš kočárek</a:t>
                      </a:r>
                      <a:endParaRPr lang="cs-CZ" dirty="0"/>
                    </a:p>
                  </a:txBody>
                  <a:tcPr/>
                </a:tc>
                <a:tc>
                  <a:txBody>
                    <a:bodyPr/>
                    <a:lstStyle/>
                    <a:p>
                      <a:r>
                        <a:rPr lang="cs-CZ" dirty="0" smtClean="0"/>
                        <a:t>A</a:t>
                      </a:r>
                      <a:endParaRPr lang="cs-CZ" dirty="0"/>
                    </a:p>
                  </a:txBody>
                  <a:tcPr/>
                </a:tc>
                <a:tc>
                  <a:txBody>
                    <a:bodyPr/>
                    <a:lstStyle/>
                    <a:p>
                      <a:endParaRPr lang="cs-CZ"/>
                    </a:p>
                  </a:txBody>
                  <a:tcPr/>
                </a:tc>
                <a:tc>
                  <a:txBody>
                    <a:bodyPr/>
                    <a:lstStyle/>
                    <a:p>
                      <a:endParaRPr lang="cs-CZ"/>
                    </a:p>
                  </a:txBody>
                  <a:tcPr/>
                </a:tc>
              </a:tr>
              <a:tr h="370840">
                <a:tc>
                  <a:txBody>
                    <a:bodyPr/>
                    <a:lstStyle/>
                    <a:p>
                      <a:r>
                        <a:rPr lang="cs-CZ" dirty="0" smtClean="0"/>
                        <a:t>Vyjedeš lanovkou na Ještěd</a:t>
                      </a:r>
                      <a:endParaRPr lang="cs-CZ" dirty="0"/>
                    </a:p>
                  </a:txBody>
                  <a:tcPr/>
                </a:tc>
                <a:tc>
                  <a:txBody>
                    <a:bodyPr/>
                    <a:lstStyle/>
                    <a:p>
                      <a:r>
                        <a:rPr lang="cs-CZ" dirty="0" smtClean="0"/>
                        <a:t>A</a:t>
                      </a:r>
                      <a:endParaRPr lang="cs-CZ" dirty="0"/>
                    </a:p>
                  </a:txBody>
                  <a:tcPr/>
                </a:tc>
                <a:tc>
                  <a:txBody>
                    <a:bodyPr/>
                    <a:lstStyle/>
                    <a:p>
                      <a:endParaRPr lang="cs-CZ" dirty="0"/>
                    </a:p>
                  </a:txBody>
                  <a:tcPr/>
                </a:tc>
                <a:tc>
                  <a:txBody>
                    <a:bodyPr/>
                    <a:lstStyle/>
                    <a:p>
                      <a:r>
                        <a:rPr lang="cs-CZ" dirty="0" smtClean="0"/>
                        <a:t>Motor lanovky</a:t>
                      </a:r>
                      <a:endParaRPr lang="cs-CZ" dirty="0"/>
                    </a:p>
                  </a:txBody>
                  <a:tcPr/>
                </a:tc>
              </a:tr>
              <a:tr h="370840">
                <a:tc>
                  <a:txBody>
                    <a:bodyPr/>
                    <a:lstStyle/>
                    <a:p>
                      <a:r>
                        <a:rPr lang="cs-CZ" dirty="0" smtClean="0"/>
                        <a:t>Držíš v ruce těžkou tašku</a:t>
                      </a:r>
                      <a:endParaRPr lang="cs-CZ" dirty="0"/>
                    </a:p>
                  </a:txBody>
                  <a:tcPr/>
                </a:tc>
                <a:tc>
                  <a:txBody>
                    <a:bodyPr/>
                    <a:lstStyle/>
                    <a:p>
                      <a:endParaRPr lang="cs-CZ"/>
                    </a:p>
                  </a:txBody>
                  <a:tcPr/>
                </a:tc>
                <a:tc>
                  <a:txBody>
                    <a:bodyPr/>
                    <a:lstStyle/>
                    <a:p>
                      <a:r>
                        <a:rPr lang="cs-CZ" dirty="0" smtClean="0"/>
                        <a:t>N</a:t>
                      </a:r>
                      <a:endParaRPr lang="cs-CZ" dirty="0"/>
                    </a:p>
                  </a:txBody>
                  <a:tcPr/>
                </a:tc>
                <a:tc>
                  <a:txBody>
                    <a:bodyPr/>
                    <a:lstStyle/>
                    <a:p>
                      <a:endParaRPr lang="cs-CZ"/>
                    </a:p>
                  </a:txBody>
                  <a:tcPr/>
                </a:tc>
              </a:tr>
              <a:tr h="370840">
                <a:tc>
                  <a:txBody>
                    <a:bodyPr/>
                    <a:lstStyle/>
                    <a:p>
                      <a:r>
                        <a:rPr lang="cs-CZ" dirty="0" smtClean="0"/>
                        <a:t>Vyjdeš do druhého patra</a:t>
                      </a:r>
                      <a:endParaRPr lang="cs-CZ" dirty="0"/>
                    </a:p>
                  </a:txBody>
                  <a:tcPr/>
                </a:tc>
                <a:tc>
                  <a:txBody>
                    <a:bodyPr/>
                    <a:lstStyle/>
                    <a:p>
                      <a:r>
                        <a:rPr lang="cs-CZ" dirty="0" smtClean="0"/>
                        <a:t>A</a:t>
                      </a:r>
                      <a:endParaRPr lang="cs-CZ" dirty="0"/>
                    </a:p>
                  </a:txBody>
                  <a:tcPr/>
                </a:tc>
                <a:tc>
                  <a:txBody>
                    <a:bodyPr/>
                    <a:lstStyle/>
                    <a:p>
                      <a:endParaRPr lang="cs-CZ"/>
                    </a:p>
                  </a:txBody>
                  <a:tcPr/>
                </a:tc>
                <a:tc>
                  <a:txBody>
                    <a:bodyPr/>
                    <a:lstStyle/>
                    <a:p>
                      <a:endParaRPr lang="cs-CZ"/>
                    </a:p>
                  </a:txBody>
                  <a:tcPr/>
                </a:tc>
              </a:tr>
              <a:tr h="370840">
                <a:tc>
                  <a:txBody>
                    <a:bodyPr/>
                    <a:lstStyle/>
                    <a:p>
                      <a:r>
                        <a:rPr lang="cs-CZ" dirty="0" smtClean="0"/>
                        <a:t>Jeřáb zvedá panel o hmotnosti 1,3t do výše 4m</a:t>
                      </a:r>
                      <a:endParaRPr lang="cs-CZ" dirty="0"/>
                    </a:p>
                  </a:txBody>
                  <a:tcPr/>
                </a:tc>
                <a:tc>
                  <a:txBody>
                    <a:bodyPr/>
                    <a:lstStyle/>
                    <a:p>
                      <a:r>
                        <a:rPr lang="cs-CZ" dirty="0" smtClean="0"/>
                        <a:t>A</a:t>
                      </a:r>
                      <a:endParaRPr lang="cs-CZ" dirty="0"/>
                    </a:p>
                  </a:txBody>
                  <a:tcPr/>
                </a:tc>
                <a:tc>
                  <a:txBody>
                    <a:bodyPr/>
                    <a:lstStyle/>
                    <a:p>
                      <a:endParaRPr lang="cs-CZ"/>
                    </a:p>
                  </a:txBody>
                  <a:tcPr/>
                </a:tc>
                <a:tc>
                  <a:txBody>
                    <a:bodyPr/>
                    <a:lstStyle/>
                    <a:p>
                      <a:r>
                        <a:rPr lang="cs-CZ" dirty="0" smtClean="0"/>
                        <a:t>Motor jeřábu</a:t>
                      </a:r>
                      <a:endParaRPr lang="cs-CZ" dirty="0"/>
                    </a:p>
                  </a:txBody>
                  <a:tcPr/>
                </a:tc>
              </a:tr>
              <a:tr h="370840">
                <a:tc>
                  <a:txBody>
                    <a:bodyPr/>
                    <a:lstStyle/>
                    <a:p>
                      <a:r>
                        <a:rPr lang="cs-CZ" dirty="0" smtClean="0"/>
                        <a:t>Lok </a:t>
                      </a:r>
                      <a:r>
                        <a:rPr lang="cs-CZ" dirty="0" err="1" smtClean="0"/>
                        <a:t>omotiva</a:t>
                      </a:r>
                      <a:r>
                        <a:rPr lang="cs-CZ" dirty="0" smtClean="0"/>
                        <a:t> </a:t>
                      </a:r>
                      <a:r>
                        <a:rPr lang="cs-CZ" dirty="0" err="1" smtClean="0"/>
                        <a:t>káhne</a:t>
                      </a:r>
                      <a:r>
                        <a:rPr lang="cs-CZ" dirty="0" smtClean="0"/>
                        <a:t> tři vagóny </a:t>
                      </a:r>
                      <a:endParaRPr lang="cs-CZ" dirty="0"/>
                    </a:p>
                  </a:txBody>
                  <a:tcPr/>
                </a:tc>
                <a:tc>
                  <a:txBody>
                    <a:bodyPr/>
                    <a:lstStyle/>
                    <a:p>
                      <a:r>
                        <a:rPr lang="cs-CZ" dirty="0" smtClean="0"/>
                        <a:t>A</a:t>
                      </a:r>
                      <a:endParaRPr lang="cs-CZ" dirty="0"/>
                    </a:p>
                  </a:txBody>
                  <a:tcPr/>
                </a:tc>
                <a:tc>
                  <a:txBody>
                    <a:bodyPr/>
                    <a:lstStyle/>
                    <a:p>
                      <a:endParaRPr lang="cs-CZ"/>
                    </a:p>
                  </a:txBody>
                  <a:tcPr/>
                </a:tc>
                <a:tc>
                  <a:txBody>
                    <a:bodyPr/>
                    <a:lstStyle/>
                    <a:p>
                      <a:r>
                        <a:rPr lang="cs-CZ" dirty="0" smtClean="0"/>
                        <a:t>Motor lokomotivy</a:t>
                      </a:r>
                      <a:endParaRPr lang="cs-CZ" dirty="0"/>
                    </a:p>
                  </a:txBody>
                  <a:tcPr/>
                </a:tc>
              </a:tr>
            </a:tbl>
          </a:graphicData>
        </a:graphic>
      </p:graphicFrame>
    </p:spTree>
    <p:extLst>
      <p:ext uri="{BB962C8B-B14F-4D97-AF65-F5344CB8AC3E}">
        <p14:creationId xmlns:p14="http://schemas.microsoft.com/office/powerpoint/2010/main" val="2568107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ZDROJE:</a:t>
            </a:r>
            <a:endParaRPr lang="cs-CZ" sz="2400" dirty="0"/>
          </a:p>
        </p:txBody>
      </p:sp>
      <p:sp>
        <p:nvSpPr>
          <p:cNvPr id="3" name="Zástupný symbol pro obsah 2"/>
          <p:cNvSpPr>
            <a:spLocks noGrp="1"/>
          </p:cNvSpPr>
          <p:nvPr>
            <p:ph idx="1"/>
          </p:nvPr>
        </p:nvSpPr>
        <p:spPr/>
        <p:txBody>
          <a:bodyPr/>
          <a:lstStyle/>
          <a:p>
            <a:r>
              <a:rPr lang="cs-CZ" dirty="0"/>
              <a:t>http://ok1zed.sweb.cz/img/el_jp_joule.jpg</a:t>
            </a:r>
          </a:p>
        </p:txBody>
      </p:sp>
    </p:spTree>
    <p:extLst>
      <p:ext uri="{BB962C8B-B14F-4D97-AF65-F5344CB8AC3E}">
        <p14:creationId xmlns:p14="http://schemas.microsoft.com/office/powerpoint/2010/main" val="62187960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179</TotalTime>
  <Words>190</Words>
  <Application>Microsoft Office PowerPoint</Application>
  <PresentationFormat>Předvádění na obrazovce (4:3)</PresentationFormat>
  <Paragraphs>52</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ŠablonaIII/2 PRÁCE</vt:lpstr>
      <vt:lpstr>James Prescott Joule</vt:lpstr>
      <vt:lpstr>Mechanická práce</vt:lpstr>
      <vt:lpstr>Cvičení</vt:lpstr>
      <vt:lpstr>ŘEŠENÍ</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ŠablonaIII/2 Objem- převody jednotek</dc:title>
  <dc:creator>PC-12QP</dc:creator>
  <cp:lastModifiedBy>Škopková Helena</cp:lastModifiedBy>
  <cp:revision>12</cp:revision>
  <dcterms:created xsi:type="dcterms:W3CDTF">2011-05-05T11:30:09Z</dcterms:created>
  <dcterms:modified xsi:type="dcterms:W3CDTF">2012-02-29T19:29:32Z</dcterms:modified>
</cp:coreProperties>
</file>