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VY_32_INOVACE_04-12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193129"/>
              </p:ext>
            </p:extLst>
          </p:nvPr>
        </p:nvGraphicFramePr>
        <p:xfrm>
          <a:off x="1711718" y="1196752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Biologie člověka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Oběhová soustava  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13. 11.  </a:t>
                      </a: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852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Materiál slouží </a:t>
                      </a: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 na podporu  výuky tématu oběhová soustava </a:t>
                      </a:r>
                      <a:r>
                        <a:rPr lang="cs-CZ" sz="1400" kern="50" smtClean="0">
                          <a:effectLst/>
                          <a:latin typeface="Calibri"/>
                          <a:ea typeface="Times New Roman"/>
                        </a:rPr>
                        <a:t>- cévy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73770" y="2276872"/>
            <a:ext cx="654377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Oběhová soustava</a:t>
            </a:r>
          </a:p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-cévy</a:t>
            </a:r>
            <a:endParaRPr lang="cs-CZ" sz="5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09530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764704"/>
            <a:ext cx="763284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>
                    <a:lumMod val="75000"/>
                  </a:schemeClr>
                </a:solidFill>
              </a:rPr>
              <a:t>oběh krve v těle zajišťuje srdce a cévy</a:t>
            </a:r>
          </a:p>
          <a:p>
            <a:endParaRPr lang="cs-CZ" sz="2800" dirty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Druhy cév  </a:t>
            </a:r>
          </a:p>
          <a:p>
            <a:endParaRPr lang="cs-CZ" sz="2800" dirty="0" smtClean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2"/>
                </a:solidFill>
              </a:rPr>
              <a:t>Tepny</a:t>
            </a:r>
          </a:p>
          <a:p>
            <a:endParaRPr lang="cs-CZ" sz="2800" b="1" dirty="0" smtClean="0">
              <a:solidFill>
                <a:schemeClr val="tx1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>
                    <a:lumMod val="75000"/>
                  </a:schemeClr>
                </a:solidFill>
              </a:rPr>
              <a:t>stěny pevné a pružné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>
                    <a:lumMod val="75000"/>
                  </a:schemeClr>
                </a:solidFill>
              </a:rPr>
              <a:t>3 vrstvy – vnitřní hladká</a:t>
            </a:r>
          </a:p>
          <a:p>
            <a:r>
              <a:rPr lang="cs-CZ" sz="2800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75000"/>
                  </a:schemeClr>
                </a:solidFill>
              </a:rPr>
              <a:t>                  - střední pružné vazivo + hladká</a:t>
            </a:r>
          </a:p>
          <a:p>
            <a:r>
              <a:rPr lang="cs-CZ" sz="2800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75000"/>
                  </a:schemeClr>
                </a:solidFill>
              </a:rPr>
              <a:t>                     svalovina</a:t>
            </a:r>
          </a:p>
          <a:p>
            <a:r>
              <a:rPr lang="cs-CZ" sz="2800" dirty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75000"/>
                  </a:schemeClr>
                </a:solidFill>
              </a:rPr>
              <a:t>                  -  vnější vazivo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>
                    <a:lumMod val="75000"/>
                  </a:schemeClr>
                </a:solidFill>
              </a:rPr>
              <a:t>vedou krev ze srdce, 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okysličenou</a:t>
            </a:r>
            <a:endParaRPr lang="cs-CZ" sz="2800" dirty="0" smtClean="0">
              <a:solidFill>
                <a:schemeClr val="tx1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6516216" y="2060848"/>
            <a:ext cx="864096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2550857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Obr.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1362" y="2188898"/>
            <a:ext cx="433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25103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27280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Žíly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stěny tenčí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kapsovité chlopně – umožňují stoupání krve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vedou krev do srdce, </a:t>
            </a:r>
            <a:r>
              <a:rPr lang="cs-CZ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odkysličenou</a:t>
            </a:r>
            <a:endParaRPr lang="cs-CZ" sz="2800" dirty="0" smtClean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endParaRPr lang="cs-CZ" sz="2800" dirty="0" smtClean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6969255" y="3764074"/>
            <a:ext cx="864096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969255" y="423104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Obr.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85279" y="376407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39600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777686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Vlásečnice</a:t>
            </a:r>
          </a:p>
          <a:p>
            <a:endParaRPr lang="cs-CZ" sz="2800" b="1" dirty="0">
              <a:solidFill>
                <a:schemeClr val="accent2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kapiláry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nejmenší průměr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tenké jednovrstevné stěny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zajišťují výměnu kyslíku mezi tkáněmi</a:t>
            </a:r>
          </a:p>
          <a:p>
            <a:endParaRPr lang="cs-CZ" sz="28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6732240" y="4190623"/>
            <a:ext cx="864096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948264" y="419062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hlinkClick r:id="rId2" action="ppaction://hlinksldjump"/>
              </a:rPr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467673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2570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Obr.</a:t>
            </a:r>
            <a:endParaRPr lang="cs-CZ" sz="2800" dirty="0">
              <a:solidFill>
                <a:schemeClr val="accent2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7538093" y="5733256"/>
            <a:ext cx="1224136" cy="94007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956376" y="5949280"/>
            <a:ext cx="1187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 1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467544" y="5728699"/>
            <a:ext cx="1224136" cy="94007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27584" y="6018629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 2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163" y="1068388"/>
            <a:ext cx="7305675" cy="472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92917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Obr. 2</a:t>
            </a:r>
            <a:endParaRPr lang="cs-CZ" sz="2800" dirty="0">
              <a:solidFill>
                <a:schemeClr val="accent2"/>
              </a:solidFill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683568" y="6021288"/>
            <a:ext cx="936104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12970" y="619377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dál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323" y="1196752"/>
            <a:ext cx="6578004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33360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KREVNÍ TLAK</a:t>
            </a:r>
          </a:p>
          <a:p>
            <a:endParaRPr lang="cs-CZ" sz="28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8760"/>
            <a:ext cx="828092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tlak krve působící na stěny cév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jednotka 1 torr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dvě hodnoty </a:t>
            </a:r>
          </a:p>
          <a:p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   </a:t>
            </a:r>
            <a:r>
              <a:rPr lang="cs-CZ" sz="28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SYSTOLICKÁ –</a:t>
            </a: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vyšší</a:t>
            </a:r>
          </a:p>
          <a:p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                         - při stahu srdečních komor</a:t>
            </a:r>
          </a:p>
          <a:p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</a:p>
          <a:p>
            <a:r>
              <a:rPr lang="cs-CZ" sz="28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    DIASTOLICKÁ – </a:t>
            </a: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nižší</a:t>
            </a:r>
          </a:p>
          <a:p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                            - při ochabnutí srdečních  </a:t>
            </a:r>
          </a:p>
          <a:p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                              komor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normální KT v klidu je cca 120/80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                     </a:t>
            </a:r>
            <a:r>
              <a:rPr lang="cs-CZ" sz="3600" b="1" dirty="0" smtClean="0">
                <a:solidFill>
                  <a:schemeClr val="accent2"/>
                </a:solidFill>
              </a:rPr>
              <a:t>120/80</a:t>
            </a:r>
          </a:p>
          <a:p>
            <a:endParaRPr lang="cs-CZ" sz="36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148064" y="6237312"/>
            <a:ext cx="129614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551712" y="611971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diastolický</a:t>
            </a:r>
            <a:endParaRPr lang="cs-CZ" sz="2800" dirty="0">
              <a:solidFill>
                <a:schemeClr val="accent2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339752" y="6309320"/>
            <a:ext cx="115212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39552" y="6138557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systolický</a:t>
            </a:r>
            <a:endParaRPr lang="cs-CZ" sz="28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9444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70485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Změny krevního tlaku</a:t>
            </a:r>
          </a:p>
          <a:p>
            <a:endParaRPr lang="cs-CZ" sz="2800" b="1" dirty="0">
              <a:solidFill>
                <a:schemeClr val="accent2"/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Nízký krevní tlak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není životu nebezpečný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nebezpečí motání hlavy – omdlení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/>
                </a:solidFill>
              </a:rPr>
              <a:t>Vysoký krevní tlak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nebezpečí prasknutí cév – mozkových</a:t>
            </a:r>
          </a:p>
          <a:p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   </a:t>
            </a:r>
            <a:r>
              <a:rPr lang="cs-CZ" sz="28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= mozková mrtvice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ucpání cév věnčitých  </a:t>
            </a:r>
            <a:r>
              <a:rPr lang="cs-CZ" sz="28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= infarkt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b="1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vliv správné životosprávy – kouření, nedostatek pohybu, velké množství živočišných tuků, stres, přepracování</a:t>
            </a:r>
          </a:p>
          <a:p>
            <a:r>
              <a:rPr lang="cs-CZ" sz="28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                                               </a:t>
            </a:r>
            <a:endParaRPr lang="cs-CZ" sz="2800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1496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23170" y="2967335"/>
            <a:ext cx="66976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Děkuji za pozornost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310309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620688"/>
            <a:ext cx="741682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Použitá literatura a zdroje: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Snímek 6, 7:</a:t>
            </a:r>
          </a:p>
          <a:p>
            <a:r>
              <a:rPr lang="cs-CZ" sz="2000" dirty="0"/>
              <a:t>FRONĚK, Jiří. </a:t>
            </a:r>
            <a:r>
              <a:rPr lang="cs-CZ" sz="2000" i="1" dirty="0"/>
              <a:t>Lidské tělo-Poznávejme sami sebe č. 110-00-99. </a:t>
            </a:r>
            <a:r>
              <a:rPr lang="cs-CZ" sz="2000" dirty="0"/>
              <a:t>Praha </a:t>
            </a:r>
            <a:r>
              <a:rPr lang="cs-CZ" sz="2000" dirty="0" err="1"/>
              <a:t>Blug</a:t>
            </a:r>
            <a:r>
              <a:rPr lang="cs-CZ" sz="2000" dirty="0"/>
              <a:t>, 1999.</a:t>
            </a:r>
          </a:p>
          <a:p>
            <a:r>
              <a:rPr lang="cs-CZ" sz="2000" dirty="0"/>
              <a:t>ISBN 80 – 85635 – 97 – 6. s. </a:t>
            </a:r>
            <a:r>
              <a:rPr lang="cs-CZ" sz="2000" dirty="0" smtClean="0"/>
              <a:t>40, 43.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pPr hangingPunct="0"/>
            <a:r>
              <a:rPr lang="cs-CZ" sz="2000" dirty="0"/>
              <a:t>ČERNÍK, Vladimír. </a:t>
            </a:r>
            <a:r>
              <a:rPr lang="cs-CZ" sz="2000" i="1" dirty="0"/>
              <a:t>Přírodopis 3 Biologie člověka. </a:t>
            </a:r>
            <a:r>
              <a:rPr lang="cs-CZ" sz="2000" dirty="0"/>
              <a:t>1. vyd.  Praha: SPN, 1999.</a:t>
            </a:r>
          </a:p>
          <a:p>
            <a:r>
              <a:rPr lang="cs-CZ" sz="2000" dirty="0"/>
              <a:t>SBN 80-85937-97-2. s. </a:t>
            </a:r>
            <a:r>
              <a:rPr lang="cs-CZ" sz="2000" smtClean="0"/>
              <a:t>38.</a:t>
            </a:r>
            <a:endParaRPr lang="cs-CZ" sz="2000" dirty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733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174</TotalTime>
  <Words>314</Words>
  <Application>Microsoft Office PowerPoint</Application>
  <PresentationFormat>Předvádění na obrazovce (4:3)</PresentationFormat>
  <Paragraphs>91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12</cp:revision>
  <dcterms:created xsi:type="dcterms:W3CDTF">2011-03-22T17:13:23Z</dcterms:created>
  <dcterms:modified xsi:type="dcterms:W3CDTF">2012-04-14T19:47:14Z</dcterms:modified>
</cp:coreProperties>
</file>