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89" r:id="rId2"/>
    <p:sldId id="290" r:id="rId3"/>
    <p:sldId id="281" r:id="rId4"/>
    <p:sldId id="285" r:id="rId5"/>
    <p:sldId id="283" r:id="rId6"/>
    <p:sldId id="284" r:id="rId7"/>
    <p:sldId id="282" r:id="rId8"/>
    <p:sldId id="286" r:id="rId9"/>
    <p:sldId id="28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74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8486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file:///C:\Users\Eva\Desktop\lev.P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file:///C:\Users\Eva\Desktop\MC900440668%5b2%5d.png" TargetMode="Externa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VY_32_INOVACE_2_17_Počítání v oboru malé násobilky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III </a:t>
            </a:r>
            <a:r>
              <a:rPr lang="cs-CZ" b="1" dirty="0" smtClean="0"/>
              <a:t>             Sada číslo:    </a:t>
            </a:r>
            <a:r>
              <a:rPr lang="cs-CZ" dirty="0" smtClean="0"/>
              <a:t>2</a:t>
            </a:r>
            <a:r>
              <a:rPr lang="cs-CZ" b="1" dirty="0" smtClean="0"/>
              <a:t>            Pořadové číslo DUM:   </a:t>
            </a:r>
            <a:r>
              <a:rPr lang="cs-CZ" dirty="0" smtClean="0"/>
              <a:t>17</a:t>
            </a:r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   </a:t>
            </a:r>
            <a:r>
              <a:rPr lang="cs-CZ" dirty="0"/>
              <a:t>P</a:t>
            </a:r>
            <a:r>
              <a:rPr lang="cs-CZ" dirty="0" smtClean="0"/>
              <a:t>rocvičování  </a:t>
            </a:r>
            <a:r>
              <a:rPr lang="cs-CZ" dirty="0" smtClean="0"/>
              <a:t>násobení a dělení v oboru malé </a:t>
            </a:r>
            <a:r>
              <a:rPr lang="cs-CZ" dirty="0" smtClean="0"/>
              <a:t>násobilky.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  </a:t>
            </a:r>
            <a:r>
              <a:rPr lang="cs-CZ" sz="1600" dirty="0" smtClean="0"/>
              <a:t>Žák provádí zpaměti jednoduché početní operace s přirozenými čísly.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  </a:t>
            </a:r>
            <a:r>
              <a:rPr lang="cs-CZ" dirty="0" smtClean="0"/>
              <a:t>9 – 10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 </a:t>
            </a:r>
            <a:r>
              <a:rPr lang="cs-CZ" dirty="0" smtClean="0"/>
              <a:t>násobení, dělení, násobky,  čtvercová síť, slovní úloha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 </a:t>
            </a:r>
            <a:r>
              <a:rPr lang="cs-CZ" dirty="0" smtClean="0"/>
              <a:t>20 minut 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b="1" dirty="0" smtClean="0"/>
              <a:t>    </a:t>
            </a:r>
            <a:r>
              <a:rPr lang="cs-CZ" dirty="0" smtClean="0"/>
              <a:t>DUM – prezentace –obsahuje  cvičení na zopakování násobení, dělení,</a:t>
            </a:r>
          </a:p>
          <a:p>
            <a:r>
              <a:rPr lang="cs-CZ" dirty="0" smtClean="0"/>
              <a:t>hledání a řazení násobků a slovní úlohy- první na násobení, druhá na dělení.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3399"/>
          </a:solidFill>
        </p:spPr>
        <p:txBody>
          <a:bodyPr/>
          <a:lstStyle/>
          <a:p>
            <a:r>
              <a:rPr lang="cs-CZ" dirty="0" smtClean="0"/>
              <a:t>Násobení </a:t>
            </a:r>
            <a:r>
              <a:rPr lang="cs-CZ" smtClean="0"/>
              <a:t>a dělení</a:t>
            </a:r>
            <a:endParaRPr lang="cs-CZ" dirty="0"/>
          </a:p>
        </p:txBody>
      </p:sp>
      <p:pic>
        <p:nvPicPr>
          <p:cNvPr id="1026" name="Picture 2" descr="C:\Users\Eva\AppData\Local\Microsoft\Windows\Temporary Internet Files\Content.IE5\N4M8FB81\MC900440670[1].pn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3356992"/>
            <a:ext cx="2742857" cy="2742857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3779912" y="1412776"/>
            <a:ext cx="4968552" cy="3456384"/>
          </a:xfrm>
          <a:prstGeom prst="wedgeEllipseCallout">
            <a:avLst>
              <a:gd name="adj1" fmla="val -58626"/>
              <a:gd name="adj2" fmla="val 5116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Počítejte se mnou!</a:t>
            </a:r>
            <a:endParaRPr lang="cs-CZ" sz="32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65882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ev.PNG" descr="C:\Users\Eva\Desktop\lev.PNG"/>
          <p:cNvPicPr>
            <a:picLocks noChangeAspect="1"/>
          </p:cNvPicPr>
          <p:nvPr/>
        </p:nvPicPr>
        <p:blipFill>
          <a:blip r:embed="rId3" r:link="rId4" cstate="print"/>
          <a:stretch>
            <a:fillRect/>
          </a:stretch>
        </p:blipFill>
        <p:spPr>
          <a:xfrm>
            <a:off x="539552" y="1772816"/>
            <a:ext cx="1653163" cy="1586588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2627784" y="332656"/>
            <a:ext cx="3528392" cy="1512168"/>
          </a:xfrm>
          <a:prstGeom prst="wedgeEllipseCallout">
            <a:avLst>
              <a:gd name="adj1" fmla="val -73635"/>
              <a:gd name="adj2" fmla="val 111169"/>
            </a:avLst>
          </a:prstGeom>
          <a:solidFill>
            <a:schemeClr val="bg1">
              <a:alpha val="61176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Utvoř k této čtvercové síti 2 příklady na násobení a 2 příklady na dělení.</a:t>
            </a:r>
            <a:endParaRPr lang="cs-CZ" sz="20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131840" y="2492896"/>
          <a:ext cx="3143672" cy="1728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9096"/>
                <a:gridCol w="449096"/>
                <a:gridCol w="449096"/>
                <a:gridCol w="449096"/>
                <a:gridCol w="449096"/>
                <a:gridCol w="449096"/>
                <a:gridCol w="449096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33CC">
                        <a:alpha val="98039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619672" y="4797152"/>
            <a:ext cx="208823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4  .  7  =  28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5805264"/>
            <a:ext cx="208823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7  .  4  =  28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5805264"/>
            <a:ext cx="2088232" cy="584775"/>
          </a:xfrm>
          <a:prstGeom prst="rect">
            <a:avLst/>
          </a:prstGeom>
          <a:solidFill>
            <a:srgbClr val="D3B857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28  :  7  =  4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4797152"/>
            <a:ext cx="2088232" cy="584775"/>
          </a:xfrm>
          <a:prstGeom prst="rect">
            <a:avLst/>
          </a:prstGeom>
          <a:solidFill>
            <a:srgbClr val="D3B857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28  :  4  =  7</a:t>
            </a:r>
            <a:endParaRPr lang="cs-CZ" sz="32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6509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va\AppData\Local\Microsoft\Windows\Temporary Internet Files\Content.IE5\5OQ5KE1B\MC9004406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0571" y="2057571"/>
            <a:ext cx="2742857" cy="2742857"/>
          </a:xfrm>
          <a:prstGeom prst="rect">
            <a:avLst/>
          </a:prstGeom>
          <a:noFill/>
        </p:spPr>
      </p:pic>
      <p:pic>
        <p:nvPicPr>
          <p:cNvPr id="1027" name="Picture 3" descr="C:\Users\Eva\AppData\Local\Microsoft\Windows\Temporary Internet Files\Content.IE5\N4M8FB81\MC90044066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0571" y="2057571"/>
            <a:ext cx="2742857" cy="2742857"/>
          </a:xfrm>
          <a:prstGeom prst="rect">
            <a:avLst/>
          </a:prstGeom>
          <a:noFill/>
        </p:spPr>
      </p:pic>
      <p:pic>
        <p:nvPicPr>
          <p:cNvPr id="1028" name="Picture 4" descr="C:\Users\Eva\AppData\Local\Microsoft\Windows\Temporary Internet Files\Content.IE5\5OQ5KE1B\MC9004406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0571" y="2057571"/>
            <a:ext cx="2742857" cy="2742857"/>
          </a:xfrm>
          <a:prstGeom prst="rect">
            <a:avLst/>
          </a:prstGeom>
          <a:noFill/>
        </p:spPr>
      </p:pic>
      <p:pic>
        <p:nvPicPr>
          <p:cNvPr id="1029" name="Picture 5" descr="C:\Users\Eva\AppData\Local\Microsoft\Windows\Temporary Internet Files\Content.IE5\N4M8FB81\MC90044066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060848"/>
            <a:ext cx="2742857" cy="2742857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6012160" y="1196752"/>
            <a:ext cx="2880320" cy="2376264"/>
          </a:xfrm>
          <a:prstGeom prst="wedgeEllipseCallout">
            <a:avLst>
              <a:gd name="adj1" fmla="val -89524"/>
              <a:gd name="adj2" fmla="val 65803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Vyber  čísla, která jsou násobky čísla 8 a seřaď  je.</a:t>
            </a:r>
            <a:endParaRPr lang="cs-CZ" dirty="0"/>
          </a:p>
        </p:txBody>
      </p:sp>
      <p:sp>
        <p:nvSpPr>
          <p:cNvPr id="13" name="Osmicípá hvězda 12"/>
          <p:cNvSpPr/>
          <p:nvPr/>
        </p:nvSpPr>
        <p:spPr>
          <a:xfrm>
            <a:off x="7164288" y="5013176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48</a:t>
            </a:r>
            <a:endParaRPr lang="cs-CZ" sz="3200" dirty="0"/>
          </a:p>
        </p:txBody>
      </p:sp>
      <p:sp>
        <p:nvSpPr>
          <p:cNvPr id="14" name="Osmicípá hvězda 13"/>
          <p:cNvSpPr/>
          <p:nvPr/>
        </p:nvSpPr>
        <p:spPr>
          <a:xfrm>
            <a:off x="2555776" y="188640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20</a:t>
            </a:r>
            <a:endParaRPr lang="cs-CZ" sz="3200" dirty="0"/>
          </a:p>
        </p:txBody>
      </p:sp>
      <p:sp>
        <p:nvSpPr>
          <p:cNvPr id="15" name="Osmicípá hvězda 14"/>
          <p:cNvSpPr/>
          <p:nvPr/>
        </p:nvSpPr>
        <p:spPr>
          <a:xfrm>
            <a:off x="251520" y="1700808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36</a:t>
            </a:r>
            <a:endParaRPr lang="cs-CZ" sz="3200" dirty="0"/>
          </a:p>
        </p:txBody>
      </p:sp>
      <p:sp>
        <p:nvSpPr>
          <p:cNvPr id="16" name="Osmicípá hvězda 15"/>
          <p:cNvSpPr/>
          <p:nvPr/>
        </p:nvSpPr>
        <p:spPr>
          <a:xfrm>
            <a:off x="971600" y="2492896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54</a:t>
            </a:r>
            <a:endParaRPr lang="cs-CZ" sz="3200" dirty="0"/>
          </a:p>
        </p:txBody>
      </p:sp>
      <p:sp>
        <p:nvSpPr>
          <p:cNvPr id="17" name="Osmicípá hvězda 16"/>
          <p:cNvSpPr/>
          <p:nvPr/>
        </p:nvSpPr>
        <p:spPr>
          <a:xfrm>
            <a:off x="3635896" y="1412776"/>
            <a:ext cx="937592" cy="864096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80</a:t>
            </a:r>
            <a:endParaRPr lang="cs-CZ" sz="3200" dirty="0"/>
          </a:p>
        </p:txBody>
      </p:sp>
      <p:sp>
        <p:nvSpPr>
          <p:cNvPr id="18" name="Osmicípá hvězda 17"/>
          <p:cNvSpPr/>
          <p:nvPr/>
        </p:nvSpPr>
        <p:spPr>
          <a:xfrm>
            <a:off x="1331640" y="188640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64</a:t>
            </a:r>
            <a:endParaRPr lang="cs-CZ" sz="3200" dirty="0"/>
          </a:p>
        </p:txBody>
      </p:sp>
      <p:sp>
        <p:nvSpPr>
          <p:cNvPr id="19" name="Osmicípá hvězda 18"/>
          <p:cNvSpPr/>
          <p:nvPr/>
        </p:nvSpPr>
        <p:spPr>
          <a:xfrm>
            <a:off x="5076056" y="1412776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32</a:t>
            </a:r>
            <a:endParaRPr lang="cs-CZ" sz="3200" dirty="0"/>
          </a:p>
        </p:txBody>
      </p:sp>
      <p:sp>
        <p:nvSpPr>
          <p:cNvPr id="20" name="Osmicípá hvězda 19"/>
          <p:cNvSpPr/>
          <p:nvPr/>
        </p:nvSpPr>
        <p:spPr>
          <a:xfrm>
            <a:off x="179512" y="3717032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56</a:t>
            </a:r>
            <a:endParaRPr lang="cs-CZ" sz="3200" dirty="0"/>
          </a:p>
        </p:txBody>
      </p:sp>
      <p:sp>
        <p:nvSpPr>
          <p:cNvPr id="21" name="Osmicípá hvězda 20"/>
          <p:cNvSpPr/>
          <p:nvPr/>
        </p:nvSpPr>
        <p:spPr>
          <a:xfrm>
            <a:off x="6084168" y="3645024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40</a:t>
            </a:r>
            <a:endParaRPr lang="cs-CZ" sz="3200" dirty="0"/>
          </a:p>
        </p:txBody>
      </p:sp>
      <p:sp>
        <p:nvSpPr>
          <p:cNvPr id="22" name="Osmicípá hvězda 21"/>
          <p:cNvSpPr/>
          <p:nvPr/>
        </p:nvSpPr>
        <p:spPr>
          <a:xfrm>
            <a:off x="1547664" y="3573016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72</a:t>
            </a:r>
            <a:endParaRPr lang="cs-CZ" sz="3200" dirty="0"/>
          </a:p>
        </p:txBody>
      </p:sp>
      <p:sp>
        <p:nvSpPr>
          <p:cNvPr id="23" name="Osmicípá hvězda 22"/>
          <p:cNvSpPr/>
          <p:nvPr/>
        </p:nvSpPr>
        <p:spPr>
          <a:xfrm>
            <a:off x="3851920" y="332656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30</a:t>
            </a:r>
            <a:endParaRPr lang="cs-CZ" sz="3200" dirty="0"/>
          </a:p>
        </p:txBody>
      </p:sp>
      <p:sp>
        <p:nvSpPr>
          <p:cNvPr id="24" name="Osmicípá hvězda 23"/>
          <p:cNvSpPr/>
          <p:nvPr/>
        </p:nvSpPr>
        <p:spPr>
          <a:xfrm>
            <a:off x="5220072" y="260648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60</a:t>
            </a:r>
            <a:endParaRPr lang="cs-CZ" sz="3200" dirty="0"/>
          </a:p>
        </p:txBody>
      </p:sp>
      <p:sp>
        <p:nvSpPr>
          <p:cNvPr id="25" name="Osmicípá hvězda 24"/>
          <p:cNvSpPr/>
          <p:nvPr/>
        </p:nvSpPr>
        <p:spPr>
          <a:xfrm>
            <a:off x="1619672" y="1268760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26" name="Osmicípá hvězda 25"/>
          <p:cNvSpPr/>
          <p:nvPr/>
        </p:nvSpPr>
        <p:spPr>
          <a:xfrm>
            <a:off x="179512" y="404664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27" name="Osmicípá hvězda 26"/>
          <p:cNvSpPr/>
          <p:nvPr/>
        </p:nvSpPr>
        <p:spPr>
          <a:xfrm>
            <a:off x="6300192" y="332656"/>
            <a:ext cx="937592" cy="836712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42</a:t>
            </a:r>
            <a:endParaRPr lang="cs-CZ" sz="3200" dirty="0"/>
          </a:p>
        </p:txBody>
      </p:sp>
      <p:sp>
        <p:nvSpPr>
          <p:cNvPr id="28" name="Osmicípá hvězda 27"/>
          <p:cNvSpPr/>
          <p:nvPr/>
        </p:nvSpPr>
        <p:spPr>
          <a:xfrm>
            <a:off x="7812360" y="0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50</a:t>
            </a:r>
            <a:endParaRPr lang="cs-CZ" sz="3200" dirty="0"/>
          </a:p>
        </p:txBody>
      </p:sp>
      <p:sp>
        <p:nvSpPr>
          <p:cNvPr id="29" name="Osmicípá hvězda 28"/>
          <p:cNvSpPr/>
          <p:nvPr/>
        </p:nvSpPr>
        <p:spPr>
          <a:xfrm>
            <a:off x="2123728" y="4509120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18</a:t>
            </a:r>
            <a:endParaRPr lang="cs-CZ" sz="3200" dirty="0"/>
          </a:p>
        </p:txBody>
      </p:sp>
      <p:sp>
        <p:nvSpPr>
          <p:cNvPr id="30" name="Osmicípá hvězda 29"/>
          <p:cNvSpPr/>
          <p:nvPr/>
        </p:nvSpPr>
        <p:spPr>
          <a:xfrm>
            <a:off x="2123728" y="2348880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63</a:t>
            </a:r>
            <a:endParaRPr lang="cs-CZ" sz="3200" dirty="0"/>
          </a:p>
        </p:txBody>
      </p:sp>
      <p:sp>
        <p:nvSpPr>
          <p:cNvPr id="31" name="Osmicípá hvězda 30"/>
          <p:cNvSpPr/>
          <p:nvPr/>
        </p:nvSpPr>
        <p:spPr>
          <a:xfrm>
            <a:off x="7956376" y="3861048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24</a:t>
            </a:r>
            <a:endParaRPr lang="cs-CZ" sz="3200" dirty="0"/>
          </a:p>
        </p:txBody>
      </p:sp>
      <p:sp>
        <p:nvSpPr>
          <p:cNvPr id="32" name="Osmicípá hvězda 31"/>
          <p:cNvSpPr/>
          <p:nvPr/>
        </p:nvSpPr>
        <p:spPr>
          <a:xfrm>
            <a:off x="5868144" y="4725144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14</a:t>
            </a:r>
            <a:endParaRPr lang="cs-CZ" sz="3200" dirty="0"/>
          </a:p>
        </p:txBody>
      </p:sp>
      <p:sp>
        <p:nvSpPr>
          <p:cNvPr id="33" name="Osmicípá hvězda 32"/>
          <p:cNvSpPr/>
          <p:nvPr/>
        </p:nvSpPr>
        <p:spPr>
          <a:xfrm>
            <a:off x="2699792" y="1124744"/>
            <a:ext cx="937592" cy="865584"/>
          </a:xfrm>
          <a:prstGeom prst="star8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28</a:t>
            </a:r>
            <a:endParaRPr lang="cs-CZ" sz="32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99">
            <a:alpha val="5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va\AppData\Local\Microsoft\Windows\Temporary Internet Files\Content.IE5\KMQD1HT1\MC900440668[1].pn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764704"/>
            <a:ext cx="1728191" cy="1728191"/>
          </a:xfrm>
          <a:prstGeom prst="rect">
            <a:avLst/>
          </a:prstGeom>
          <a:noFill/>
        </p:spPr>
      </p:pic>
      <p:sp>
        <p:nvSpPr>
          <p:cNvPr id="3" name="Oválný popisek 2"/>
          <p:cNvSpPr/>
          <p:nvPr/>
        </p:nvSpPr>
        <p:spPr>
          <a:xfrm>
            <a:off x="4716016" y="548680"/>
            <a:ext cx="1944216" cy="936104"/>
          </a:xfrm>
          <a:prstGeom prst="wedgeEllipseCallout">
            <a:avLst>
              <a:gd name="adj1" fmla="val -78045"/>
              <a:gd name="adj2" fmla="val 12002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Umíš násobit?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76056" y="6021288"/>
            <a:ext cx="1008112" cy="576064"/>
          </a:xfrm>
          <a:prstGeom prst="rect">
            <a:avLst/>
          </a:prstGeom>
          <a:solidFill>
            <a:srgbClr val="4CDEF2">
              <a:alpha val="7568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3 . 6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smicípá hvězda 24"/>
          <p:cNvSpPr/>
          <p:nvPr/>
        </p:nvSpPr>
        <p:spPr>
          <a:xfrm>
            <a:off x="323528" y="332656"/>
            <a:ext cx="1058416" cy="1080120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Osmicípá hvězda 25"/>
          <p:cNvSpPr/>
          <p:nvPr/>
        </p:nvSpPr>
        <p:spPr>
          <a:xfrm>
            <a:off x="251520" y="4221088"/>
            <a:ext cx="1058416" cy="1080120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Osmicípá hvězda 28"/>
          <p:cNvSpPr/>
          <p:nvPr/>
        </p:nvSpPr>
        <p:spPr>
          <a:xfrm>
            <a:off x="7884368" y="4293096"/>
            <a:ext cx="1058416" cy="1080120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63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Osmicípá hvězda 29"/>
          <p:cNvSpPr/>
          <p:nvPr/>
        </p:nvSpPr>
        <p:spPr>
          <a:xfrm>
            <a:off x="7812360" y="3140968"/>
            <a:ext cx="1058416" cy="100811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1" name="Osmicípá hvězda 30"/>
          <p:cNvSpPr/>
          <p:nvPr/>
        </p:nvSpPr>
        <p:spPr>
          <a:xfrm>
            <a:off x="323528" y="5445224"/>
            <a:ext cx="1058416" cy="1080120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2" name="Osmicípá hvězda 31"/>
          <p:cNvSpPr/>
          <p:nvPr/>
        </p:nvSpPr>
        <p:spPr>
          <a:xfrm>
            <a:off x="7884368" y="5517232"/>
            <a:ext cx="1058416" cy="1080120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3" name="Osmicípá hvězda 32"/>
          <p:cNvSpPr/>
          <p:nvPr/>
        </p:nvSpPr>
        <p:spPr>
          <a:xfrm>
            <a:off x="323528" y="1628800"/>
            <a:ext cx="1058416" cy="1080120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4" name="Osmicípá hvězda 33"/>
          <p:cNvSpPr/>
          <p:nvPr/>
        </p:nvSpPr>
        <p:spPr>
          <a:xfrm>
            <a:off x="323528" y="2924944"/>
            <a:ext cx="1058416" cy="1080120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24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779912" y="5949280"/>
            <a:ext cx="1008112" cy="576064"/>
          </a:xfrm>
          <a:prstGeom prst="rect">
            <a:avLst/>
          </a:prstGeom>
          <a:solidFill>
            <a:srgbClr val="4CDEF2">
              <a:alpha val="7568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7 . 3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220072" y="5157192"/>
            <a:ext cx="1008112" cy="576064"/>
          </a:xfrm>
          <a:prstGeom prst="rect">
            <a:avLst/>
          </a:prstGeom>
          <a:solidFill>
            <a:srgbClr val="4CDEF2">
              <a:alpha val="7568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6 . 4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572000" y="3356992"/>
            <a:ext cx="1008112" cy="576064"/>
          </a:xfrm>
          <a:prstGeom prst="rect">
            <a:avLst/>
          </a:prstGeom>
          <a:solidFill>
            <a:srgbClr val="4CDEF2">
              <a:alpha val="7568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4 . 8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483768" y="5445224"/>
            <a:ext cx="1008112" cy="576064"/>
          </a:xfrm>
          <a:prstGeom prst="rect">
            <a:avLst/>
          </a:prstGeom>
          <a:solidFill>
            <a:srgbClr val="4CDEF2">
              <a:alpha val="7568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9 . 4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779912" y="4149080"/>
            <a:ext cx="1008112" cy="576064"/>
          </a:xfrm>
          <a:prstGeom prst="rect">
            <a:avLst/>
          </a:prstGeom>
          <a:solidFill>
            <a:srgbClr val="4CDEF2">
              <a:alpha val="7568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8 . 9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923928" y="5157192"/>
            <a:ext cx="1008112" cy="576064"/>
          </a:xfrm>
          <a:prstGeom prst="rect">
            <a:avLst/>
          </a:prstGeom>
          <a:solidFill>
            <a:srgbClr val="4CDEF2">
              <a:alpha val="7568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9 . 7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627784" y="4581128"/>
            <a:ext cx="1008112" cy="576064"/>
          </a:xfrm>
          <a:prstGeom prst="rect">
            <a:avLst/>
          </a:prstGeom>
          <a:solidFill>
            <a:srgbClr val="4CDEF2">
              <a:alpha val="7568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7 . 7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987824" y="3356992"/>
            <a:ext cx="1008112" cy="576064"/>
          </a:xfrm>
          <a:prstGeom prst="rect">
            <a:avLst/>
          </a:prstGeom>
          <a:solidFill>
            <a:srgbClr val="4CDEF2">
              <a:alpha val="7568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6 . 8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076056" y="4293096"/>
            <a:ext cx="1008112" cy="576064"/>
          </a:xfrm>
          <a:prstGeom prst="rect">
            <a:avLst/>
          </a:prstGeom>
          <a:solidFill>
            <a:srgbClr val="4CDEF2">
              <a:alpha val="7568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8 . 5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4" name="Osmicípá hvězda 43"/>
          <p:cNvSpPr/>
          <p:nvPr/>
        </p:nvSpPr>
        <p:spPr>
          <a:xfrm>
            <a:off x="7812360" y="1844824"/>
            <a:ext cx="1058416" cy="1080120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5" name="Osmicípá hvězda 44"/>
          <p:cNvSpPr/>
          <p:nvPr/>
        </p:nvSpPr>
        <p:spPr>
          <a:xfrm>
            <a:off x="7884368" y="548680"/>
            <a:ext cx="1058416" cy="1080120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40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6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195736" y="6093296"/>
            <a:ext cx="1152128" cy="554360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90 : 9 </a:t>
            </a:r>
            <a:endParaRPr lang="cs-CZ" sz="2800" dirty="0"/>
          </a:p>
        </p:txBody>
      </p:sp>
      <p:sp>
        <p:nvSpPr>
          <p:cNvPr id="9" name="Elipsa 8"/>
          <p:cNvSpPr/>
          <p:nvPr/>
        </p:nvSpPr>
        <p:spPr>
          <a:xfrm>
            <a:off x="323528" y="404664"/>
            <a:ext cx="914400" cy="9144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10" name="Elipsa 9"/>
          <p:cNvSpPr/>
          <p:nvPr/>
        </p:nvSpPr>
        <p:spPr>
          <a:xfrm>
            <a:off x="323528" y="4149080"/>
            <a:ext cx="914400" cy="9144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11" name="Elipsa 10"/>
          <p:cNvSpPr/>
          <p:nvPr/>
        </p:nvSpPr>
        <p:spPr>
          <a:xfrm>
            <a:off x="323528" y="2852936"/>
            <a:ext cx="914400" cy="9144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12" name="Elipsa 11"/>
          <p:cNvSpPr/>
          <p:nvPr/>
        </p:nvSpPr>
        <p:spPr>
          <a:xfrm>
            <a:off x="323528" y="1628800"/>
            <a:ext cx="914400" cy="9144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13" name="Elipsa 12"/>
          <p:cNvSpPr/>
          <p:nvPr/>
        </p:nvSpPr>
        <p:spPr>
          <a:xfrm>
            <a:off x="323528" y="5445224"/>
            <a:ext cx="914400" cy="9144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14" name="Elipsa 13"/>
          <p:cNvSpPr/>
          <p:nvPr/>
        </p:nvSpPr>
        <p:spPr>
          <a:xfrm>
            <a:off x="7956376" y="404664"/>
            <a:ext cx="914400" cy="9144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15" name="Elipsa 14"/>
          <p:cNvSpPr/>
          <p:nvPr/>
        </p:nvSpPr>
        <p:spPr>
          <a:xfrm>
            <a:off x="7956376" y="1772816"/>
            <a:ext cx="914400" cy="9144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16" name="Elipsa 15"/>
          <p:cNvSpPr/>
          <p:nvPr/>
        </p:nvSpPr>
        <p:spPr>
          <a:xfrm>
            <a:off x="8028384" y="2996952"/>
            <a:ext cx="914400" cy="9144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17" name="Elipsa 16"/>
          <p:cNvSpPr/>
          <p:nvPr/>
        </p:nvSpPr>
        <p:spPr>
          <a:xfrm>
            <a:off x="8028384" y="4293096"/>
            <a:ext cx="914400" cy="9144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18" name="Elipsa 17"/>
          <p:cNvSpPr/>
          <p:nvPr/>
        </p:nvSpPr>
        <p:spPr>
          <a:xfrm>
            <a:off x="8028384" y="5517232"/>
            <a:ext cx="914400" cy="93610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20" name="Obdélník 19"/>
          <p:cNvSpPr/>
          <p:nvPr/>
        </p:nvSpPr>
        <p:spPr>
          <a:xfrm>
            <a:off x="3851920" y="5157192"/>
            <a:ext cx="1152128" cy="554360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54 : 6 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5292080" y="5157192"/>
            <a:ext cx="1152128" cy="554360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24 : 8  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3995936" y="3645024"/>
            <a:ext cx="1152128" cy="554360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28 : 7</a:t>
            </a:r>
            <a:endParaRPr lang="cs-CZ" sz="2800" dirty="0"/>
          </a:p>
        </p:txBody>
      </p:sp>
      <p:sp>
        <p:nvSpPr>
          <p:cNvPr id="24" name="Obdélník 23"/>
          <p:cNvSpPr/>
          <p:nvPr/>
        </p:nvSpPr>
        <p:spPr>
          <a:xfrm>
            <a:off x="4788024" y="6021288"/>
            <a:ext cx="1152128" cy="576064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42 : 7 </a:t>
            </a:r>
            <a:endParaRPr lang="cs-CZ" sz="2800" dirty="0"/>
          </a:p>
        </p:txBody>
      </p:sp>
      <p:sp>
        <p:nvSpPr>
          <p:cNvPr id="25" name="Obdélník 24"/>
          <p:cNvSpPr/>
          <p:nvPr/>
        </p:nvSpPr>
        <p:spPr>
          <a:xfrm>
            <a:off x="3491880" y="5949280"/>
            <a:ext cx="1152128" cy="53265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56 : 8  </a:t>
            </a:r>
            <a:endParaRPr lang="cs-CZ" sz="2800" dirty="0"/>
          </a:p>
        </p:txBody>
      </p:sp>
      <p:sp>
        <p:nvSpPr>
          <p:cNvPr id="27" name="Obdélník 26"/>
          <p:cNvSpPr/>
          <p:nvPr/>
        </p:nvSpPr>
        <p:spPr>
          <a:xfrm>
            <a:off x="3491880" y="4365104"/>
            <a:ext cx="1152128" cy="554360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35 : 7 </a:t>
            </a:r>
            <a:endParaRPr lang="cs-CZ" sz="2800" dirty="0"/>
          </a:p>
        </p:txBody>
      </p:sp>
      <p:sp>
        <p:nvSpPr>
          <p:cNvPr id="29" name="Obdélník 28"/>
          <p:cNvSpPr/>
          <p:nvPr/>
        </p:nvSpPr>
        <p:spPr>
          <a:xfrm>
            <a:off x="2411760" y="5013176"/>
            <a:ext cx="1152128" cy="554360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64 : 8 </a:t>
            </a:r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5004048" y="4365104"/>
            <a:ext cx="1152128" cy="554360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18 : 9 </a:t>
            </a:r>
            <a:endParaRPr lang="cs-CZ" sz="2800" dirty="0"/>
          </a:p>
        </p:txBody>
      </p:sp>
      <p:sp>
        <p:nvSpPr>
          <p:cNvPr id="32" name="Obdélník 31"/>
          <p:cNvSpPr/>
          <p:nvPr/>
        </p:nvSpPr>
        <p:spPr>
          <a:xfrm>
            <a:off x="6156176" y="5805264"/>
            <a:ext cx="1152128" cy="554360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 : </a:t>
            </a:r>
            <a:r>
              <a:rPr lang="cs-CZ" sz="2800" dirty="0" err="1" smtClean="0"/>
              <a:t>5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26" name="Obrázek 25" descr="MC900440669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91791" y="1556792"/>
            <a:ext cx="1736193" cy="1728192"/>
          </a:xfrm>
          <a:prstGeom prst="rect">
            <a:avLst/>
          </a:prstGeom>
        </p:spPr>
      </p:pic>
      <p:sp>
        <p:nvSpPr>
          <p:cNvPr id="28" name="Oválný popisek 27"/>
          <p:cNvSpPr/>
          <p:nvPr/>
        </p:nvSpPr>
        <p:spPr>
          <a:xfrm>
            <a:off x="4355976" y="1124744"/>
            <a:ext cx="2160240" cy="936104"/>
          </a:xfrm>
          <a:prstGeom prst="wedgeEllipseCallout">
            <a:avLst>
              <a:gd name="adj1" fmla="val -70431"/>
              <a:gd name="adj2" fmla="val 11751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Umíš dělit?</a:t>
            </a:r>
            <a:endParaRPr lang="cs-CZ" sz="20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7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40666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03648" y="980728"/>
            <a:ext cx="1728192" cy="1728192"/>
          </a:xfrm>
          <a:prstGeom prst="rect">
            <a:avLst/>
          </a:prstGeom>
        </p:spPr>
      </p:pic>
      <p:sp>
        <p:nvSpPr>
          <p:cNvPr id="3" name="Oválný popisek 2"/>
          <p:cNvSpPr/>
          <p:nvPr/>
        </p:nvSpPr>
        <p:spPr>
          <a:xfrm>
            <a:off x="3275856" y="836712"/>
            <a:ext cx="2736304" cy="1152128"/>
          </a:xfrm>
          <a:prstGeom prst="wedgeEllipseCallout">
            <a:avLst>
              <a:gd name="adj1" fmla="val -70453"/>
              <a:gd name="adj2" fmla="val 7091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Vypočítej slovní úlohu: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3068960"/>
            <a:ext cx="6840760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Tomáš si koupil 9 balónků. Jeden stál 6 korun. Kolik Kč zaplatil za všechny?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4509120"/>
            <a:ext cx="2808312" cy="646331"/>
          </a:xfrm>
          <a:prstGeom prst="rect">
            <a:avLst/>
          </a:prstGeom>
          <a:solidFill>
            <a:srgbClr val="FF66FF">
              <a:alpha val="87843"/>
            </a:srgbClr>
          </a:solidFill>
          <a:ln>
            <a:solidFill>
              <a:srgbClr val="FF33CC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9  .  6 =  54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5733256"/>
            <a:ext cx="684076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Tomáš za všechny balónky zaplatil 54 Kč.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21297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Úloha: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58112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Výpočet: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573325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Odpověď:</a:t>
            </a: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FF">
            <a:alpha val="6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C900440668[2].png" descr="C:\Users\Eva\Desktop\MC900440668[2].png"/>
          <p:cNvPicPr>
            <a:picLocks noChangeAspect="1"/>
          </p:cNvPicPr>
          <p:nvPr/>
        </p:nvPicPr>
        <p:blipFill>
          <a:blip r:embed="rId4" r:link="rId5" cstate="print"/>
          <a:stretch>
            <a:fillRect/>
          </a:stretch>
        </p:blipFill>
        <p:spPr>
          <a:xfrm>
            <a:off x="899592" y="1052736"/>
            <a:ext cx="1944216" cy="1944216"/>
          </a:xfrm>
          <a:prstGeom prst="rect">
            <a:avLst/>
          </a:prstGeom>
        </p:spPr>
      </p:pic>
      <p:sp>
        <p:nvSpPr>
          <p:cNvPr id="5" name="Oválný popisek 4"/>
          <p:cNvSpPr/>
          <p:nvPr/>
        </p:nvSpPr>
        <p:spPr>
          <a:xfrm>
            <a:off x="3419872" y="548680"/>
            <a:ext cx="2880320" cy="1296144"/>
          </a:xfrm>
          <a:prstGeom prst="wedgeEllipseCallout">
            <a:avLst>
              <a:gd name="adj1" fmla="val -90098"/>
              <a:gd name="adj2" fmla="val 9505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Vypočítej slovní úlohu: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429000"/>
            <a:ext cx="6120680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 dětí utvořilo skupinky po pěti dětech. Kolik dětí bylo v každé skupině?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4797152"/>
            <a:ext cx="2376264" cy="646331"/>
          </a:xfrm>
          <a:prstGeom prst="rect">
            <a:avLst/>
          </a:prstGeom>
          <a:solidFill>
            <a:srgbClr val="99FF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40  :  5  =  8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5877272"/>
            <a:ext cx="4392488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 každé skupině bylo 8 dětí.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79715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Výpočet: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80526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Odpověď: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357301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Úloha:</a:t>
            </a: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839</TotalTime>
  <Words>316</Words>
  <Application>Microsoft Office PowerPoint</Application>
  <PresentationFormat>Předvádění na obrazovce (4:3)</PresentationFormat>
  <Paragraphs>122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Násobení a dělení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Učitel</cp:lastModifiedBy>
  <cp:revision>186</cp:revision>
  <dcterms:created xsi:type="dcterms:W3CDTF">2012-03-26T21:10:22Z</dcterms:created>
  <dcterms:modified xsi:type="dcterms:W3CDTF">2012-04-24T17:54:28Z</dcterms:modified>
</cp:coreProperties>
</file>