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7" r:id="rId3"/>
    <p:sldId id="260" r:id="rId4"/>
    <p:sldId id="258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81DE78-9EF7-462B-8CEC-123F398A1B14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9CC7936-95C0-429F-BCB4-77AE68C87F4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17178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CC7936-95C0-429F-BCB4-77AE68C87F40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04368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t>24.4.2012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upload.wikimedia.org/wikipedia/commons/8/86/Heart_normal.sv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upload.wikimedia.org/wikipedia/commons/8/86/Heart_normal.svg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upload.wikimedia.org/wikipedia/commons/8/86/Heart_normal.svg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upload.wikimedia.org/wikipedia/commons/8/86/Heart_normal.svg" TargetMode="Externa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upload.wikimedia.org/wikipedia/commons/c/c7/Pig's_heart.jpg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Heart_normal.sv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commons.wikimedia.org/wiki/File:Pig%27s_heart.jpg" TargetMode="External"/><Relationship Id="rId4" Type="http://schemas.openxmlformats.org/officeDocument/2006/relationships/hyperlink" Target="http://commons.wikimedia.org/wiki/File:Heart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62980" y="908720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VY_32_INOVACE_04-13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6698298"/>
              </p:ext>
            </p:extLst>
          </p:nvPr>
        </p:nvGraphicFramePr>
        <p:xfrm>
          <a:off x="1467802" y="2519536"/>
          <a:ext cx="6208395" cy="21336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VIII.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Přírodopis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Biologie člověka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Times New Roman"/>
                          <a:ea typeface="Times New Roman"/>
                        </a:rPr>
                        <a:t>Oběhová soustava  - srdce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Bc. Kočovská Renata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  <a:latin typeface="Calibri"/>
                          <a:ea typeface="Times New Roman"/>
                        </a:rPr>
                        <a:t>15. 11.  </a:t>
                      </a: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3195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  <a:latin typeface="Calibri"/>
                          <a:ea typeface="Times New Roman"/>
                        </a:rPr>
                        <a:t>Materiál slouží </a:t>
                      </a:r>
                      <a:r>
                        <a:rPr lang="cs-CZ" sz="1400" kern="50" dirty="0" smtClean="0">
                          <a:effectLst/>
                          <a:latin typeface="Calibri"/>
                          <a:ea typeface="Times New Roman"/>
                        </a:rPr>
                        <a:t> na podporu  výuky tématu oběhová soustava . srdce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663373" y="1052736"/>
            <a:ext cx="5703805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Oběhová soustava</a:t>
            </a:r>
          </a:p>
          <a:p>
            <a:pPr algn="ctr"/>
            <a:r>
              <a:rPr lang="cs-CZ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- srdce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5" name="Obrázek 4" descr="File:Heart normal.sv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7959" y="3212976"/>
            <a:ext cx="2995786" cy="32403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1160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77768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SRDCE</a:t>
            </a:r>
          </a:p>
          <a:p>
            <a:endParaRPr lang="cs-CZ" sz="2800" b="1" dirty="0" smtClean="0">
              <a:solidFill>
                <a:schemeClr val="tx2"/>
              </a:solidFill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/>
                </a:solidFill>
              </a:rPr>
              <a:t>dutý sval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/>
                </a:solidFill>
              </a:rPr>
              <a:t>uložen na levé straně dutiny hrudní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/>
                </a:solidFill>
              </a:rPr>
              <a:t>uloženo ve vazivovém pouzdře  </a:t>
            </a:r>
            <a:r>
              <a:rPr lang="cs-CZ" sz="2800" b="1" dirty="0" smtClean="0">
                <a:solidFill>
                  <a:schemeClr val="tx2"/>
                </a:solidFill>
              </a:rPr>
              <a:t>OSRDEČNÍKU</a:t>
            </a:r>
          </a:p>
          <a:p>
            <a:endParaRPr lang="cs-CZ" sz="2800" b="1" dirty="0" smtClean="0">
              <a:solidFill>
                <a:schemeClr val="tx2"/>
              </a:solidFill>
            </a:endParaRPr>
          </a:p>
          <a:p>
            <a:endParaRPr lang="cs-CZ" sz="2800" b="1" dirty="0" smtClean="0">
              <a:solidFill>
                <a:schemeClr val="tx2"/>
              </a:solidFill>
            </a:endParaRPr>
          </a:p>
          <a:p>
            <a:pPr marL="457200" indent="-457200">
              <a:buFont typeface="Wingdings" pitchFamily="2" charset="2"/>
              <a:buChar char="q"/>
            </a:pP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4" name="Tětiva 3"/>
          <p:cNvSpPr/>
          <p:nvPr/>
        </p:nvSpPr>
        <p:spPr>
          <a:xfrm>
            <a:off x="4139952" y="548680"/>
            <a:ext cx="2016224" cy="1111478"/>
          </a:xfrm>
          <a:prstGeom prst="chor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919753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2" action="ppaction://hlinksldjump"/>
              </a:rPr>
              <a:t>Obr. 1</a:t>
            </a:r>
            <a:endParaRPr lang="cs-CZ" dirty="0"/>
          </a:p>
        </p:txBody>
      </p:sp>
      <p:pic>
        <p:nvPicPr>
          <p:cNvPr id="7" name="Obrázek 6" descr="http://upload.wikimedia.org/wikipedia/commons/7/74/Heart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52" y="3068960"/>
            <a:ext cx="5328632" cy="321539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871101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332656"/>
            <a:ext cx="7272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Stavba srdce:</a:t>
            </a:r>
            <a:endParaRPr lang="cs-CZ" sz="2800" b="1" dirty="0">
              <a:solidFill>
                <a:schemeClr val="tx2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4866" y="855876"/>
            <a:ext cx="6943558" cy="5511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594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78488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Činnost srdce</a:t>
            </a:r>
          </a:p>
          <a:p>
            <a:endParaRPr lang="cs-CZ" sz="2800" b="1" dirty="0">
              <a:solidFill>
                <a:schemeClr val="tx2"/>
              </a:solidFill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/>
                </a:solidFill>
              </a:rPr>
              <a:t>pravidelná a rytmická činnost 67 – 72 stahů /min.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/>
                </a:solidFill>
              </a:rPr>
              <a:t>po stahu následuje uvolnění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/>
                </a:solidFill>
              </a:rPr>
              <a:t>stah = </a:t>
            </a:r>
            <a:r>
              <a:rPr lang="cs-CZ" sz="2800" b="1" dirty="0" smtClean="0">
                <a:solidFill>
                  <a:schemeClr val="tx2"/>
                </a:solidFill>
              </a:rPr>
              <a:t>SYSTOLA</a:t>
            </a:r>
          </a:p>
          <a:p>
            <a:r>
              <a:rPr lang="cs-CZ" sz="2800" b="1" dirty="0">
                <a:solidFill>
                  <a:schemeClr val="tx2"/>
                </a:solidFill>
              </a:rPr>
              <a:t> </a:t>
            </a:r>
            <a:r>
              <a:rPr lang="cs-CZ" sz="2800" b="1" dirty="0" smtClean="0">
                <a:solidFill>
                  <a:schemeClr val="tx2"/>
                </a:solidFill>
              </a:rPr>
              <a:t>     </a:t>
            </a:r>
            <a:r>
              <a:rPr lang="cs-CZ" sz="2800" dirty="0" smtClean="0">
                <a:solidFill>
                  <a:schemeClr val="tx2"/>
                </a:solidFill>
              </a:rPr>
              <a:t>uvolnění </a:t>
            </a:r>
            <a:r>
              <a:rPr lang="cs-CZ" sz="2800" b="1" dirty="0" smtClean="0">
                <a:solidFill>
                  <a:schemeClr val="tx2"/>
                </a:solidFill>
              </a:rPr>
              <a:t> = DIASTOLA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/>
                </a:solidFill>
              </a:rPr>
              <a:t>1 stah = vytlačení 80 cm</a:t>
            </a:r>
            <a:r>
              <a:rPr lang="cs-CZ" sz="2800" baseline="30000" dirty="0" smtClean="0">
                <a:solidFill>
                  <a:schemeClr val="tx2"/>
                </a:solidFill>
              </a:rPr>
              <a:t>3</a:t>
            </a:r>
            <a:r>
              <a:rPr lang="cs-CZ" sz="2800" dirty="0" smtClean="0">
                <a:solidFill>
                  <a:schemeClr val="tx2"/>
                </a:solidFill>
              </a:rPr>
              <a:t> krve do krevního oběhu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/>
                </a:solidFill>
              </a:rPr>
              <a:t>1 min. = přečerpání cca 5 l krve</a:t>
            </a:r>
          </a:p>
          <a:p>
            <a:pPr marL="457200" indent="-457200">
              <a:buFont typeface="Wingdings" pitchFamily="2" charset="2"/>
              <a:buChar char="q"/>
            </a:pPr>
            <a:endParaRPr lang="cs-CZ" sz="2800" dirty="0">
              <a:solidFill>
                <a:schemeClr val="tx2"/>
              </a:solidFill>
            </a:endParaRPr>
          </a:p>
        </p:txBody>
      </p:sp>
      <p:sp>
        <p:nvSpPr>
          <p:cNvPr id="3" name="Pravá složená závorka 2"/>
          <p:cNvSpPr/>
          <p:nvPr/>
        </p:nvSpPr>
        <p:spPr>
          <a:xfrm>
            <a:off x="4463988" y="2348880"/>
            <a:ext cx="324036" cy="64807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932040" y="2348880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srdeční cyklus</a:t>
            </a:r>
            <a:endParaRPr lang="cs-CZ" sz="2800" b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7296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548680"/>
            <a:ext cx="82809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KREVNÍ OBĚH</a:t>
            </a:r>
          </a:p>
          <a:p>
            <a:endParaRPr lang="cs-CZ" sz="2800" b="1" dirty="0">
              <a:solidFill>
                <a:schemeClr val="tx2"/>
              </a:solidFill>
            </a:endParaRPr>
          </a:p>
          <a:p>
            <a:pPr marL="514350" indent="-514350">
              <a:buAutoNum type="arabicPeriod"/>
            </a:pP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hlinkClick r:id="rId2" action="ppaction://hlinksldjump"/>
              </a:rPr>
              <a:t>DIASTOLA  SÍNÍ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– uvolnění</a:t>
            </a:r>
          </a:p>
          <a:p>
            <a:pPr marL="457200" indent="-457200" algn="just">
              <a:buFont typeface="Wingdings" pitchFamily="2" charset="2"/>
              <a:buChar char="§"/>
            </a:pPr>
            <a:r>
              <a:rPr lang="cs-CZ" sz="2800" b="1" dirty="0" smtClean="0"/>
              <a:t>krev přitéká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horní a dolní dutou </a:t>
            </a:r>
            <a:r>
              <a:rPr lang="cs-CZ" sz="2800" b="1" dirty="0" smtClean="0"/>
              <a:t>žílou do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PRAVÉ </a:t>
            </a:r>
            <a:r>
              <a:rPr lang="cs-CZ" sz="2800" b="1" dirty="0" smtClean="0"/>
              <a:t>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SÍNĚ – odkysličená</a:t>
            </a:r>
          </a:p>
          <a:p>
            <a:pPr algn="just"/>
            <a:endParaRPr lang="cs-CZ" sz="2800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marL="457200" indent="-457200" algn="just">
              <a:buFont typeface="Wingdings" pitchFamily="2" charset="2"/>
              <a:buChar char="§"/>
            </a:pPr>
            <a:r>
              <a:rPr lang="cs-CZ" sz="2800" b="1" dirty="0" smtClean="0"/>
              <a:t>krev přitéká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plicními žilami </a:t>
            </a:r>
            <a:r>
              <a:rPr lang="cs-CZ" sz="2800" b="1" dirty="0" smtClean="0"/>
              <a:t>do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LEVÉ SÍNĚ - okysličená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160776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File:Heart normal.sv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769350"/>
            <a:ext cx="4219922" cy="535995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Šipka dolů 6"/>
          <p:cNvSpPr/>
          <p:nvPr/>
        </p:nvSpPr>
        <p:spPr>
          <a:xfrm>
            <a:off x="2689475" y="553326"/>
            <a:ext cx="50405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>
            <a:off x="2988359" y="3053281"/>
            <a:ext cx="504056" cy="36004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se šipkou 10"/>
          <p:cNvCxnSpPr/>
          <p:nvPr/>
        </p:nvCxnSpPr>
        <p:spPr>
          <a:xfrm flipH="1">
            <a:off x="1619672" y="4437112"/>
            <a:ext cx="1573859" cy="21602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79512" y="4437112"/>
            <a:ext cx="18722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pravá síň</a:t>
            </a:r>
            <a:endParaRPr lang="cs-CZ" sz="2400" b="1" dirty="0"/>
          </a:p>
        </p:txBody>
      </p:sp>
      <p:sp>
        <p:nvSpPr>
          <p:cNvPr id="13" name="Šipka nahoru 12"/>
          <p:cNvSpPr/>
          <p:nvPr/>
        </p:nvSpPr>
        <p:spPr>
          <a:xfrm>
            <a:off x="2843808" y="6129300"/>
            <a:ext cx="550912" cy="360040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Šipka doprava 13"/>
          <p:cNvSpPr/>
          <p:nvPr/>
        </p:nvSpPr>
        <p:spPr>
          <a:xfrm>
            <a:off x="1432961" y="2564904"/>
            <a:ext cx="648072" cy="4883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Šipka doleva 14"/>
          <p:cNvSpPr/>
          <p:nvPr/>
        </p:nvSpPr>
        <p:spPr>
          <a:xfrm>
            <a:off x="6343650" y="2533813"/>
            <a:ext cx="576064" cy="48837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se šipkou 16"/>
          <p:cNvCxnSpPr/>
          <p:nvPr/>
        </p:nvCxnSpPr>
        <p:spPr>
          <a:xfrm>
            <a:off x="5076056" y="3413321"/>
            <a:ext cx="1555626" cy="37571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6804248" y="3601180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levá síň</a:t>
            </a:r>
            <a:endParaRPr lang="cs-CZ" sz="24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95536" y="580179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1.</a:t>
            </a:r>
            <a:endParaRPr lang="cs-CZ" sz="2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23" name="Přímá spojnice se šipkou 22"/>
          <p:cNvCxnSpPr/>
          <p:nvPr/>
        </p:nvCxnSpPr>
        <p:spPr>
          <a:xfrm flipH="1">
            <a:off x="1115616" y="1628800"/>
            <a:ext cx="187274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 flipH="1" flipV="1">
            <a:off x="971600" y="2348880"/>
            <a:ext cx="2016759" cy="35283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ovéPole 26"/>
          <p:cNvSpPr txBox="1"/>
          <p:nvPr/>
        </p:nvSpPr>
        <p:spPr>
          <a:xfrm>
            <a:off x="14297" y="1517883"/>
            <a:ext cx="29397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horní a dolní dutá    žíla</a:t>
            </a:r>
            <a:endParaRPr lang="cs-CZ" sz="2400" b="1" dirty="0"/>
          </a:p>
        </p:txBody>
      </p:sp>
      <p:cxnSp>
        <p:nvCxnSpPr>
          <p:cNvPr id="29" name="Přímá spojnice se šipkou 28"/>
          <p:cNvCxnSpPr/>
          <p:nvPr/>
        </p:nvCxnSpPr>
        <p:spPr>
          <a:xfrm flipV="1">
            <a:off x="6084168" y="2204864"/>
            <a:ext cx="115212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ovéPole 29"/>
          <p:cNvSpPr txBox="1"/>
          <p:nvPr/>
        </p:nvSpPr>
        <p:spPr>
          <a:xfrm>
            <a:off x="7236296" y="1933381"/>
            <a:ext cx="23762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plicní žíly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1865732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764704"/>
            <a:ext cx="69127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2. SYSTOLA  SÍNÍ – stah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po naplnění síní dojde k vypuzení krve do komor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dirty="0" smtClean="0"/>
              <a:t>otevření cípatých chlopní</a:t>
            </a:r>
            <a:endParaRPr lang="cs-CZ" sz="2800" dirty="0"/>
          </a:p>
        </p:txBody>
      </p:sp>
      <p:pic>
        <p:nvPicPr>
          <p:cNvPr id="4" name="Obrázek 3" descr="File:Heart normal.sv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878494"/>
            <a:ext cx="3067794" cy="335716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Šipka dolů 4"/>
          <p:cNvSpPr/>
          <p:nvPr/>
        </p:nvSpPr>
        <p:spPr>
          <a:xfrm rot="19107273">
            <a:off x="3791883" y="4838738"/>
            <a:ext cx="607881" cy="7485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 rot="19107273">
            <a:off x="4781977" y="4342783"/>
            <a:ext cx="650914" cy="7485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95984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76672"/>
            <a:ext cx="78488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3. DIASTOLA  KOMOR – uvolnění</a:t>
            </a:r>
          </a:p>
          <a:p>
            <a:endParaRPr lang="cs-CZ" sz="2800" b="1" dirty="0" smtClean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endParaRPr lang="cs-CZ" sz="2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1412776"/>
            <a:ext cx="69847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4.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hlinkClick r:id="rId2" action="ppaction://hlinksldjump"/>
              </a:rPr>
              <a:t>SYSTOLA  KOMOR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- stah</a:t>
            </a:r>
            <a:endParaRPr lang="cs-CZ" sz="2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971600" y="2420888"/>
            <a:ext cx="756084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/>
              <a:t>vypuzení krve do krevního oběhu</a:t>
            </a:r>
          </a:p>
          <a:p>
            <a:r>
              <a:rPr lang="cs-CZ" sz="2800" b="1" dirty="0" smtClean="0"/>
              <a:t>      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z levé komory </a:t>
            </a:r>
            <a:r>
              <a:rPr lang="cs-CZ" sz="2800" b="1" dirty="0" smtClean="0"/>
              <a:t>srdeční aortou do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celého těla </a:t>
            </a:r>
            <a:endParaRPr lang="cs-CZ" sz="2800" b="1" dirty="0" smtClean="0"/>
          </a:p>
          <a:p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      = VELKÝ KREVNÍ OBĚH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z pravé komory </a:t>
            </a:r>
            <a:r>
              <a:rPr lang="cs-CZ" sz="2800" b="1" dirty="0" smtClean="0"/>
              <a:t>plicní tepnou do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plic </a:t>
            </a:r>
            <a:r>
              <a:rPr lang="cs-CZ" sz="2800" b="1" dirty="0" smtClean="0"/>
              <a:t>dochází k okysličení </a:t>
            </a:r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= MALÝ KREVNÍ OBĚH</a:t>
            </a:r>
            <a:endParaRPr lang="cs-CZ" sz="2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0982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File:Heart normal.sv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1289632"/>
            <a:ext cx="3931890" cy="494134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755576" y="620688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4.</a:t>
            </a:r>
            <a:endParaRPr lang="cs-CZ" sz="2800" b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Šipka nahoru 4"/>
          <p:cNvSpPr/>
          <p:nvPr/>
        </p:nvSpPr>
        <p:spPr>
          <a:xfrm rot="18778346">
            <a:off x="4872873" y="4086311"/>
            <a:ext cx="504056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nahoru 5"/>
          <p:cNvSpPr/>
          <p:nvPr/>
        </p:nvSpPr>
        <p:spPr>
          <a:xfrm rot="565398">
            <a:off x="3716792" y="2430126"/>
            <a:ext cx="504056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nahoru 6"/>
          <p:cNvSpPr/>
          <p:nvPr/>
        </p:nvSpPr>
        <p:spPr>
          <a:xfrm rot="1975343">
            <a:off x="3980209" y="1706086"/>
            <a:ext cx="504056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nahoru 7"/>
          <p:cNvSpPr/>
          <p:nvPr/>
        </p:nvSpPr>
        <p:spPr>
          <a:xfrm rot="21070405">
            <a:off x="4066197" y="4329988"/>
            <a:ext cx="504056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nahoru 8"/>
          <p:cNvSpPr/>
          <p:nvPr/>
        </p:nvSpPr>
        <p:spPr>
          <a:xfrm rot="565398">
            <a:off x="4125678" y="2582525"/>
            <a:ext cx="504056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nahoru 10"/>
          <p:cNvSpPr/>
          <p:nvPr/>
        </p:nvSpPr>
        <p:spPr>
          <a:xfrm rot="4587475">
            <a:off x="5917796" y="2109229"/>
            <a:ext cx="504056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Šipka nahoru 11"/>
          <p:cNvSpPr/>
          <p:nvPr/>
        </p:nvSpPr>
        <p:spPr>
          <a:xfrm rot="16200000">
            <a:off x="2159732" y="2221598"/>
            <a:ext cx="504056" cy="64807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se šipkou 13"/>
          <p:cNvCxnSpPr/>
          <p:nvPr/>
        </p:nvCxnSpPr>
        <p:spPr>
          <a:xfrm>
            <a:off x="5533787" y="5012895"/>
            <a:ext cx="1774517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7334588" y="4815630"/>
            <a:ext cx="19442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levá komora</a:t>
            </a:r>
            <a:endParaRPr lang="cs-CZ" sz="2400" b="1" dirty="0"/>
          </a:p>
        </p:txBody>
      </p:sp>
      <p:cxnSp>
        <p:nvCxnSpPr>
          <p:cNvPr id="17" name="Přímá spojnice se šipkou 16"/>
          <p:cNvCxnSpPr/>
          <p:nvPr/>
        </p:nvCxnSpPr>
        <p:spPr>
          <a:xfrm flipH="1">
            <a:off x="2087724" y="5277295"/>
            <a:ext cx="2144513" cy="167929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323528" y="5012895"/>
            <a:ext cx="2412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pravá komora</a:t>
            </a:r>
            <a:endParaRPr lang="cs-CZ" sz="2400" b="1" dirty="0"/>
          </a:p>
        </p:txBody>
      </p:sp>
      <p:cxnSp>
        <p:nvCxnSpPr>
          <p:cNvPr id="20" name="Přímá spojnice se šipkou 19"/>
          <p:cNvCxnSpPr/>
          <p:nvPr/>
        </p:nvCxnSpPr>
        <p:spPr>
          <a:xfrm flipV="1">
            <a:off x="4860032" y="1621145"/>
            <a:ext cx="1683834" cy="49122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ovéPole 20"/>
          <p:cNvSpPr txBox="1"/>
          <p:nvPr/>
        </p:nvSpPr>
        <p:spPr>
          <a:xfrm>
            <a:off x="6543866" y="1390312"/>
            <a:ext cx="2051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aorta</a:t>
            </a:r>
            <a:endParaRPr lang="cs-CZ" sz="2400" b="1" dirty="0"/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4860032" y="2545633"/>
            <a:ext cx="2448272" cy="7218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ovéPole 23"/>
          <p:cNvSpPr txBox="1"/>
          <p:nvPr/>
        </p:nvSpPr>
        <p:spPr>
          <a:xfrm>
            <a:off x="7308304" y="3115090"/>
            <a:ext cx="2520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plicní tepna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285791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836712"/>
            <a:ext cx="74888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tx2"/>
                </a:solidFill>
              </a:rPr>
              <a:t>Vyšetření srdce</a:t>
            </a:r>
          </a:p>
          <a:p>
            <a:pPr marL="457200" indent="-457200">
              <a:buFont typeface="Wingdings" pitchFamily="2" charset="2"/>
              <a:buChar char="q"/>
            </a:pPr>
            <a:endParaRPr lang="cs-CZ" sz="2800" b="1" dirty="0">
              <a:solidFill>
                <a:schemeClr val="tx2"/>
              </a:solidFill>
            </a:endParaRP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/>
                </a:solidFill>
              </a:rPr>
              <a:t>EKG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/>
                </a:solidFill>
              </a:rPr>
              <a:t>ECHO</a:t>
            </a:r>
          </a:p>
          <a:p>
            <a:pPr marL="457200" indent="-457200">
              <a:buFont typeface="Wingdings" pitchFamily="2" charset="2"/>
              <a:buChar char="q"/>
            </a:pPr>
            <a:r>
              <a:rPr lang="cs-CZ" sz="2800" dirty="0" smtClean="0">
                <a:solidFill>
                  <a:schemeClr val="tx2"/>
                </a:solidFill>
              </a:rPr>
              <a:t>SONO</a:t>
            </a:r>
            <a:endParaRPr lang="cs-CZ" sz="2800" dirty="0">
              <a:solidFill>
                <a:schemeClr val="tx2"/>
              </a:solidFill>
            </a:endParaRPr>
          </a:p>
        </p:txBody>
      </p:sp>
      <p:pic>
        <p:nvPicPr>
          <p:cNvPr id="4" name="Obrázek 3" descr="File:Pig's heart.jpg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4182" y="836712"/>
            <a:ext cx="4286250" cy="5715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657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518924" y="2967335"/>
            <a:ext cx="6106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Děkuji za pozornost</a:t>
            </a:r>
            <a:endParaRPr lang="cs-CZ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6637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16632"/>
            <a:ext cx="7704856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Použité zdroje a literatura:</a:t>
            </a:r>
          </a:p>
          <a:p>
            <a:endParaRPr lang="cs-CZ" sz="2000" b="1" dirty="0" smtClean="0"/>
          </a:p>
          <a:p>
            <a:r>
              <a:rPr lang="cs-CZ" sz="2000" b="1" dirty="0" smtClean="0"/>
              <a:t>Snímek 2, 7, 8, 10: </a:t>
            </a:r>
            <a:r>
              <a:rPr lang="cs-CZ" sz="2000" dirty="0" smtClean="0"/>
              <a:t>[</a:t>
            </a:r>
            <a:r>
              <a:rPr lang="cs-CZ" sz="2000" dirty="0"/>
              <a:t>cit </a:t>
            </a:r>
            <a:r>
              <a:rPr lang="cs-CZ" sz="2000" dirty="0" smtClean="0"/>
              <a:t>2011-11-15]. </a:t>
            </a:r>
            <a:r>
              <a:rPr lang="cs-CZ" sz="2000" dirty="0"/>
              <a:t>Dostupný pod licencí </a:t>
            </a:r>
            <a:r>
              <a:rPr lang="cs-CZ" sz="2000" dirty="0" err="1"/>
              <a:t>Commons</a:t>
            </a:r>
            <a:r>
              <a:rPr lang="cs-CZ" sz="2000" dirty="0"/>
              <a:t> </a:t>
            </a:r>
            <a:r>
              <a:rPr lang="cs-CZ" sz="2000" dirty="0" err="1"/>
              <a:t>Wikimedia</a:t>
            </a:r>
            <a:r>
              <a:rPr lang="cs-CZ" sz="2000" dirty="0"/>
              <a:t> na WWW</a:t>
            </a:r>
            <a:r>
              <a:rPr lang="cs-CZ" sz="2000" dirty="0" smtClean="0"/>
              <a:t>:</a:t>
            </a:r>
          </a:p>
          <a:p>
            <a:r>
              <a:rPr lang="cs-CZ" sz="2000" u="sng" dirty="0">
                <a:hlinkClick r:id="rId3"/>
              </a:rPr>
              <a:t>http://commons.wikimedia.org/wiki/File:Heart_normal.svg</a:t>
            </a:r>
            <a:endParaRPr lang="cs-CZ" sz="2000" dirty="0"/>
          </a:p>
          <a:p>
            <a:r>
              <a:rPr lang="cs-CZ" sz="2000" dirty="0" smtClean="0"/>
              <a:t>Snímek </a:t>
            </a:r>
            <a:r>
              <a:rPr lang="cs-CZ" sz="2000" dirty="0" smtClean="0"/>
              <a:t>3: </a:t>
            </a:r>
            <a:r>
              <a:rPr lang="cs-CZ" sz="2000" dirty="0" smtClean="0"/>
              <a:t>HEIKENWAELDER</a:t>
            </a:r>
            <a:r>
              <a:rPr lang="cs-CZ" sz="2000" dirty="0"/>
              <a:t>, Hugo. </a:t>
            </a:r>
            <a:r>
              <a:rPr lang="cs-CZ" sz="2000" dirty="0" smtClean="0"/>
              <a:t>[</a:t>
            </a:r>
            <a:r>
              <a:rPr lang="cs-CZ" sz="2000" dirty="0"/>
              <a:t>cit </a:t>
            </a:r>
            <a:r>
              <a:rPr lang="cs-CZ" sz="2000" dirty="0" smtClean="0"/>
              <a:t>2011-11-15]. </a:t>
            </a:r>
            <a:r>
              <a:rPr lang="cs-CZ" sz="2000" dirty="0"/>
              <a:t>Dostupný pod licencí </a:t>
            </a:r>
            <a:r>
              <a:rPr lang="cs-CZ" sz="2000" dirty="0" err="1"/>
              <a:t>Commons</a:t>
            </a:r>
            <a:r>
              <a:rPr lang="cs-CZ" sz="2000" dirty="0"/>
              <a:t> </a:t>
            </a:r>
            <a:r>
              <a:rPr lang="cs-CZ" sz="2000" dirty="0" err="1"/>
              <a:t>Wikimedia</a:t>
            </a:r>
            <a:r>
              <a:rPr lang="cs-CZ" sz="2000" dirty="0"/>
              <a:t> na WWW</a:t>
            </a:r>
            <a:r>
              <a:rPr lang="cs-CZ" sz="2000" dirty="0" smtClean="0"/>
              <a:t>:</a:t>
            </a:r>
            <a:endParaRPr lang="cs-CZ" sz="2000" dirty="0"/>
          </a:p>
          <a:p>
            <a:r>
              <a:rPr lang="cs-CZ" sz="2000" u="sng" dirty="0">
                <a:hlinkClick r:id="rId4"/>
              </a:rPr>
              <a:t>http://commons.wikimedia.org/wiki/File:Heart.jpg</a:t>
            </a:r>
            <a:endParaRPr lang="cs-CZ" sz="2000" dirty="0"/>
          </a:p>
          <a:p>
            <a:r>
              <a:rPr lang="cs-CZ" sz="2000" smtClean="0"/>
              <a:t>Snímek </a:t>
            </a:r>
            <a:r>
              <a:rPr lang="cs-CZ" sz="2000" smtClean="0"/>
              <a:t>11:POLLO</a:t>
            </a:r>
            <a:r>
              <a:rPr lang="cs-CZ" sz="2000" smtClean="0">
                <a:solidFill>
                  <a:srgbClr val="FFFF00"/>
                </a:solidFill>
              </a:rPr>
              <a:t>:</a:t>
            </a:r>
            <a:r>
              <a:rPr lang="cs-CZ" sz="2000" smtClean="0"/>
              <a:t>[</a:t>
            </a:r>
            <a:r>
              <a:rPr lang="cs-CZ" sz="2000" dirty="0"/>
              <a:t>cit </a:t>
            </a:r>
            <a:r>
              <a:rPr lang="cs-CZ" sz="2000" dirty="0" smtClean="0"/>
              <a:t>2011-11-15]. </a:t>
            </a:r>
            <a:r>
              <a:rPr lang="cs-CZ" sz="2000" dirty="0"/>
              <a:t>Dostupný pod licencí </a:t>
            </a:r>
            <a:r>
              <a:rPr lang="cs-CZ" sz="2000" dirty="0" err="1"/>
              <a:t>Commons</a:t>
            </a:r>
            <a:r>
              <a:rPr lang="cs-CZ" sz="2000" dirty="0"/>
              <a:t> </a:t>
            </a:r>
            <a:r>
              <a:rPr lang="cs-CZ" sz="2000" dirty="0" err="1"/>
              <a:t>Wikimedia</a:t>
            </a:r>
            <a:r>
              <a:rPr lang="cs-CZ" sz="2000" dirty="0"/>
              <a:t> na WWW</a:t>
            </a:r>
            <a:r>
              <a:rPr lang="cs-CZ" sz="2000" dirty="0" smtClean="0"/>
              <a:t>:</a:t>
            </a:r>
          </a:p>
          <a:p>
            <a:r>
              <a:rPr lang="cs-CZ" sz="2000" u="sng" dirty="0">
                <a:hlinkClick r:id="rId5"/>
              </a:rPr>
              <a:t>http://commons.wikimedia.org/wiki/File:Pig%27s_heart.jpg</a:t>
            </a:r>
            <a:endParaRPr lang="cs-CZ" sz="2000" dirty="0"/>
          </a:p>
          <a:p>
            <a:r>
              <a:rPr lang="cs-CZ" sz="2000" dirty="0" smtClean="0"/>
              <a:t>Snímek 4:</a:t>
            </a:r>
            <a:r>
              <a:rPr lang="cs-CZ" sz="2000" dirty="0"/>
              <a:t> </a:t>
            </a:r>
          </a:p>
          <a:p>
            <a:r>
              <a:rPr lang="cs-CZ" sz="2000" dirty="0"/>
              <a:t>FRONĚK, Jiří. </a:t>
            </a:r>
            <a:r>
              <a:rPr lang="cs-CZ" sz="2000" i="1" dirty="0"/>
              <a:t>Lidské tělo-Poznávejme sami sebe č. 110-00-99. </a:t>
            </a:r>
            <a:r>
              <a:rPr lang="cs-CZ" sz="2000" dirty="0"/>
              <a:t>Praha </a:t>
            </a:r>
            <a:r>
              <a:rPr lang="cs-CZ" sz="2000" dirty="0" err="1"/>
              <a:t>Blug</a:t>
            </a:r>
            <a:r>
              <a:rPr lang="cs-CZ" sz="2000" dirty="0"/>
              <a:t>, 1999.</a:t>
            </a:r>
          </a:p>
          <a:p>
            <a:r>
              <a:rPr lang="cs-CZ" sz="2000" dirty="0"/>
              <a:t>ISBN 80 – 85635 – 97 – 6. </a:t>
            </a:r>
            <a:r>
              <a:rPr lang="cs-CZ" sz="2000" dirty="0" smtClean="0"/>
              <a:t>s. 37.</a:t>
            </a:r>
          </a:p>
          <a:p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pPr hangingPunct="0"/>
            <a:r>
              <a:rPr lang="cs-CZ" sz="2000" dirty="0"/>
              <a:t>ČERNÍK, Vladimír. </a:t>
            </a:r>
            <a:r>
              <a:rPr lang="cs-CZ" sz="2000" i="1" dirty="0"/>
              <a:t>Přírodopis 3 Biologie člověka. </a:t>
            </a:r>
            <a:r>
              <a:rPr lang="cs-CZ" sz="2000" dirty="0"/>
              <a:t>1. vyd.  Praha: SPN, 1999.</a:t>
            </a:r>
          </a:p>
          <a:p>
            <a:r>
              <a:rPr lang="cs-CZ" sz="2000" dirty="0"/>
              <a:t>SBN 80-85937-97-2. s. </a:t>
            </a:r>
            <a:r>
              <a:rPr lang="cs-CZ" sz="2000" dirty="0" smtClean="0"/>
              <a:t>36, 37.</a:t>
            </a:r>
            <a:endParaRPr lang="cs-CZ" sz="2000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  <a:p>
            <a:endParaRPr lang="cs-CZ" sz="2400" dirty="0">
              <a:solidFill>
                <a:srgbClr val="FF0000"/>
              </a:solidFill>
            </a:endParaRPr>
          </a:p>
          <a:p>
            <a:endParaRPr lang="cs-CZ" sz="2400" dirty="0"/>
          </a:p>
          <a:p>
            <a:endParaRPr lang="cs-CZ" sz="2400" dirty="0"/>
          </a:p>
          <a:p>
            <a:endParaRPr lang="cs-CZ" sz="2400" b="1" dirty="0"/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3680578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109</TotalTime>
  <Words>317</Words>
  <Application>Microsoft Office PowerPoint</Application>
  <PresentationFormat>Předvádění na obrazovce (4:3)</PresentationFormat>
  <Paragraphs>86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Mylar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Petr Chvojka</cp:lastModifiedBy>
  <cp:revision>12</cp:revision>
  <dcterms:created xsi:type="dcterms:W3CDTF">2011-03-22T17:13:23Z</dcterms:created>
  <dcterms:modified xsi:type="dcterms:W3CDTF">2012-04-24T17:49:22Z</dcterms:modified>
</cp:coreProperties>
</file>