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4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14650" y="1600200"/>
            <a:ext cx="5238750" cy="1600200"/>
          </a:xfrm>
        </p:spPr>
        <p:txBody>
          <a:bodyPr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17502" y="3276600"/>
            <a:ext cx="4433047" cy="685800"/>
          </a:xfrm>
        </p:spPr>
        <p:txBody>
          <a:bodyPr>
            <a:normAutofit/>
          </a:bodyPr>
          <a:lstStyle>
            <a:lvl1pPr marL="0" indent="0" algn="l">
              <a:buNone/>
              <a:defRPr sz="18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8816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3640"/>
            <a:ext cx="2895600" cy="255494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reeform 10"/>
          <p:cNvSpPr/>
          <p:nvPr/>
        </p:nvSpPr>
        <p:spPr>
          <a:xfrm flipH="1">
            <a:off x="215153" y="381001"/>
            <a:ext cx="2639924" cy="5029200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29730 w 2928136"/>
              <a:gd name="connsiteY1" fmla="*/ 1463460 h 5548763"/>
              <a:gd name="connsiteX2" fmla="*/ 958067 w 2928136"/>
              <a:gd name="connsiteY2" fmla="*/ 1554822 h 5548763"/>
              <a:gd name="connsiteX3" fmla="*/ 2928136 w 2928136"/>
              <a:gd name="connsiteY3" fmla="*/ 107023 h 5548763"/>
              <a:gd name="connsiteX4" fmla="*/ 228600 w 2928136"/>
              <a:gd name="connsiteY4" fmla="*/ 2501761 h 5548763"/>
              <a:gd name="connsiteX5" fmla="*/ 2470934 w 2928136"/>
              <a:gd name="connsiteY5" fmla="*/ 1696096 h 5548763"/>
              <a:gd name="connsiteX6" fmla="*/ 0 w 2928136"/>
              <a:gd name="connsiteY6" fmla="*/ 1053958 h 5548763"/>
              <a:gd name="connsiteX7" fmla="*/ 0 w 2928136"/>
              <a:gd name="connsiteY7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102755 w 3030891"/>
              <a:gd name="connsiteY0" fmla="*/ 1053955 h 5548763"/>
              <a:gd name="connsiteX1" fmla="*/ 722768 w 3030891"/>
              <a:gd name="connsiteY1" fmla="*/ 1301228 h 5548763"/>
              <a:gd name="connsiteX2" fmla="*/ 1032485 w 3030891"/>
              <a:gd name="connsiteY2" fmla="*/ 1463460 h 5548763"/>
              <a:gd name="connsiteX3" fmla="*/ 1060822 w 3030891"/>
              <a:gd name="connsiteY3" fmla="*/ 1554822 h 5548763"/>
              <a:gd name="connsiteX4" fmla="*/ 3030891 w 3030891"/>
              <a:gd name="connsiteY4" fmla="*/ 107023 h 5548763"/>
              <a:gd name="connsiteX5" fmla="*/ 331355 w 3030891"/>
              <a:gd name="connsiteY5" fmla="*/ 2501761 h 5548763"/>
              <a:gd name="connsiteX6" fmla="*/ 2573689 w 3030891"/>
              <a:gd name="connsiteY6" fmla="*/ 1696096 h 5548763"/>
              <a:gd name="connsiteX7" fmla="*/ 102755 w 3030891"/>
              <a:gd name="connsiteY7" fmla="*/ 1053958 h 5548763"/>
              <a:gd name="connsiteX8" fmla="*/ 102755 w 3030891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57466 w 2928136"/>
              <a:gd name="connsiteY2" fmla="*/ 54258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296942 w 3225078"/>
              <a:gd name="connsiteY0" fmla="*/ 1053955 h 5578260"/>
              <a:gd name="connsiteX1" fmla="*/ 916955 w 3225078"/>
              <a:gd name="connsiteY1" fmla="*/ 1301228 h 5578260"/>
              <a:gd name="connsiteX2" fmla="*/ 986944 w 3225078"/>
              <a:gd name="connsiteY2" fmla="*/ 4740060 h 5578260"/>
              <a:gd name="connsiteX3" fmla="*/ 1255009 w 3225078"/>
              <a:gd name="connsiteY3" fmla="*/ 1554822 h 5578260"/>
              <a:gd name="connsiteX4" fmla="*/ 3225078 w 3225078"/>
              <a:gd name="connsiteY4" fmla="*/ 107023 h 5578260"/>
              <a:gd name="connsiteX5" fmla="*/ 525542 w 3225078"/>
              <a:gd name="connsiteY5" fmla="*/ 2501761 h 5578260"/>
              <a:gd name="connsiteX6" fmla="*/ 2767876 w 3225078"/>
              <a:gd name="connsiteY6" fmla="*/ 1696096 h 5578260"/>
              <a:gd name="connsiteX7" fmla="*/ 296942 w 3225078"/>
              <a:gd name="connsiteY7" fmla="*/ 1053958 h 5578260"/>
              <a:gd name="connsiteX8" fmla="*/ 296942 w 3225078"/>
              <a:gd name="connsiteY8" fmla="*/ 1053955 h 5578260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8136" h="5578260">
                <a:moveTo>
                  <a:pt x="0" y="1053955"/>
                </a:moveTo>
                <a:cubicBezTo>
                  <a:pt x="849961" y="667873"/>
                  <a:pt x="530324" y="4656582"/>
                  <a:pt x="690002" y="4740060"/>
                </a:cubicBezTo>
                <a:cubicBezTo>
                  <a:pt x="746344" y="4782326"/>
                  <a:pt x="625000" y="1780895"/>
                  <a:pt x="958067" y="1554822"/>
                </a:cubicBezTo>
                <a:cubicBezTo>
                  <a:pt x="1204042" y="2617693"/>
                  <a:pt x="2516314" y="0"/>
                  <a:pt x="2928136" y="107023"/>
                </a:cubicBezTo>
                <a:cubicBezTo>
                  <a:pt x="1435513" y="2045643"/>
                  <a:pt x="468189" y="5267469"/>
                  <a:pt x="228600" y="2501761"/>
                </a:cubicBezTo>
                <a:cubicBezTo>
                  <a:pt x="360324" y="5578260"/>
                  <a:pt x="2153781" y="2236695"/>
                  <a:pt x="2470934" y="1696096"/>
                </a:cubicBezTo>
                <a:cubicBezTo>
                  <a:pt x="429222" y="2772608"/>
                  <a:pt x="411822" y="1160981"/>
                  <a:pt x="0" y="1053958"/>
                </a:cubicBezTo>
                <a:lnTo>
                  <a:pt x="0" y="1053955"/>
                </a:ln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63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126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7" name="Group 32"/>
          <p:cNvGrpSpPr/>
          <p:nvPr/>
        </p:nvGrpSpPr>
        <p:grpSpPr>
          <a:xfrm>
            <a:off x="6941417" y="5105400"/>
            <a:ext cx="2238442" cy="2005669"/>
            <a:chOff x="2810256" y="4943398"/>
            <a:chExt cx="2238442" cy="2005669"/>
          </a:xfrm>
        </p:grpSpPr>
        <p:sp>
          <p:nvSpPr>
            <p:cNvPr id="10" name="Freeform 9"/>
            <p:cNvSpPr>
              <a:spLocks noChangeAspect="1"/>
            </p:cNvSpPr>
            <p:nvPr/>
          </p:nvSpPr>
          <p:spPr>
            <a:xfrm rot="6563566" flipH="1" flipV="1">
              <a:off x="2928137" y="544273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3359071" y="482551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3613937" y="5236996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Freeform 12"/>
            <p:cNvSpPr>
              <a:spLocks noChangeAspect="1"/>
            </p:cNvSpPr>
            <p:nvPr/>
          </p:nvSpPr>
          <p:spPr>
            <a:xfrm rot="6563566" flipH="1" flipV="1">
              <a:off x="3209136" y="5914804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0000"/>
                  </a:schemeClr>
                </a:gs>
                <a:gs pos="100000">
                  <a:schemeClr val="tx1">
                    <a:alpha val="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Freeform 15"/>
            <p:cNvSpPr>
              <a:spLocks noChangeAspect="1"/>
            </p:cNvSpPr>
            <p:nvPr/>
          </p:nvSpPr>
          <p:spPr>
            <a:xfrm rot="6563566" flipH="1" flipV="1">
              <a:off x="4014435" y="56584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5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538413"/>
            <a:ext cx="6665913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50000">
                      <a:schemeClr val="tx1">
                        <a:lumMod val="75000"/>
                        <a:lumOff val="25000"/>
                        <a:alpha val="90000"/>
                      </a:schemeClr>
                    </a:gs>
                    <a:gs pos="100000">
                      <a:schemeClr val="tx1">
                        <a:lumMod val="50000"/>
                        <a:lumOff val="50000"/>
                        <a:alpha val="90000"/>
                      </a:schemeClr>
                    </a:gs>
                  </a:gsLst>
                  <a:lin ang="5400000" scaled="0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52799" y="3910013"/>
            <a:ext cx="4532313" cy="814387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5768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1309"/>
            <a:ext cx="2895600" cy="255494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28432" y="6208059"/>
            <a:ext cx="1048872" cy="685800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>
          <a:xfrm rot="5400000" flipH="1" flipV="1">
            <a:off x="5782442" y="1304158"/>
            <a:ext cx="4208515" cy="3124199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1275236 w 4203372"/>
              <a:gd name="connsiteY0" fmla="*/ 1810262 h 6305070"/>
              <a:gd name="connsiteX1" fmla="*/ 2233303 w 4203372"/>
              <a:gd name="connsiteY1" fmla="*/ 2311129 h 6305070"/>
              <a:gd name="connsiteX2" fmla="*/ 4203372 w 4203372"/>
              <a:gd name="connsiteY2" fmla="*/ 863330 h 6305070"/>
              <a:gd name="connsiteX3" fmla="*/ 1503836 w 4203372"/>
              <a:gd name="connsiteY3" fmla="*/ 3258068 h 6305070"/>
              <a:gd name="connsiteX4" fmla="*/ 3746170 w 4203372"/>
              <a:gd name="connsiteY4" fmla="*/ 2452403 h 6305070"/>
              <a:gd name="connsiteX5" fmla="*/ 1275236 w 4203372"/>
              <a:gd name="connsiteY5" fmla="*/ 1810265 h 6305070"/>
              <a:gd name="connsiteX6" fmla="*/ 1275236 w 4203372"/>
              <a:gd name="connsiteY6" fmla="*/ 1810262 h 6305070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844930 w 3773066"/>
              <a:gd name="connsiteY0" fmla="*/ 2505027 h 6999835"/>
              <a:gd name="connsiteX1" fmla="*/ 1802997 w 3773066"/>
              <a:gd name="connsiteY1" fmla="*/ 3005894 h 6999835"/>
              <a:gd name="connsiteX2" fmla="*/ 3773066 w 3773066"/>
              <a:gd name="connsiteY2" fmla="*/ 1558095 h 6999835"/>
              <a:gd name="connsiteX3" fmla="*/ 1073530 w 3773066"/>
              <a:gd name="connsiteY3" fmla="*/ 3952833 h 6999835"/>
              <a:gd name="connsiteX4" fmla="*/ 3315864 w 3773066"/>
              <a:gd name="connsiteY4" fmla="*/ 3147168 h 6999835"/>
              <a:gd name="connsiteX5" fmla="*/ 844930 w 3773066"/>
              <a:gd name="connsiteY5" fmla="*/ 2505030 h 6999835"/>
              <a:gd name="connsiteX6" fmla="*/ 844930 w 3773066"/>
              <a:gd name="connsiteY6" fmla="*/ 2505027 h 6999835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869139 w 4797275"/>
              <a:gd name="connsiteY0" fmla="*/ 2392968 h 6887776"/>
              <a:gd name="connsiteX1" fmla="*/ 2827206 w 4797275"/>
              <a:gd name="connsiteY1" fmla="*/ 2893835 h 6887776"/>
              <a:gd name="connsiteX2" fmla="*/ 4797275 w 4797275"/>
              <a:gd name="connsiteY2" fmla="*/ 1446036 h 6887776"/>
              <a:gd name="connsiteX3" fmla="*/ 2097739 w 4797275"/>
              <a:gd name="connsiteY3" fmla="*/ 3840774 h 6887776"/>
              <a:gd name="connsiteX4" fmla="*/ 4340073 w 4797275"/>
              <a:gd name="connsiteY4" fmla="*/ 3035109 h 6887776"/>
              <a:gd name="connsiteX5" fmla="*/ 1869139 w 4797275"/>
              <a:gd name="connsiteY5" fmla="*/ 2392971 h 6887776"/>
              <a:gd name="connsiteX6" fmla="*/ 1869139 w 4797275"/>
              <a:gd name="connsiteY6" fmla="*/ 2392968 h 6887776"/>
              <a:gd name="connsiteX0" fmla="*/ 1869139 w 4797275"/>
              <a:gd name="connsiteY0" fmla="*/ 2433309 h 6928117"/>
              <a:gd name="connsiteX1" fmla="*/ 2827206 w 4797275"/>
              <a:gd name="connsiteY1" fmla="*/ 2934176 h 6928117"/>
              <a:gd name="connsiteX2" fmla="*/ 4797275 w 4797275"/>
              <a:gd name="connsiteY2" fmla="*/ 1486377 h 6928117"/>
              <a:gd name="connsiteX3" fmla="*/ 2097739 w 4797275"/>
              <a:gd name="connsiteY3" fmla="*/ 3881115 h 6928117"/>
              <a:gd name="connsiteX4" fmla="*/ 4340073 w 4797275"/>
              <a:gd name="connsiteY4" fmla="*/ 3075450 h 6928117"/>
              <a:gd name="connsiteX5" fmla="*/ 1869139 w 4797275"/>
              <a:gd name="connsiteY5" fmla="*/ 2433312 h 6928117"/>
              <a:gd name="connsiteX6" fmla="*/ 1869139 w 4797275"/>
              <a:gd name="connsiteY6" fmla="*/ 2433309 h 6928117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3269869 w 4797275"/>
              <a:gd name="connsiteY5" fmla="*/ 2756647 h 7026729"/>
              <a:gd name="connsiteX6" fmla="*/ 1869139 w 4797275"/>
              <a:gd name="connsiteY6" fmla="*/ 2531924 h 7026729"/>
              <a:gd name="connsiteX7" fmla="*/ 1869139 w 4797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6324598"/>
              <a:gd name="connsiteY0" fmla="*/ 2531921 h 7331529"/>
              <a:gd name="connsiteX1" fmla="*/ 2827206 w 6324598"/>
              <a:gd name="connsiteY1" fmla="*/ 3032788 h 7331529"/>
              <a:gd name="connsiteX2" fmla="*/ 5940275 w 6324598"/>
              <a:gd name="connsiteY2" fmla="*/ 2423189 h 7331529"/>
              <a:gd name="connsiteX3" fmla="*/ 5831539 w 6324598"/>
              <a:gd name="connsiteY3" fmla="*/ 4284527 h 7331529"/>
              <a:gd name="connsiteX4" fmla="*/ 4568673 w 6324598"/>
              <a:gd name="connsiteY4" fmla="*/ 3174062 h 7331529"/>
              <a:gd name="connsiteX5" fmla="*/ 3269869 w 6324598"/>
              <a:gd name="connsiteY5" fmla="*/ 2756647 h 7331529"/>
              <a:gd name="connsiteX6" fmla="*/ 1869139 w 6324598"/>
              <a:gd name="connsiteY6" fmla="*/ 2531924 h 7331529"/>
              <a:gd name="connsiteX7" fmla="*/ 1869139 w 63245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1869139 w 6934198"/>
              <a:gd name="connsiteY5" fmla="*/ 2531924 h 7331529"/>
              <a:gd name="connsiteX6" fmla="*/ 1869139 w 6934198"/>
              <a:gd name="connsiteY6" fmla="*/ 2531921 h 7331529"/>
              <a:gd name="connsiteX0" fmla="*/ 1869139 w 6911785"/>
              <a:gd name="connsiteY0" fmla="*/ 2531921 h 7336788"/>
              <a:gd name="connsiteX1" fmla="*/ 2827206 w 6911785"/>
              <a:gd name="connsiteY1" fmla="*/ 3032788 h 7336788"/>
              <a:gd name="connsiteX2" fmla="*/ 5940275 w 6911785"/>
              <a:gd name="connsiteY2" fmla="*/ 2423189 h 7336788"/>
              <a:gd name="connsiteX3" fmla="*/ 6441139 w 6911785"/>
              <a:gd name="connsiteY3" fmla="*/ 4284527 h 7336788"/>
              <a:gd name="connsiteX4" fmla="*/ 4568673 w 6911785"/>
              <a:gd name="connsiteY4" fmla="*/ 3174062 h 7336788"/>
              <a:gd name="connsiteX5" fmla="*/ 1869139 w 6911785"/>
              <a:gd name="connsiteY5" fmla="*/ 2531924 h 7336788"/>
              <a:gd name="connsiteX6" fmla="*/ 1869139 w 6911785"/>
              <a:gd name="connsiteY6" fmla="*/ 2531921 h 7336788"/>
              <a:gd name="connsiteX0" fmla="*/ 1869139 w 7024741"/>
              <a:gd name="connsiteY0" fmla="*/ 2531921 h 7336788"/>
              <a:gd name="connsiteX1" fmla="*/ 2827206 w 7024741"/>
              <a:gd name="connsiteY1" fmla="*/ 3032788 h 7336788"/>
              <a:gd name="connsiteX2" fmla="*/ 5940275 w 7024741"/>
              <a:gd name="connsiteY2" fmla="*/ 2423189 h 7336788"/>
              <a:gd name="connsiteX3" fmla="*/ 6441139 w 7024741"/>
              <a:gd name="connsiteY3" fmla="*/ 4284527 h 7336788"/>
              <a:gd name="connsiteX4" fmla="*/ 4568673 w 7024741"/>
              <a:gd name="connsiteY4" fmla="*/ 3174062 h 7336788"/>
              <a:gd name="connsiteX5" fmla="*/ 1869139 w 7024741"/>
              <a:gd name="connsiteY5" fmla="*/ 2531924 h 7336788"/>
              <a:gd name="connsiteX6" fmla="*/ 1869139 w 7024741"/>
              <a:gd name="connsiteY6" fmla="*/ 2531921 h 7336788"/>
              <a:gd name="connsiteX0" fmla="*/ 2685372 w 6756508"/>
              <a:gd name="connsiteY0" fmla="*/ 2531921 h 5551239"/>
              <a:gd name="connsiteX1" fmla="*/ 3643439 w 6756508"/>
              <a:gd name="connsiteY1" fmla="*/ 3032788 h 5551239"/>
              <a:gd name="connsiteX2" fmla="*/ 6756508 w 6756508"/>
              <a:gd name="connsiteY2" fmla="*/ 2423189 h 5551239"/>
              <a:gd name="connsiteX3" fmla="*/ 0 w 6756508"/>
              <a:gd name="connsiteY3" fmla="*/ 2498978 h 5551239"/>
              <a:gd name="connsiteX4" fmla="*/ 5384906 w 6756508"/>
              <a:gd name="connsiteY4" fmla="*/ 3174062 h 5551239"/>
              <a:gd name="connsiteX5" fmla="*/ 2685372 w 6756508"/>
              <a:gd name="connsiteY5" fmla="*/ 2531924 h 5551239"/>
              <a:gd name="connsiteX6" fmla="*/ 2685372 w 6756508"/>
              <a:gd name="connsiteY6" fmla="*/ 2531921 h 5551239"/>
              <a:gd name="connsiteX0" fmla="*/ 2685372 w 6756508"/>
              <a:gd name="connsiteY0" fmla="*/ 2531921 h 5663722"/>
              <a:gd name="connsiteX1" fmla="*/ 3643439 w 6756508"/>
              <a:gd name="connsiteY1" fmla="*/ 3032788 h 5663722"/>
              <a:gd name="connsiteX2" fmla="*/ 6756508 w 6756508"/>
              <a:gd name="connsiteY2" fmla="*/ 2423189 h 5663722"/>
              <a:gd name="connsiteX3" fmla="*/ 0 w 6756508"/>
              <a:gd name="connsiteY3" fmla="*/ 2498978 h 5663722"/>
              <a:gd name="connsiteX4" fmla="*/ 5384906 w 6756508"/>
              <a:gd name="connsiteY4" fmla="*/ 3174062 h 5663722"/>
              <a:gd name="connsiteX5" fmla="*/ 2685372 w 6756508"/>
              <a:gd name="connsiteY5" fmla="*/ 2531924 h 5663722"/>
              <a:gd name="connsiteX6" fmla="*/ 2685372 w 6756508"/>
              <a:gd name="connsiteY6" fmla="*/ 2531921 h 5663722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6508" h="4203685">
                <a:moveTo>
                  <a:pt x="2685372" y="1071887"/>
                </a:moveTo>
                <a:cubicBezTo>
                  <a:pt x="3004728" y="1238842"/>
                  <a:pt x="3929746" y="843385"/>
                  <a:pt x="3643439" y="1572751"/>
                </a:cubicBezTo>
                <a:cubicBezTo>
                  <a:pt x="5291114" y="2384738"/>
                  <a:pt x="5802321" y="0"/>
                  <a:pt x="6756508" y="963152"/>
                </a:cubicBezTo>
                <a:cubicBezTo>
                  <a:pt x="5263885" y="2901772"/>
                  <a:pt x="583602" y="3607661"/>
                  <a:pt x="0" y="1038941"/>
                </a:cubicBezTo>
                <a:cubicBezTo>
                  <a:pt x="438400" y="4203685"/>
                  <a:pt x="5067753" y="2254624"/>
                  <a:pt x="5384906" y="1714025"/>
                </a:cubicBezTo>
                <a:cubicBezTo>
                  <a:pt x="4622906" y="1421925"/>
                  <a:pt x="3135294" y="1178910"/>
                  <a:pt x="2685372" y="1071887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120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60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7360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9638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51660" y="1722279"/>
            <a:ext cx="2834640" cy="639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b="1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73938" y="1722279"/>
            <a:ext cx="2834640" cy="639762"/>
          </a:xfr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ctr">
              <a:buNone/>
              <a:defRPr sz="2000" b="1" kern="1200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Freeform 9"/>
          <p:cNvSpPr/>
          <p:nvPr/>
        </p:nvSpPr>
        <p:spPr>
          <a:xfrm>
            <a:off x="1737360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4959638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37360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9638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grpSp>
        <p:nvGrpSpPr>
          <p:cNvPr id="6" name="Group 5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5" name="Freeform 4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Freeform 5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649941"/>
            <a:ext cx="3886200" cy="54864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5353" y="2516841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5353" y="1526241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4666129" y="523718"/>
            <a:ext cx="4114800" cy="572826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9656" y="1527048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7760" y="786384"/>
            <a:ext cx="3611880" cy="5212080"/>
          </a:xfrm>
          <a:effectLst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2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9656" y="2514600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65163"/>
            <a:ext cx="1411288" cy="5461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89138" y="665163"/>
            <a:ext cx="4487862" cy="5461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52600"/>
            <a:ext cx="6041679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89279" y="6498874"/>
            <a:ext cx="2133600" cy="256032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r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fld id="{0D3F59A4-F837-41F0-876E-5CF40EF10FB8}" type="datetimeFigureOut">
              <a:rPr lang="cs-CZ" smtClean="0"/>
              <a:t>14.4.2012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1200" y="6499412"/>
            <a:ext cx="2895600" cy="255494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l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7894" y="6208059"/>
            <a:ext cx="1048872" cy="685800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algn="r">
              <a:defRPr sz="2800" b="1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Freeform 7"/>
          <p:cNvSpPr/>
          <p:nvPr/>
        </p:nvSpPr>
        <p:spPr>
          <a:xfrm>
            <a:off x="-990600" y="76200"/>
            <a:ext cx="3340100" cy="6629400"/>
          </a:xfrm>
          <a:custGeom>
            <a:avLst/>
            <a:gdLst>
              <a:gd name="connsiteX0" fmla="*/ 0 w 2057400"/>
              <a:gd name="connsiteY0" fmla="*/ 3238500 h 6477000"/>
              <a:gd name="connsiteX1" fmla="*/ 48274 w 2057400"/>
              <a:gd name="connsiteY1" fmla="*/ 2258072 h 6477000"/>
              <a:gd name="connsiteX2" fmla="*/ 1028706 w 2057400"/>
              <a:gd name="connsiteY2" fmla="*/ 1 h 6477000"/>
              <a:gd name="connsiteX3" fmla="*/ 2009129 w 2057400"/>
              <a:gd name="connsiteY3" fmla="*/ 2258077 h 6477000"/>
              <a:gd name="connsiteX4" fmla="*/ 2057403 w 2057400"/>
              <a:gd name="connsiteY4" fmla="*/ 3238502 h 6477000"/>
              <a:gd name="connsiteX5" fmla="*/ 2009129 w 2057400"/>
              <a:gd name="connsiteY5" fmla="*/ 4218929 h 6477000"/>
              <a:gd name="connsiteX6" fmla="*/ 1028701 w 2057400"/>
              <a:gd name="connsiteY6" fmla="*/ 6477002 h 6477000"/>
              <a:gd name="connsiteX7" fmla="*/ 48277 w 2057400"/>
              <a:gd name="connsiteY7" fmla="*/ 4218927 h 6477000"/>
              <a:gd name="connsiteX8" fmla="*/ 3 w 2057400"/>
              <a:gd name="connsiteY8" fmla="*/ 3238501 h 6477000"/>
              <a:gd name="connsiteX9" fmla="*/ 0 w 2057400"/>
              <a:gd name="connsiteY9" fmla="*/ 3238500 h 6477000"/>
              <a:gd name="connsiteX0" fmla="*/ 0 w 2057403"/>
              <a:gd name="connsiteY0" fmla="*/ 3238507 h 6477012"/>
              <a:gd name="connsiteX1" fmla="*/ 48274 w 2057403"/>
              <a:gd name="connsiteY1" fmla="*/ 22580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593235 w 2650638"/>
              <a:gd name="connsiteY0" fmla="*/ 3238507 h 6477012"/>
              <a:gd name="connsiteX1" fmla="*/ 1479709 w 2650638"/>
              <a:gd name="connsiteY1" fmla="*/ 2562879 h 6477012"/>
              <a:gd name="connsiteX2" fmla="*/ 1621941 w 2650638"/>
              <a:gd name="connsiteY2" fmla="*/ 8 h 6477012"/>
              <a:gd name="connsiteX3" fmla="*/ 2602364 w 2650638"/>
              <a:gd name="connsiteY3" fmla="*/ 2258084 h 6477012"/>
              <a:gd name="connsiteX4" fmla="*/ 2650638 w 2650638"/>
              <a:gd name="connsiteY4" fmla="*/ 3238509 h 6477012"/>
              <a:gd name="connsiteX5" fmla="*/ 2602364 w 2650638"/>
              <a:gd name="connsiteY5" fmla="*/ 4218936 h 6477012"/>
              <a:gd name="connsiteX6" fmla="*/ 1621936 w 2650638"/>
              <a:gd name="connsiteY6" fmla="*/ 6477009 h 6477012"/>
              <a:gd name="connsiteX7" fmla="*/ 641512 w 2650638"/>
              <a:gd name="connsiteY7" fmla="*/ 4218934 h 6477012"/>
              <a:gd name="connsiteX8" fmla="*/ 593238 w 2650638"/>
              <a:gd name="connsiteY8" fmla="*/ 3238508 h 6477012"/>
              <a:gd name="connsiteX9" fmla="*/ 593235 w 2650638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1964838 w 3406086"/>
              <a:gd name="connsiteY4" fmla="*/ 26289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8 w 3406086"/>
              <a:gd name="connsiteY0" fmla="*/ 3238508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0" fmla="*/ 641512 w 3406086"/>
              <a:gd name="connsiteY0" fmla="*/ 42189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17780" h="6477009">
                <a:moveTo>
                  <a:pt x="1860712" y="2923534"/>
                </a:moveTo>
                <a:cubicBezTo>
                  <a:pt x="1944660" y="1493706"/>
                  <a:pt x="1492916" y="2558773"/>
                  <a:pt x="1479709" y="2562879"/>
                </a:cubicBezTo>
                <a:cubicBezTo>
                  <a:pt x="3317780" y="1849120"/>
                  <a:pt x="1173778" y="0"/>
                  <a:pt x="1621941" y="8"/>
                </a:cubicBezTo>
                <a:cubicBezTo>
                  <a:pt x="0" y="1257313"/>
                  <a:pt x="2466688" y="913421"/>
                  <a:pt x="2602364" y="2258084"/>
                </a:cubicBezTo>
                <a:cubicBezTo>
                  <a:pt x="2812155" y="1330547"/>
                  <a:pt x="2128243" y="1925755"/>
                  <a:pt x="1964838" y="2628909"/>
                </a:cubicBezTo>
                <a:cubicBezTo>
                  <a:pt x="1801433" y="3332063"/>
                  <a:pt x="1842490" y="6212005"/>
                  <a:pt x="1621936" y="6477009"/>
                </a:cubicBezTo>
                <a:cubicBezTo>
                  <a:pt x="1173776" y="6477006"/>
                  <a:pt x="3025088" y="1778999"/>
                  <a:pt x="1860712" y="2923534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gradFill>
            <a:gsLst>
              <a:gs pos="0">
                <a:schemeClr val="tx1">
                  <a:alpha val="90000"/>
                </a:schemeClr>
              </a:gs>
              <a:gs pos="50000">
                <a:schemeClr val="tx1">
                  <a:lumMod val="75000"/>
                  <a:lumOff val="25000"/>
                  <a:alpha val="90000"/>
                </a:schemeClr>
              </a:gs>
              <a:gs pos="100000">
                <a:schemeClr val="tx1">
                  <a:lumMod val="50000"/>
                  <a:lumOff val="50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tx1"/>
        </a:buClr>
        <a:buSzPct val="80000"/>
        <a:buFont typeface="Wingdings" pitchFamily="2" charset="2"/>
        <a:buChar char="v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577850" indent="-228600" algn="l" defTabSz="914400" rtl="0" eaLnBrk="1" latinLnBrk="0" hangingPunct="1">
        <a:spcBef>
          <a:spcPts val="1200"/>
        </a:spcBef>
        <a:buSzPct val="100000"/>
        <a:buFont typeface="Wingdings" pitchFamily="2" charset="2"/>
        <a:buChar char="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200"/>
        </a:spcBef>
        <a:buClr>
          <a:schemeClr val="accent4"/>
        </a:buClr>
        <a:buSzPct val="100000"/>
        <a:buFont typeface="Wingdings" pitchFamily="2" charset="2"/>
        <a:buChar char="w"/>
        <a:defRPr sz="20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1035050" indent="-228600" algn="l" defTabSz="914400" rtl="0" eaLnBrk="1" latinLnBrk="0" hangingPunct="1">
        <a:spcBef>
          <a:spcPts val="1200"/>
        </a:spcBef>
        <a:buClr>
          <a:schemeClr val="accent2"/>
        </a:buClr>
        <a:buFont typeface="Wingdings" pitchFamily="2" charset="2"/>
        <a:buChar char=""/>
        <a:defRPr sz="18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263650" indent="-228600" algn="l" defTabSz="914400" rtl="0" eaLnBrk="1" latinLnBrk="0" hangingPunct="1">
        <a:spcBef>
          <a:spcPts val="1200"/>
        </a:spcBef>
        <a:buClr>
          <a:schemeClr val="accent3"/>
        </a:buClr>
        <a:buSzPct val="100000"/>
        <a:buFont typeface="Wingdings" pitchFamily="2" charset="2"/>
        <a:buChar char="w"/>
        <a:defRPr sz="16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VY_32_INOVACE_04-17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8465674"/>
              </p:ext>
            </p:extLst>
          </p:nvPr>
        </p:nvGraphicFramePr>
        <p:xfrm>
          <a:off x="1516013" y="2204864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VIII.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Biologie člověka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/>
                          <a:ea typeface="Times New Roman"/>
                        </a:rPr>
                        <a:t>Trávicí soustava – dutina ústní, chrup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Bc. Kočovská Renata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Calibri"/>
                          <a:ea typeface="Times New Roman"/>
                        </a:rPr>
                        <a:t>17. 11.  </a:t>
                      </a: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053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Calibri"/>
                          <a:ea typeface="Times New Roman"/>
                        </a:rPr>
                        <a:t>Materiál slouží </a:t>
                      </a:r>
                      <a:r>
                        <a:rPr lang="cs-CZ" sz="1400" kern="50" dirty="0" smtClean="0">
                          <a:effectLst/>
                          <a:latin typeface="Calibri"/>
                          <a:ea typeface="Times New Roman"/>
                        </a:rPr>
                        <a:t> na podporu  výuky tématu trávicí soustava – dutina ústní, chrup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125853" y="2967335"/>
            <a:ext cx="48923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Trávicí soustava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51014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548680"/>
            <a:ext cx="7056784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Funkce</a:t>
            </a:r>
          </a:p>
          <a:p>
            <a:endParaRPr lang="cs-CZ" sz="3200" b="1" dirty="0">
              <a:solidFill>
                <a:schemeClr val="accent1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zpracovává přijímanou potravu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zajišťuje příjem živin</a:t>
            </a:r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91680" y="2780928"/>
            <a:ext cx="70567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Způsob zpracování</a:t>
            </a:r>
          </a:p>
          <a:p>
            <a:endParaRPr lang="cs-CZ" sz="3200" b="1" dirty="0">
              <a:solidFill>
                <a:schemeClr val="accent1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/>
              <a:t>mechanické =</a:t>
            </a:r>
            <a:r>
              <a:rPr lang="cs-CZ" sz="2800" dirty="0" smtClean="0"/>
              <a:t> zajišťují zuby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/>
              <a:t>chemické = </a:t>
            </a:r>
            <a:r>
              <a:rPr lang="cs-CZ" sz="2800" dirty="0" smtClean="0"/>
              <a:t>štěpení chemickými reakcemi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250951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548680"/>
            <a:ext cx="71287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Složení</a:t>
            </a:r>
          </a:p>
          <a:p>
            <a:endParaRPr lang="cs-CZ" sz="3200" b="1" dirty="0">
              <a:solidFill>
                <a:schemeClr val="accent1"/>
              </a:solidFill>
            </a:endParaRPr>
          </a:p>
          <a:p>
            <a:r>
              <a:rPr lang="cs-CZ" sz="2800" b="1" dirty="0" smtClean="0">
                <a:solidFill>
                  <a:schemeClr val="accent1"/>
                </a:solidFill>
              </a:rPr>
              <a:t>Dutina ústní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ret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tvrdé a měkké patro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jazyk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tváře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zuby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patrové oblouky a mandle</a:t>
            </a:r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85898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764704"/>
            <a:ext cx="68407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1"/>
                </a:solidFill>
              </a:rPr>
              <a:t>ZUBY</a:t>
            </a:r>
          </a:p>
          <a:p>
            <a:r>
              <a:rPr lang="cs-CZ" sz="2800" b="1" dirty="0" smtClean="0">
                <a:solidFill>
                  <a:schemeClr val="accent1"/>
                </a:solidFill>
              </a:rPr>
              <a:t>Složení – </a:t>
            </a:r>
            <a:r>
              <a:rPr lang="cs-CZ" sz="2800" dirty="0" smtClean="0"/>
              <a:t>korunka – kryta sklovinou</a:t>
            </a:r>
          </a:p>
          <a:p>
            <a:r>
              <a:rPr lang="cs-CZ" sz="2800" b="1" dirty="0">
                <a:solidFill>
                  <a:schemeClr val="accent1"/>
                </a:solidFill>
              </a:rPr>
              <a:t> </a:t>
            </a:r>
            <a:r>
              <a:rPr lang="cs-CZ" sz="2800" b="1" dirty="0" smtClean="0">
                <a:solidFill>
                  <a:schemeClr val="accent1"/>
                </a:solidFill>
              </a:rPr>
              <a:t>            -  </a:t>
            </a:r>
            <a:r>
              <a:rPr lang="cs-CZ" sz="2800" dirty="0" smtClean="0"/>
              <a:t>krček – kryt dásní</a:t>
            </a:r>
          </a:p>
          <a:p>
            <a:r>
              <a:rPr lang="cs-CZ" sz="2800" b="1" dirty="0">
                <a:solidFill>
                  <a:schemeClr val="accent1"/>
                </a:solidFill>
              </a:rPr>
              <a:t> </a:t>
            </a:r>
            <a:r>
              <a:rPr lang="cs-CZ" sz="2800" b="1" dirty="0" smtClean="0">
                <a:solidFill>
                  <a:schemeClr val="accent1"/>
                </a:solidFill>
              </a:rPr>
              <a:t>            -  </a:t>
            </a:r>
            <a:r>
              <a:rPr lang="cs-CZ" sz="2800" dirty="0" smtClean="0"/>
              <a:t>kořen</a:t>
            </a:r>
            <a:r>
              <a:rPr lang="cs-CZ" sz="2800" b="1" dirty="0" smtClean="0"/>
              <a:t> </a:t>
            </a:r>
            <a:r>
              <a:rPr lang="cs-CZ" sz="2800" dirty="0" smtClean="0"/>
              <a:t>– zasazen v dolní a horní čelisti</a:t>
            </a:r>
            <a:r>
              <a:rPr lang="cs-CZ" sz="2800" b="1" dirty="0" smtClean="0"/>
              <a:t>    </a:t>
            </a:r>
            <a:endParaRPr lang="cs-CZ" sz="2800" b="1" dirty="0"/>
          </a:p>
        </p:txBody>
      </p:sp>
      <p:sp>
        <p:nvSpPr>
          <p:cNvPr id="3" name="Vývojový diagram: ruční operace 2"/>
          <p:cNvSpPr/>
          <p:nvPr/>
        </p:nvSpPr>
        <p:spPr>
          <a:xfrm>
            <a:off x="1619672" y="2852936"/>
            <a:ext cx="792088" cy="360040"/>
          </a:xfrm>
          <a:prstGeom prst="flowChartManualOpe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619672" y="285293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1651" y="2852936"/>
            <a:ext cx="3818661" cy="37612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561650" y="3032956"/>
            <a:ext cx="14784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korunka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19872" y="3690279"/>
            <a:ext cx="14784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  krček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4781003"/>
            <a:ext cx="14784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  kořen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24128" y="2771346"/>
            <a:ext cx="14784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sklovina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24128" y="3070281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zubovina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21031" y="3428669"/>
            <a:ext cx="14784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nervy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954681" y="5949280"/>
            <a:ext cx="14784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  cévy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17935" y="5295338"/>
            <a:ext cx="14784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  čelist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23876" y="4514951"/>
            <a:ext cx="14784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dáseň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65696" y="4024410"/>
            <a:ext cx="14784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dřeň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89343" y="4941168"/>
            <a:ext cx="14784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 dřeň</a:t>
            </a:r>
            <a:endParaRPr lang="cs-CZ" sz="28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0673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548680"/>
            <a:ext cx="648072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Chrup</a:t>
            </a:r>
          </a:p>
          <a:p>
            <a:endParaRPr lang="cs-CZ" sz="3200" b="1" dirty="0">
              <a:solidFill>
                <a:schemeClr val="accent1"/>
              </a:solidFill>
            </a:endParaRPr>
          </a:p>
          <a:p>
            <a:r>
              <a:rPr lang="cs-CZ" sz="2800" b="1" dirty="0" smtClean="0">
                <a:solidFill>
                  <a:schemeClr val="accent1"/>
                </a:solidFill>
              </a:rPr>
              <a:t>Mléčný – </a:t>
            </a:r>
            <a:r>
              <a:rPr lang="cs-CZ" sz="2800" dirty="0" smtClean="0"/>
              <a:t>dětský</a:t>
            </a:r>
          </a:p>
          <a:p>
            <a:r>
              <a:rPr lang="cs-CZ" sz="2800" dirty="0" smtClean="0"/>
              <a:t>              -  20 zubů – 8 řezáků, 4 špičáky,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   8 stoliček</a:t>
            </a:r>
          </a:p>
          <a:p>
            <a:r>
              <a:rPr lang="cs-CZ" sz="2800" b="1" dirty="0">
                <a:solidFill>
                  <a:schemeClr val="accent1"/>
                </a:solidFill>
              </a:rPr>
              <a:t> </a:t>
            </a:r>
            <a:r>
              <a:rPr lang="cs-CZ" sz="2800" b="1" dirty="0" smtClean="0">
                <a:solidFill>
                  <a:schemeClr val="accent1"/>
                </a:solidFill>
              </a:rPr>
              <a:t>             </a:t>
            </a: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2800" dirty="0" smtClean="0"/>
              <a:t>- růst cca v 6. měsíci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-  výměna cca v 6. letech</a:t>
            </a:r>
          </a:p>
          <a:p>
            <a:endParaRPr lang="cs-CZ" sz="2800" dirty="0"/>
          </a:p>
          <a:p>
            <a:r>
              <a:rPr lang="cs-CZ" sz="2800" b="1" dirty="0" smtClean="0">
                <a:solidFill>
                  <a:schemeClr val="accent1"/>
                </a:solidFill>
              </a:rPr>
              <a:t>Trvalý - </a:t>
            </a:r>
            <a:r>
              <a:rPr lang="cs-CZ" sz="2800" dirty="0" smtClean="0"/>
              <a:t>dospělý</a:t>
            </a:r>
          </a:p>
          <a:p>
            <a:r>
              <a:rPr lang="cs-CZ" sz="2800" b="1" dirty="0">
                <a:solidFill>
                  <a:schemeClr val="accent1"/>
                </a:solidFill>
              </a:rPr>
              <a:t> </a:t>
            </a:r>
            <a:r>
              <a:rPr lang="cs-CZ" sz="2800" b="1" dirty="0" smtClean="0">
                <a:solidFill>
                  <a:schemeClr val="accent1"/>
                </a:solidFill>
              </a:rPr>
              <a:t>           </a:t>
            </a:r>
            <a:r>
              <a:rPr lang="cs-CZ" sz="2800" dirty="0" smtClean="0"/>
              <a:t>- 32 zubů – 8 řezáků, 4 špičáky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        8 třenových, 12 stoliček 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3" name="Vývojový diagram: ruční operace 2"/>
          <p:cNvSpPr/>
          <p:nvPr/>
        </p:nvSpPr>
        <p:spPr>
          <a:xfrm>
            <a:off x="7020272" y="548680"/>
            <a:ext cx="792088" cy="360040"/>
          </a:xfrm>
          <a:prstGeom prst="flowChartManualOpe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065970" y="575093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8260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97994"/>
            <a:ext cx="5124723" cy="5588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ývojový diagram: ruční operace 3"/>
          <p:cNvSpPr/>
          <p:nvPr/>
        </p:nvSpPr>
        <p:spPr>
          <a:xfrm>
            <a:off x="7020272" y="548680"/>
            <a:ext cx="792087" cy="369332"/>
          </a:xfrm>
          <a:prstGeom prst="flowChartManualOpe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020273" y="54868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4308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052736"/>
            <a:ext cx="7210320" cy="4889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2370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51720" y="620688"/>
            <a:ext cx="669674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Slinné žlázy</a:t>
            </a:r>
          </a:p>
          <a:p>
            <a:endParaRPr lang="cs-CZ" sz="2800" b="1" dirty="0">
              <a:solidFill>
                <a:schemeClr val="accent1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sliny – působí chemický rozklad</a:t>
            </a:r>
          </a:p>
          <a:p>
            <a:r>
              <a:rPr lang="cs-CZ" sz="2800" dirty="0" smtClean="0"/>
              <a:t>             -  obsahují enzym </a:t>
            </a:r>
            <a:r>
              <a:rPr lang="cs-CZ" sz="2800" b="1" dirty="0" smtClean="0"/>
              <a:t>PTYALIN – </a:t>
            </a:r>
            <a:r>
              <a:rPr lang="cs-CZ" sz="2800" dirty="0" smtClean="0"/>
              <a:t>štěpí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škrob </a:t>
            </a:r>
            <a:r>
              <a:rPr lang="cs-CZ" sz="2800" dirty="0"/>
              <a:t>na cukry</a:t>
            </a:r>
            <a:endParaRPr lang="cs-CZ" sz="2800" dirty="0" smtClean="0"/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/>
              <a:t>příušní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/>
              <a:t>podčelistní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b="1" dirty="0" smtClean="0"/>
              <a:t>podjazykové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2800" b="1" dirty="0" smtClean="0"/>
          </a:p>
          <a:p>
            <a:pPr marL="457200" indent="-457200">
              <a:buFont typeface="Wingdings" pitchFamily="2" charset="2"/>
              <a:buChar char="v"/>
            </a:pPr>
            <a:endParaRPr lang="cs-CZ" sz="2800" b="1" dirty="0"/>
          </a:p>
        </p:txBody>
      </p:sp>
      <p:sp>
        <p:nvSpPr>
          <p:cNvPr id="4" name="Vývojový diagram: ruční operace 3"/>
          <p:cNvSpPr/>
          <p:nvPr/>
        </p:nvSpPr>
        <p:spPr>
          <a:xfrm>
            <a:off x="7236296" y="476672"/>
            <a:ext cx="936104" cy="432048"/>
          </a:xfrm>
          <a:prstGeom prst="flowChartManualOpe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7308304" y="62068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717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vojový diagram: ruční operace 2"/>
          <p:cNvSpPr/>
          <p:nvPr/>
        </p:nvSpPr>
        <p:spPr>
          <a:xfrm>
            <a:off x="7038260" y="548680"/>
            <a:ext cx="774099" cy="419978"/>
          </a:xfrm>
          <a:prstGeom prst="flowChartManualOpe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038261" y="59932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1" y="332655"/>
            <a:ext cx="5058549" cy="6403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3128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052736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620688"/>
            <a:ext cx="705678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Polykací reflex</a:t>
            </a:r>
          </a:p>
          <a:p>
            <a:endParaRPr lang="cs-CZ" sz="2800" b="1" dirty="0" smtClean="0">
              <a:solidFill>
                <a:schemeClr val="accent1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vzniká na kořeni jazyka, kam je sousto posunuto 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pokračuje do </a:t>
            </a:r>
            <a:r>
              <a:rPr lang="cs-CZ" sz="2800" b="1" dirty="0" smtClean="0"/>
              <a:t>jícnu </a:t>
            </a:r>
            <a:r>
              <a:rPr lang="cs-CZ" sz="2800" dirty="0" smtClean="0"/>
              <a:t>a </a:t>
            </a:r>
            <a:r>
              <a:rPr lang="cs-CZ" sz="2800" b="1" dirty="0" smtClean="0"/>
              <a:t>hltanu – </a:t>
            </a:r>
            <a:r>
              <a:rPr lang="cs-CZ" sz="2800" dirty="0" smtClean="0"/>
              <a:t>vzniká </a:t>
            </a:r>
            <a:r>
              <a:rPr lang="cs-CZ" sz="2800" b="1" dirty="0" smtClean="0"/>
              <a:t>peristaltická vlna</a:t>
            </a:r>
            <a:r>
              <a:rPr lang="cs-CZ" sz="2800" dirty="0" smtClean="0"/>
              <a:t> (pohyb svaloviny)</a:t>
            </a:r>
          </a:p>
          <a:p>
            <a:pPr marL="457200" indent="-457200">
              <a:buFont typeface="Wingdings" pitchFamily="2" charset="2"/>
              <a:buChar char="v"/>
            </a:pPr>
            <a:endParaRPr lang="cs-CZ" sz="2800" dirty="0" smtClean="0"/>
          </a:p>
          <a:p>
            <a:r>
              <a:rPr lang="cs-CZ" sz="2800" b="1" dirty="0" smtClean="0">
                <a:solidFill>
                  <a:schemeClr val="accent1"/>
                </a:solidFill>
              </a:rPr>
              <a:t>Hrtanová příklopka</a:t>
            </a:r>
          </a:p>
          <a:p>
            <a:endParaRPr lang="cs-CZ" sz="2800" b="1" dirty="0">
              <a:solidFill>
                <a:schemeClr val="accent1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uzavírá se při polykání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2800" dirty="0" smtClean="0"/>
              <a:t>brání vniknutí sousta do dýchací trubice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38261" y="59932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6" name="Vývojový diagram: ruční operace 5"/>
          <p:cNvSpPr/>
          <p:nvPr/>
        </p:nvSpPr>
        <p:spPr>
          <a:xfrm>
            <a:off x="7038261" y="620688"/>
            <a:ext cx="792088" cy="347970"/>
          </a:xfrm>
          <a:prstGeom prst="flowChartManualOpe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074239" y="599326"/>
            <a:ext cx="990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1843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288" y="620688"/>
            <a:ext cx="6738144" cy="5913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2274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995224" y="2967335"/>
            <a:ext cx="61162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Děkuji za pozornost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9030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692696"/>
            <a:ext cx="6336704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Použitá literatura a zdroje:</a:t>
            </a:r>
          </a:p>
          <a:p>
            <a:endParaRPr lang="cs-CZ" sz="2000" b="1" dirty="0">
              <a:solidFill>
                <a:schemeClr val="accent1"/>
              </a:solidFill>
            </a:endParaRPr>
          </a:p>
          <a:p>
            <a:r>
              <a:rPr lang="cs-CZ" sz="2000" b="1" dirty="0" smtClean="0">
                <a:solidFill>
                  <a:schemeClr val="accent1"/>
                </a:solidFill>
              </a:rPr>
              <a:t>Snímek 5:</a:t>
            </a:r>
          </a:p>
          <a:p>
            <a:pPr hangingPunct="0"/>
            <a:r>
              <a:rPr lang="cs-CZ" sz="2000" dirty="0"/>
              <a:t>KVASNIČKOVÁ, Danuše. </a:t>
            </a:r>
            <a:r>
              <a:rPr lang="cs-CZ" sz="2000" i="1" dirty="0"/>
              <a:t>Ekologický přírodopis – pracovní sešit pro 8. roč. </a:t>
            </a:r>
            <a:r>
              <a:rPr lang="cs-CZ" sz="2000" dirty="0"/>
              <a:t>1. vyd. Praha:</a:t>
            </a:r>
          </a:p>
          <a:p>
            <a:pPr hangingPunct="0"/>
            <a:r>
              <a:rPr lang="cs-CZ" sz="2000" dirty="0"/>
              <a:t>FORTUNA, 2000. ISBN 80-7168-713-8. s. </a:t>
            </a:r>
            <a:r>
              <a:rPr lang="cs-CZ" sz="2000" dirty="0" smtClean="0"/>
              <a:t>22. </a:t>
            </a:r>
            <a:endParaRPr lang="cs-CZ" sz="2000" dirty="0"/>
          </a:p>
          <a:p>
            <a:endParaRPr lang="cs-CZ" sz="2000" b="1" dirty="0">
              <a:solidFill>
                <a:schemeClr val="accent1"/>
              </a:solidFill>
            </a:endParaRPr>
          </a:p>
          <a:p>
            <a:r>
              <a:rPr lang="cs-CZ" sz="2000" b="1" dirty="0" smtClean="0">
                <a:solidFill>
                  <a:schemeClr val="accent1"/>
                </a:solidFill>
              </a:rPr>
              <a:t>Snímek 7, 8, 10, 12:</a:t>
            </a:r>
          </a:p>
          <a:p>
            <a:r>
              <a:rPr lang="cs-CZ" sz="2000" dirty="0"/>
              <a:t>FRONĚK, Jiří. </a:t>
            </a:r>
            <a:r>
              <a:rPr lang="cs-CZ" sz="2000" i="1" dirty="0"/>
              <a:t>Lidské tělo-Poznávejme sami sebe č. 110-00-99. </a:t>
            </a:r>
            <a:r>
              <a:rPr lang="cs-CZ" sz="2000" dirty="0"/>
              <a:t>Praha </a:t>
            </a:r>
            <a:r>
              <a:rPr lang="cs-CZ" sz="2000" dirty="0" err="1"/>
              <a:t>Blug</a:t>
            </a:r>
            <a:r>
              <a:rPr lang="cs-CZ" sz="2000" dirty="0"/>
              <a:t>, 1999.</a:t>
            </a:r>
          </a:p>
          <a:p>
            <a:r>
              <a:rPr lang="cs-CZ" sz="2000" dirty="0"/>
              <a:t>ISBN 80 – 85635 – 97 – 6. s. </a:t>
            </a:r>
            <a:r>
              <a:rPr lang="cs-CZ" sz="2000" dirty="0" smtClean="0"/>
              <a:t>24, 25, 26.</a:t>
            </a:r>
          </a:p>
          <a:p>
            <a:endParaRPr lang="cs-CZ" sz="2000" b="1" dirty="0">
              <a:solidFill>
                <a:schemeClr val="accent1"/>
              </a:solidFill>
            </a:endParaRPr>
          </a:p>
          <a:p>
            <a:pPr hangingPunct="0"/>
            <a:r>
              <a:rPr lang="cs-CZ" sz="2000" dirty="0"/>
              <a:t>ČERNÍK, Vladimír. </a:t>
            </a:r>
            <a:r>
              <a:rPr lang="cs-CZ" sz="2000" i="1" dirty="0"/>
              <a:t>Přírodopis 3 Biologie člověka. </a:t>
            </a:r>
            <a:r>
              <a:rPr lang="cs-CZ" sz="2000" dirty="0"/>
              <a:t>1. vyd.  Praha: SPN, 1999.</a:t>
            </a:r>
          </a:p>
          <a:p>
            <a:r>
              <a:rPr lang="cs-CZ" sz="2000" dirty="0"/>
              <a:t>SBN 80-85937-97-2. s. </a:t>
            </a:r>
            <a:r>
              <a:rPr lang="cs-CZ" sz="2000" dirty="0" smtClean="0"/>
              <a:t>45, 46.</a:t>
            </a:r>
            <a:r>
              <a:rPr lang="cs-CZ" sz="2000" b="1" dirty="0" smtClean="0">
                <a:solidFill>
                  <a:schemeClr val="accent1"/>
                </a:solidFill>
              </a:rPr>
              <a:t> </a:t>
            </a:r>
          </a:p>
          <a:p>
            <a:endParaRPr lang="cs-CZ" sz="20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9483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Symphony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aramond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ymphony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75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0000"/>
                <a:satMod val="115000"/>
              </a:schemeClr>
            </a:gs>
            <a:gs pos="100000">
              <a:schemeClr val="phClr">
                <a:tint val="80000"/>
                <a:shade val="100000"/>
                <a:alpha val="85000"/>
                <a:satMod val="25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hade val="90000"/>
              <a:satMod val="125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35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25400" h="0" prst="convex"/>
          </a:sp3d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63500" h="25400" prst="convex"/>
          </a:sp3d>
        </a:effectStyle>
      </a:effectStyleLst>
      <a:bgFillStyleLst>
        <a:solidFill>
          <a:schemeClr val="phClr">
            <a:shade val="95000"/>
            <a:satMod val="11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250000"/>
              </a:schemeClr>
              <a:schemeClr val="phClr">
                <a:tint val="8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250000"/>
              </a:schemeClr>
              <a:schemeClr val="phClr">
                <a:tint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TC010264152[[fn=Motiv Symfonie]]</Template>
  <TotalTime>307</TotalTime>
  <Words>381</Words>
  <Application>Microsoft Office PowerPoint</Application>
  <PresentationFormat>Předvádění na obrazovce (4:3)</PresentationFormat>
  <Paragraphs>101</Paragraphs>
  <Slides>14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Renata Kočovská</cp:lastModifiedBy>
  <cp:revision>17</cp:revision>
  <dcterms:created xsi:type="dcterms:W3CDTF">2011-03-22T17:13:23Z</dcterms:created>
  <dcterms:modified xsi:type="dcterms:W3CDTF">2012-04-14T19:52:52Z</dcterms:modified>
</cp:coreProperties>
</file>