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7" r:id="rId3"/>
    <p:sldId id="260" r:id="rId4"/>
    <p:sldId id="264" r:id="rId5"/>
    <p:sldId id="266" r:id="rId6"/>
    <p:sldId id="261" r:id="rId7"/>
    <p:sldId id="262" r:id="rId8"/>
    <p:sldId id="263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16" autoAdjust="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122B56-763A-4BD3-B000-47D3F5298044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0A814B-F523-4F5E-965B-79E9177CC3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6353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A814B-F523-4F5E-965B-79E9177CC3F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2537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E4DF578-DB2B-4231-A178-C72CE24B754F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21C9EAC-9A49-4962-B850-9D2D20E14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Stachy,_kr%C3%A1va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VY_32_INOVACE_04-25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56770676"/>
              </p:ext>
            </p:extLst>
          </p:nvPr>
        </p:nvGraphicFramePr>
        <p:xfrm>
          <a:off x="611560" y="908721"/>
          <a:ext cx="7560840" cy="31683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7431"/>
                <a:gridCol w="5723409"/>
              </a:tblGrid>
              <a:tr h="2437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8743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8743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8743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Mnohobuněčné organismy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437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Sudokopytníci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437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437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3. 8. 2011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73115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sudokopytníci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11235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391597"/>
            <a:ext cx="59766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SUDOKOPYTNÍCI</a:t>
            </a:r>
          </a:p>
          <a:p>
            <a:pPr algn="ctr"/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1684258"/>
            <a:ext cx="6182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     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pŘeŽvÝkavci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6" name="Obrázek 5" descr="http://upload.wikimedia.org/wikipedia/commons/9/95/Stachy%2C_kr%C3%A1va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96952"/>
            <a:ext cx="5184576" cy="32172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11303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5988" y="375046"/>
            <a:ext cx="7296372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Základní znaky</a:t>
            </a:r>
          </a:p>
          <a:p>
            <a:pPr algn="ctr"/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5400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495746"/>
            <a:ext cx="6840760" cy="421653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Sudý počet prstů na končetinách  2-4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Prsty ukončeny kopytem</a:t>
            </a:r>
          </a:p>
          <a:p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Jednoduchý nebo složený žaludek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Parohy nebo rohy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0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0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422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-459432"/>
            <a:ext cx="7920880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     </a:t>
            </a:r>
          </a:p>
          <a:p>
            <a:pPr marL="0" lvl="1"/>
            <a:r>
              <a:rPr lang="cs-CZ" sz="2400" b="1" u="sng" dirty="0">
                <a:solidFill>
                  <a:srgbClr val="FF0000"/>
                </a:solidFill>
              </a:rPr>
              <a:t>TUR </a:t>
            </a:r>
            <a:r>
              <a:rPr lang="cs-CZ" sz="2400" b="1" u="sng" dirty="0" smtClean="0">
                <a:solidFill>
                  <a:srgbClr val="FF0000"/>
                </a:solidFill>
              </a:rPr>
              <a:t>DOMÁCÍ</a:t>
            </a:r>
          </a:p>
          <a:p>
            <a:pPr marL="0" lvl="1"/>
            <a:endParaRPr lang="cs-CZ" sz="2400" b="1" u="sng" dirty="0" smtClean="0">
              <a:solidFill>
                <a:srgbClr val="FF0000"/>
              </a:solidFill>
            </a:endParaRPr>
          </a:p>
          <a:p>
            <a:pPr marL="342900" lvl="1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dva prsty</a:t>
            </a:r>
          </a:p>
          <a:p>
            <a:pPr marL="0" lvl="1"/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lvl="1"/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  <a:p>
            <a:pPr marL="342900" lvl="1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krátká hustá srst</a:t>
            </a:r>
          </a:p>
          <a:p>
            <a:pPr marL="342900" lvl="1" indent="-342900"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342900" lvl="1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na hlavě nápadné rohy – duté</a:t>
            </a:r>
          </a:p>
          <a:p>
            <a:pPr marL="0" lvl="1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                                   - vyrůstají z čelní kosti </a:t>
            </a:r>
          </a:p>
          <a:p>
            <a:pPr marL="0" lvl="1"/>
            <a:r>
              <a:rPr lang="cs-CZ" sz="2400" b="1" dirty="0" smtClean="0">
                <a:solidFill>
                  <a:srgbClr val="FF0000"/>
                </a:solidFill>
              </a:rPr>
              <a:t>                                     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- slouží k obraně, útoku</a:t>
            </a:r>
          </a:p>
          <a:p>
            <a:pPr marL="0" lvl="1"/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342900" lvl="1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ocas dlouhý zakončený žíněmi</a:t>
            </a:r>
          </a:p>
          <a:p>
            <a:pPr marL="342900" lvl="1" indent="-342900"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342900" lvl="1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dokonale vyvinutý čich</a:t>
            </a:r>
          </a:p>
          <a:p>
            <a:pPr marL="342900" lvl="1" indent="-342900"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 indent="-457200">
              <a:buFont typeface="Wingdings" pitchFamily="2" charset="2"/>
              <a:buChar char="Ø"/>
            </a:pP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6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endParaRPr lang="cs-CZ" dirty="0"/>
          </a:p>
        </p:txBody>
      </p:sp>
      <p:sp>
        <p:nvSpPr>
          <p:cNvPr id="3" name="Výbuch 1 2"/>
          <p:cNvSpPr/>
          <p:nvPr/>
        </p:nvSpPr>
        <p:spPr>
          <a:xfrm>
            <a:off x="3054451" y="947445"/>
            <a:ext cx="1476164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3239852" y="123083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2" action="ppaction://hlinksldjump"/>
              </a:rPr>
              <a:t>   obr. 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6300192" y="2492896"/>
            <a:ext cx="1368152" cy="86409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274027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3" action="ppaction://hlinksldjump"/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7835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:\obrázky\scan.obr\noh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4600" y="908720"/>
            <a:ext cx="3569568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5292080" y="2996952"/>
            <a:ext cx="108012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4067944" y="5085184"/>
            <a:ext cx="108012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3419872" y="3717032"/>
            <a:ext cx="1002463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3419872" y="3717032"/>
            <a:ext cx="79208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516216" y="275823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paspárky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483071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kopyta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67414" y="341419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prsty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6488668"/>
            <a:ext cx="1071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Obr. 1</a:t>
            </a:r>
            <a:endParaRPr lang="cs-CZ" dirty="0"/>
          </a:p>
        </p:txBody>
      </p:sp>
      <p:sp>
        <p:nvSpPr>
          <p:cNvPr id="17" name="Šipka doleva 16"/>
          <p:cNvSpPr/>
          <p:nvPr/>
        </p:nvSpPr>
        <p:spPr>
          <a:xfrm>
            <a:off x="1870123" y="6460959"/>
            <a:ext cx="1224136" cy="3693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hlinkClick r:id="rId3" action="ppaction://hlinksldjump"/>
          </p:cNvPr>
          <p:cNvSpPr txBox="1"/>
          <p:nvPr/>
        </p:nvSpPr>
        <p:spPr>
          <a:xfrm>
            <a:off x="2195736" y="646095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3" action="ppaction://hlinksldjump"/>
              </a:rPr>
              <a:t>zpět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9179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260648"/>
            <a:ext cx="7992888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7603" y="692696"/>
            <a:ext cx="753342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Složený žaludek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cs-CZ" sz="2400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bachor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kniha 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čepec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slez</a:t>
            </a:r>
          </a:p>
          <a:p>
            <a:pPr marL="342900" indent="-342900">
              <a:buFontTx/>
              <a:buChar char="-"/>
            </a:pP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buFontTx/>
              <a:buChar char="-"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buFontTx/>
              <a:buChar char="-"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buFontTx/>
              <a:buChar char="-"/>
            </a:pP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buFontTx/>
              <a:buChar char="-"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buFontTx/>
              <a:buChar char="-"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buFontTx/>
              <a:buChar char="-"/>
            </a:pP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G:\obrázky\scan.obr\žalud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7791" y="2450410"/>
            <a:ext cx="4553242" cy="415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4754666" y="3392951"/>
            <a:ext cx="72008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804248" y="5445224"/>
            <a:ext cx="50405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7812360" y="3429001"/>
            <a:ext cx="144016" cy="3240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6084168" y="2996952"/>
            <a:ext cx="1080120" cy="9181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164287" y="6048805"/>
            <a:ext cx="9390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slez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07904" y="2823701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bachor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35205" y="247373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kniha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84368" y="2996952"/>
            <a:ext cx="1259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čepec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93944" y="2416181"/>
            <a:ext cx="872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9578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3671" y="692696"/>
            <a:ext cx="763284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Chrup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b="1" u="sng" dirty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horní čelist – zuby třenové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                 - stoličky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dolní čelist – řezáky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                 -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zakrnělé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špičáky</a:t>
            </a:r>
          </a:p>
          <a:p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                - zuby třenové</a:t>
            </a:r>
          </a:p>
          <a:p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                - stoličky 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b="1" u="sng" dirty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400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400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400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Pravá složená závorka 4"/>
          <p:cNvSpPr/>
          <p:nvPr/>
        </p:nvSpPr>
        <p:spPr>
          <a:xfrm>
            <a:off x="5652120" y="1556792"/>
            <a:ext cx="504056" cy="273630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467054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neúplný chrup</a:t>
            </a:r>
            <a:endParaRPr lang="cs-CZ" sz="2400" dirty="0"/>
          </a:p>
        </p:txBody>
      </p:sp>
      <p:sp>
        <p:nvSpPr>
          <p:cNvPr id="8" name="Výbuch 2 7"/>
          <p:cNvSpPr/>
          <p:nvPr/>
        </p:nvSpPr>
        <p:spPr>
          <a:xfrm>
            <a:off x="6516216" y="1268760"/>
            <a:ext cx="1224136" cy="86409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696236" y="15567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2" action="ppaction://hlinksldjump"/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6290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:\obrázky\scan.obr\leb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825" y="313948"/>
            <a:ext cx="8245266" cy="614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 flipV="1">
            <a:off x="5532187" y="836712"/>
            <a:ext cx="1200053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2699792" y="1700808"/>
            <a:ext cx="1296144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7020272" y="872821"/>
            <a:ext cx="445609" cy="7131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760554" y="3861048"/>
            <a:ext cx="107860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733407" y="4172152"/>
            <a:ext cx="1566448" cy="1489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635896" y="4401108"/>
            <a:ext cx="144016" cy="1237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403648" y="3403704"/>
            <a:ext cx="144016" cy="1237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475656" y="119443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horní čelist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71600" y="464871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řezáky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5661249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zuby třenové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476672"/>
            <a:ext cx="17998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mozkovna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30674" y="411156"/>
            <a:ext cx="2539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rohový výběžek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39156" y="4648716"/>
            <a:ext cx="1981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dolní čelist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08668" y="567722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stoličky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34795" y="6091356"/>
            <a:ext cx="911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3072" name="Šipka doleva 3071"/>
          <p:cNvSpPr/>
          <p:nvPr/>
        </p:nvSpPr>
        <p:spPr>
          <a:xfrm>
            <a:off x="755576" y="6122914"/>
            <a:ext cx="1080120" cy="3693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73" name="TextovéPole 3072"/>
          <p:cNvSpPr txBox="1"/>
          <p:nvPr/>
        </p:nvSpPr>
        <p:spPr>
          <a:xfrm>
            <a:off x="971600" y="6118978"/>
            <a:ext cx="2160240" cy="373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  <a:hlinkClick r:id="rId3" action="ppaction://hlinksldjump"/>
              </a:rPr>
              <a:t>zpět 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75" name="Šipka doleva 3074"/>
          <p:cNvSpPr/>
          <p:nvPr/>
        </p:nvSpPr>
        <p:spPr>
          <a:xfrm>
            <a:off x="4910719" y="6130911"/>
            <a:ext cx="1029433" cy="32180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6" name="TextovéPole 3075"/>
          <p:cNvSpPr txBox="1"/>
          <p:nvPr/>
        </p:nvSpPr>
        <p:spPr>
          <a:xfrm>
            <a:off x="4919621" y="6152653"/>
            <a:ext cx="960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3" action="ppaction://hlinksldjump"/>
              </a:rPr>
              <a:t>  zpět 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944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764704"/>
            <a:ext cx="1306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SAMICE 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5" name="Přímá spojnice se šipkou 4"/>
          <p:cNvCxnSpPr>
            <a:endCxn id="6" idx="2"/>
          </p:cNvCxnSpPr>
          <p:nvPr/>
        </p:nvCxnSpPr>
        <p:spPr>
          <a:xfrm>
            <a:off x="2411760" y="1226369"/>
            <a:ext cx="3888432" cy="16584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6300192" y="2308773"/>
            <a:ext cx="180020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kráva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85152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MLÁDĚ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566400" y="1484784"/>
            <a:ext cx="3013712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1403648" y="3789040"/>
            <a:ext cx="1944216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857598" y="4168406"/>
            <a:ext cx="100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tele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4630071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SAMEC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15" name="Přímá spojnice se šipkou 14"/>
          <p:cNvCxnSpPr>
            <a:endCxn id="16" idx="5"/>
          </p:cNvCxnSpPr>
          <p:nvPr/>
        </p:nvCxnSpPr>
        <p:spPr>
          <a:xfrm flipH="1" flipV="1">
            <a:off x="2311756" y="2406724"/>
            <a:ext cx="3412372" cy="22233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827584" y="1484784"/>
            <a:ext cx="173881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býk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804248" y="4860903"/>
            <a:ext cx="1872208" cy="12323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jalovice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20" name="Přímá spojnice se šipkou 19"/>
          <p:cNvCxnSpPr>
            <a:stCxn id="18" idx="2"/>
          </p:cNvCxnSpPr>
          <p:nvPr/>
        </p:nvCxnSpPr>
        <p:spPr>
          <a:xfrm flipH="1">
            <a:off x="4150636" y="5477100"/>
            <a:ext cx="2653612" cy="5389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954386" y="5785197"/>
            <a:ext cx="1636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340247" y="5445693"/>
            <a:ext cx="2126802" cy="11406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vůl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2311756" y="1395683"/>
            <a:ext cx="5129287" cy="43004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7308304" y="995535"/>
            <a:ext cx="1132804" cy="4001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?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206453" y="5737257"/>
            <a:ext cx="1132804" cy="4001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8366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764704"/>
            <a:ext cx="1306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SAMICE 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11760" y="1226369"/>
            <a:ext cx="3744416" cy="14825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6300192" y="2308773"/>
            <a:ext cx="180020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kráva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524668" y="2024844"/>
            <a:ext cx="2767412" cy="17783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1403648" y="3789040"/>
            <a:ext cx="1944216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857598" y="4168406"/>
            <a:ext cx="100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tele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10" name="Přímá spojnice se šipkou 9"/>
          <p:cNvCxnSpPr>
            <a:endCxn id="11" idx="5"/>
          </p:cNvCxnSpPr>
          <p:nvPr/>
        </p:nvCxnSpPr>
        <p:spPr>
          <a:xfrm flipH="1" flipV="1">
            <a:off x="2311756" y="2406724"/>
            <a:ext cx="3412372" cy="22233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827584" y="1484784"/>
            <a:ext cx="173881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býk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804248" y="4860903"/>
            <a:ext cx="1872208" cy="12323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jalovice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5991865" y="5714855"/>
            <a:ext cx="812383" cy="781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954386" y="5785197"/>
            <a:ext cx="1636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40247" y="5445693"/>
            <a:ext cx="2126802" cy="11406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vůl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2467049" y="1226369"/>
            <a:ext cx="4337199" cy="45588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469191" y="283634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?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03210" y="764704"/>
            <a:ext cx="2592288" cy="4593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býk bez varlat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080962" y="5714855"/>
            <a:ext cx="2910903" cy="4001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samice bez telete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16016" y="303869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</p:txBody>
      </p:sp>
      <p:sp>
        <p:nvSpPr>
          <p:cNvPr id="23" name="Šipka doleva 22"/>
          <p:cNvSpPr/>
          <p:nvPr/>
        </p:nvSpPr>
        <p:spPr>
          <a:xfrm>
            <a:off x="7740352" y="1226369"/>
            <a:ext cx="1055146" cy="40243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8100392" y="1226369"/>
            <a:ext cx="695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smtClean="0">
                <a:solidFill>
                  <a:schemeClr val="bg1"/>
                </a:solidFill>
                <a:hlinkClick r:id="rId2" action="ppaction://hlinksldjump"/>
              </a:rPr>
              <a:t>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24128" y="443711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SAMEC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1432623"/>
            <a:ext cx="1157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MLÁDĚ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8781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70567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Význam tura domácího – skotu</a:t>
            </a:r>
          </a:p>
          <a:p>
            <a:endParaRPr lang="cs-CZ" sz="2400" b="1" u="sng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hovězí maso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mléko – voda, bílkoviny, cukry, tuky, minerální látky, vitamíny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mléčné výrobky – máslo, sýry, tvaroh, jogurty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tuk = lůj - výroba mýdla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šlachy, kopyta – výroba klihu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kosti – kostní moučka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kůže – obuvnický, kožařský průmysl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2356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67790" y="2967335"/>
            <a:ext cx="76084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Děkuji za pozornost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3491880" y="1484784"/>
            <a:ext cx="1872208" cy="108012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3419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8136904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Použitá literatura a </a:t>
            </a:r>
            <a:r>
              <a:rPr lang="cs-CZ" b="1" u="sng" dirty="0" smtClean="0"/>
              <a:t>zdroje:</a:t>
            </a:r>
          </a:p>
          <a:p>
            <a:endParaRPr lang="cs-CZ" b="1" u="sng" dirty="0" smtClean="0"/>
          </a:p>
          <a:p>
            <a:r>
              <a:rPr lang="cs-CZ" sz="2000" u="sng" dirty="0"/>
              <a:t>Snímek 2</a:t>
            </a:r>
            <a:r>
              <a:rPr lang="cs-CZ" u="sng" smtClean="0"/>
              <a:t>: AKTRON. </a:t>
            </a:r>
            <a:r>
              <a:rPr lang="cs-CZ" dirty="0"/>
              <a:t>[cit </a:t>
            </a:r>
            <a:r>
              <a:rPr lang="cs-CZ" dirty="0" smtClean="0"/>
              <a:t>2011-11-01]. </a:t>
            </a:r>
            <a:r>
              <a:rPr lang="cs-CZ" dirty="0"/>
              <a:t>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WWW:</a:t>
            </a:r>
          </a:p>
          <a:p>
            <a:r>
              <a:rPr lang="cs-CZ" u="sng" dirty="0">
                <a:hlinkClick r:id="rId2"/>
              </a:rPr>
              <a:t>http://commons.wikimedia.org/wiki/File:Stachy,_</a:t>
            </a:r>
            <a:r>
              <a:rPr lang="cs-CZ" u="sng" dirty="0" smtClean="0">
                <a:hlinkClick r:id="rId2"/>
              </a:rPr>
              <a:t>kr%C3%A1va.jpg</a:t>
            </a:r>
            <a:endParaRPr lang="cs-CZ" b="1" u="sng" dirty="0" smtClean="0"/>
          </a:p>
          <a:p>
            <a:r>
              <a:rPr lang="cs-CZ" sz="2000" u="sng" dirty="0" smtClean="0"/>
              <a:t>Snímek 5,6,8 </a:t>
            </a:r>
            <a:r>
              <a:rPr lang="cs-CZ" u="sng" dirty="0" smtClean="0"/>
              <a:t>: </a:t>
            </a:r>
            <a:r>
              <a:rPr lang="cs-CZ" dirty="0"/>
              <a:t>[cit </a:t>
            </a:r>
            <a:r>
              <a:rPr lang="cs-CZ" dirty="0" smtClean="0"/>
              <a:t>2011-10-25].</a:t>
            </a:r>
            <a:endParaRPr lang="cs-CZ" b="1" u="sng" dirty="0"/>
          </a:p>
          <a:p>
            <a:pPr hangingPunct="0"/>
            <a:r>
              <a:rPr lang="cs-CZ" dirty="0"/>
              <a:t>ČERNÍK, Vladimír. </a:t>
            </a:r>
            <a:r>
              <a:rPr lang="cs-CZ" i="1" dirty="0"/>
              <a:t>Přírodopis 2 Zoologie a botanika. </a:t>
            </a:r>
            <a:r>
              <a:rPr lang="cs-CZ" dirty="0"/>
              <a:t>1. vyd. Praha: SPN, 1999.</a:t>
            </a:r>
          </a:p>
          <a:p>
            <a:pPr hangingPunct="0"/>
            <a:r>
              <a:rPr lang="cs-CZ" dirty="0" smtClean="0"/>
              <a:t>ISBN </a:t>
            </a:r>
            <a:r>
              <a:rPr lang="cs-CZ" dirty="0"/>
              <a:t>80-7235-069-2. </a:t>
            </a:r>
            <a:r>
              <a:rPr lang="cs-CZ" dirty="0" smtClean="0"/>
              <a:t>s.51, 52.</a:t>
            </a:r>
          </a:p>
          <a:p>
            <a:pPr hangingPunct="0"/>
            <a:endParaRPr lang="cs-CZ" dirty="0"/>
          </a:p>
          <a:p>
            <a:pPr hangingPunct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3616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437</TotalTime>
  <Words>317</Words>
  <Application>Microsoft Office PowerPoint</Application>
  <PresentationFormat>Předvádění na obrazovce (4:3)</PresentationFormat>
  <Paragraphs>144</Paragraphs>
  <Slides>13</Slides>
  <Notes>1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Kočovská</dc:creator>
  <cp:lastModifiedBy>Dum</cp:lastModifiedBy>
  <cp:revision>30</cp:revision>
  <dcterms:created xsi:type="dcterms:W3CDTF">2011-08-03T10:15:16Z</dcterms:created>
  <dcterms:modified xsi:type="dcterms:W3CDTF">2012-04-24T20:15:41Z</dcterms:modified>
</cp:coreProperties>
</file>