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0D3F59A4-F837-41F0-876E-5CF40EF10FB8}" type="datetimeFigureOut">
              <a:rPr lang="cs-CZ" smtClean="0"/>
              <a:pPr/>
              <a:t>24.4.2012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slide" Target="slide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Dendrocoelum_lacteum.jpg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62980" y="908720"/>
            <a:ext cx="7772400" cy="14700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31421" y="2972544"/>
            <a:ext cx="6400800" cy="17526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5593177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Podnadpis 2"/>
          <p:cNvSpPr txBox="1">
            <a:spLocks/>
          </p:cNvSpPr>
          <p:nvPr/>
        </p:nvSpPr>
        <p:spPr>
          <a:xfrm>
            <a:off x="1323608" y="4959032"/>
            <a:ext cx="6400800" cy="456456"/>
          </a:xfrm>
          <a:prstGeom prst="rect">
            <a:avLst/>
          </a:prstGeom>
        </p:spPr>
        <p:txBody>
          <a:bodyPr vert="horz" lIns="91440" tIns="45720" rIns="91440" bIns="45720" rtlCol="0">
            <a:normAutofit fontScale="85000" lnSpcReduction="20000"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chemeClr val="tx1"/>
                </a:solidFill>
              </a:rPr>
              <a:t>VY_32_INOVACE_04-37</a:t>
            </a:r>
            <a:endParaRPr lang="cs-CZ" dirty="0">
              <a:solidFill>
                <a:schemeClr val="tx1"/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671863882"/>
              </p:ext>
            </p:extLst>
          </p:nvPr>
        </p:nvGraphicFramePr>
        <p:xfrm>
          <a:off x="1467802" y="2903061"/>
          <a:ext cx="6208395" cy="27736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508760"/>
                <a:gridCol w="4699635"/>
              </a:tblGrid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Ročník: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effectLst/>
                        </a:rPr>
                        <a:t>VI. ročník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oblast: 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Člověk a příroda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Vzdělávací obor: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Přírodopis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245899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Tematický okruh: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Mnohobuněčné organismy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Téma: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Ploštěnci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Jméno autora: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Bc. Kočovská Renata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Vytvořeno dne: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27. 10. 2011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Metodický popis,</a:t>
                      </a:r>
                      <a:endParaRPr lang="cs-CZ" sz="1200" kern="50">
                        <a:effectLst/>
                      </a:endParaRPr>
                    </a:p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>
                          <a:effectLst/>
                        </a:rPr>
                        <a:t>(anotace):</a:t>
                      </a:r>
                      <a:endParaRPr lang="cs-CZ" sz="1200" kern="5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effectLst/>
                        </a:rPr>
                        <a:t>Materiál slouží na podporu výuky tématu ploštěnci</a:t>
                      </a:r>
                      <a:endParaRPr lang="cs-CZ" sz="12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852865" y="2060848"/>
            <a:ext cx="6870792" cy="298543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isometricRightUp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cs-CZ" sz="8000" b="1" cap="all" spc="0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PLOŠTĚNCI</a:t>
            </a:r>
          </a:p>
          <a:p>
            <a:pPr algn="ctr"/>
            <a:endParaRPr lang="cs-CZ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endParaRPr lang="cs-CZ" sz="5400" b="1" cap="all" spc="0" dirty="0">
              <a:ln>
                <a:solidFill>
                  <a:schemeClr val="accent1"/>
                </a:solidFill>
              </a:ln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24292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79512" y="260648"/>
            <a:ext cx="848822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Ploštěnka mléčná</a:t>
            </a:r>
            <a:endParaRPr lang="cs-CZ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772816"/>
            <a:ext cx="798416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žije ve stojatých, mírně tekoucích vodách</a:t>
            </a:r>
          </a:p>
          <a:p>
            <a:endParaRPr lang="cs-CZ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pod kameny 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na rostlinách</a:t>
            </a:r>
            <a:r>
              <a:rPr lang="cs-CZ" sz="24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</a:p>
          <a:p>
            <a:pPr marL="285750" indent="-285750">
              <a:buFont typeface="Wingdings" pitchFamily="2" charset="2"/>
              <a:buChar char="§"/>
            </a:pPr>
            <a:endParaRPr lang="cs-CZ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indent="-28575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na dně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5" name="Obrázek 4" descr="http://upload.wikimedia.org/wikipedia/commons/0/0a/Dendrocoelum_lacteum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2636911"/>
            <a:ext cx="3395464" cy="383455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95902551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47459" y="417527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chemeClr val="accent1"/>
                </a:solidFill>
              </a:rPr>
              <a:t>Základní znaky:</a:t>
            </a:r>
            <a:endParaRPr lang="cs-CZ" sz="3600" b="1" u="sng" dirty="0">
              <a:solidFill>
                <a:schemeClr val="accent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21265" y="1196752"/>
            <a:ext cx="6744910" cy="78483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přední část – hmatové laloky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zadní část – špička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tělo kryto pokožkou – sliz, řasinky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uvnitř těla - svalový vak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plazivý pohyb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mléčná barva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Ohnutý roh 3"/>
          <p:cNvSpPr/>
          <p:nvPr/>
        </p:nvSpPr>
        <p:spPr>
          <a:xfrm>
            <a:off x="7488324" y="688728"/>
            <a:ext cx="648072" cy="508024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7416316" y="773463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dirty="0" smtClean="0">
                <a:solidFill>
                  <a:schemeClr val="accent1">
                    <a:lumMod val="50000"/>
                  </a:schemeClr>
                </a:solidFill>
                <a:hlinkClick r:id="rId2" action="ppaction://hlinksldjump"/>
              </a:rPr>
              <a:t> obr.1</a:t>
            </a:r>
            <a:endParaRPr lang="cs-CZ" sz="1600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733414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87624" y="620688"/>
            <a:ext cx="69127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Obr. 1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6" y="983984"/>
            <a:ext cx="1840656" cy="54633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/>
          <p:nvPr/>
        </p:nvCxnSpPr>
        <p:spPr>
          <a:xfrm flipV="1">
            <a:off x="4644008" y="983984"/>
            <a:ext cx="1584176" cy="42879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4427984" y="3930037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433098" y="5805264"/>
            <a:ext cx="1584176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6017274" y="389855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hmatové laloky</a:t>
            </a:r>
            <a:endParaRPr lang="cs-CZ" sz="24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017274" y="3514538"/>
            <a:ext cx="25202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přijímací a </a:t>
            </a:r>
            <a:r>
              <a:rPr lang="cs-CZ" sz="2400" dirty="0" err="1" smtClean="0"/>
              <a:t>vyvrhovací</a:t>
            </a:r>
            <a:r>
              <a:rPr lang="cs-CZ" sz="2400" dirty="0" smtClean="0"/>
              <a:t> otvor</a:t>
            </a:r>
            <a:endParaRPr lang="cs-CZ" sz="24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22729" y="5574431"/>
            <a:ext cx="22373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špička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371420377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98597" y="783601"/>
            <a:ext cx="71287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u="sng" dirty="0" smtClean="0">
                <a:solidFill>
                  <a:schemeClr val="accent1"/>
                </a:solidFill>
              </a:rPr>
              <a:t>Orgánové soustavy:</a:t>
            </a:r>
          </a:p>
          <a:p>
            <a:endParaRPr lang="cs-CZ" sz="3600" b="1" u="sng" dirty="0">
              <a:solidFill>
                <a:schemeClr val="accent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972313" y="1887822"/>
            <a:ext cx="684076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Trávicí</a:t>
            </a:r>
          </a:p>
          <a:p>
            <a:endParaRPr lang="cs-CZ" sz="3200" b="1" dirty="0" smtClean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přijímací otvor = </a:t>
            </a:r>
            <a:r>
              <a:rPr lang="cs-CZ" sz="2800" b="1" dirty="0" err="1" smtClean="0">
                <a:solidFill>
                  <a:schemeClr val="accent1">
                    <a:lumMod val="50000"/>
                  </a:schemeClr>
                </a:solidFill>
              </a:rPr>
              <a:t>vyvrhovací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otvor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na břišní straně</a:t>
            </a:r>
          </a:p>
          <a:p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rozvětvená trávicí dutina</a:t>
            </a:r>
          </a:p>
          <a:p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vstřebávání živin do celého těla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hnutý roh 4"/>
          <p:cNvSpPr/>
          <p:nvPr/>
        </p:nvSpPr>
        <p:spPr>
          <a:xfrm>
            <a:off x="6732240" y="954453"/>
            <a:ext cx="792088" cy="720080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6661809" y="1242098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2" action="ppaction://hlinksldjump"/>
              </a:rPr>
              <a:t>Obr.2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8996916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971600" y="459160"/>
            <a:ext cx="6984776" cy="75405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Dýchací                          </a:t>
            </a:r>
          </a:p>
          <a:p>
            <a:endParaRPr lang="cs-CZ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celým povrchem těla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Vylučovací</a:t>
            </a:r>
          </a:p>
          <a:p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jednoduchá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plaménkové buňky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Nervová</a:t>
            </a:r>
          </a:p>
          <a:p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nervové zauzliny v přední části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3 páry nervových provazců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provazovitá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" name="Ohnutý roh 4"/>
          <p:cNvSpPr/>
          <p:nvPr/>
        </p:nvSpPr>
        <p:spPr>
          <a:xfrm>
            <a:off x="6948264" y="893041"/>
            <a:ext cx="864096" cy="663751"/>
          </a:xfrm>
          <a:prstGeom prst="foldedCorne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hlinkClick r:id="rId2" action="ppaction://hlinksldjump"/>
              </a:rPr>
              <a:t>Obr.2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889704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827584" y="764704"/>
            <a:ext cx="7632848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Rozmnožovací</a:t>
            </a:r>
          </a:p>
          <a:p>
            <a:endParaRPr lang="cs-CZ" sz="28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hermafrodit</a:t>
            </a:r>
          </a:p>
          <a:p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oplozená vajíčka nalepuje na předměty ve vodě</a:t>
            </a:r>
          </a:p>
          <a:p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líhnutí malých ploštěnek</a:t>
            </a:r>
          </a:p>
          <a:p>
            <a:endParaRPr lang="cs-CZ" sz="28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přímý vývin</a:t>
            </a:r>
          </a:p>
          <a:p>
            <a:pPr marL="457200" indent="-457200">
              <a:buFont typeface="Wingdings" pitchFamily="2" charset="2"/>
              <a:buChar char="§"/>
            </a:pP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084168" y="1052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54286619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43608" y="54868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>
                    <a:lumMod val="50000"/>
                  </a:schemeClr>
                </a:solidFill>
              </a:rPr>
              <a:t>Obr. 2</a:t>
            </a:r>
            <a:endParaRPr lang="cs-CZ" dirty="0">
              <a:solidFill>
                <a:schemeClr val="accent1">
                  <a:lumMod val="50000"/>
                </a:schemeClr>
              </a:solidFill>
            </a:endParaRPr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71924" y="918012"/>
            <a:ext cx="1968228" cy="52472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8" name="Přímá spojnice se šipkou 7"/>
          <p:cNvCxnSpPr>
            <a:endCxn id="9" idx="3"/>
          </p:cNvCxnSpPr>
          <p:nvPr/>
        </p:nvCxnSpPr>
        <p:spPr>
          <a:xfrm flipH="1">
            <a:off x="3203848" y="1628800"/>
            <a:ext cx="1752190" cy="48286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ovéPole 8"/>
          <p:cNvSpPr txBox="1"/>
          <p:nvPr/>
        </p:nvSpPr>
        <p:spPr>
          <a:xfrm>
            <a:off x="395536" y="1880828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4"/>
                </a:solidFill>
              </a:rPr>
              <a:t>nervová soustava</a:t>
            </a:r>
            <a:endParaRPr lang="cs-CZ" sz="2400" dirty="0">
              <a:solidFill>
                <a:schemeClr val="accent4"/>
              </a:solidFill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H="1">
            <a:off x="3131840" y="2852936"/>
            <a:ext cx="2016224" cy="165618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755576" y="4509120"/>
            <a:ext cx="26642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rgbClr val="00B050"/>
                </a:solidFill>
              </a:rPr>
              <a:t>trávicí soustava</a:t>
            </a:r>
            <a:endParaRPr lang="cs-CZ" sz="2400" dirty="0">
              <a:solidFill>
                <a:srgbClr val="00B050"/>
              </a:solidFill>
            </a:endParaRPr>
          </a:p>
        </p:txBody>
      </p:sp>
      <p:cxnSp>
        <p:nvCxnSpPr>
          <p:cNvPr id="15" name="Přímá spojnice se šipkou 14"/>
          <p:cNvCxnSpPr/>
          <p:nvPr/>
        </p:nvCxnSpPr>
        <p:spPr>
          <a:xfrm>
            <a:off x="5940152" y="3212976"/>
            <a:ext cx="1296144" cy="93610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6012160" y="4324453"/>
            <a:ext cx="31318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solidFill>
                  <a:schemeClr val="accent1">
                    <a:lumMod val="75000"/>
                  </a:schemeClr>
                </a:solidFill>
              </a:rPr>
              <a:t>vylučovací soustava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Šipka doleva 2"/>
          <p:cNvSpPr/>
          <p:nvPr/>
        </p:nvSpPr>
        <p:spPr>
          <a:xfrm>
            <a:off x="1223628" y="5841267"/>
            <a:ext cx="1152128" cy="648072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475656" y="6021288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hlinkClick r:id="rId3" action="ppaction://hlinksldjump"/>
              </a:rPr>
              <a:t>Zpět 1</a:t>
            </a:r>
            <a:endParaRPr lang="cs-CZ" dirty="0"/>
          </a:p>
        </p:txBody>
      </p:sp>
      <p:sp>
        <p:nvSpPr>
          <p:cNvPr id="7" name="Šipka doleva 6"/>
          <p:cNvSpPr/>
          <p:nvPr/>
        </p:nvSpPr>
        <p:spPr>
          <a:xfrm>
            <a:off x="5940152" y="5943572"/>
            <a:ext cx="1080120" cy="57606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012160" y="6046938"/>
            <a:ext cx="10081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</a:t>
            </a:r>
            <a:r>
              <a:rPr lang="cs-CZ" dirty="0" smtClean="0">
                <a:hlinkClick r:id="rId4" action="ppaction://hlinksldjump"/>
              </a:rPr>
              <a:t>Zpět 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63067666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15616" y="620688"/>
            <a:ext cx="315182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</a:rPr>
              <a:t>Způsob života</a:t>
            </a:r>
            <a:endParaRPr lang="cs-CZ" sz="32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403648" y="1556792"/>
            <a:ext cx="684076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schopnost regenerace – zacelování ran, dorůstaní částí těla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potrava - drobní živočichové</a:t>
            </a:r>
          </a:p>
          <a:p>
            <a:r>
              <a:rPr lang="cs-CZ" sz="2800" b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                   - řasy </a:t>
            </a:r>
          </a:p>
          <a:p>
            <a:pPr marL="457200" indent="-457200">
              <a:buFont typeface="Wingdings" pitchFamily="2" charset="2"/>
              <a:buChar char="§"/>
            </a:pPr>
            <a:r>
              <a:rPr lang="cs-CZ" sz="2800" b="1" dirty="0" smtClean="0">
                <a:solidFill>
                  <a:schemeClr val="accent1">
                    <a:lumMod val="50000"/>
                  </a:schemeClr>
                </a:solidFill>
              </a:rPr>
              <a:t>součást potravního řetězce</a:t>
            </a:r>
            <a:endParaRPr lang="cs-CZ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3517252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89610" y="2967335"/>
            <a:ext cx="8364789" cy="830997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Děkuji za pozornost</a:t>
            </a:r>
            <a:endParaRPr lang="cs-CZ" sz="48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2" name="Veselý obličej 1"/>
          <p:cNvSpPr/>
          <p:nvPr/>
        </p:nvSpPr>
        <p:spPr>
          <a:xfrm>
            <a:off x="3203848" y="1229188"/>
            <a:ext cx="1584176" cy="144016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13229140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476672"/>
            <a:ext cx="8136905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Použitá literatura a zdroje:</a:t>
            </a:r>
          </a:p>
          <a:p>
            <a:endParaRPr lang="cs-CZ" b="1" u="sng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/>
            <a:r>
              <a:rPr lang="cs-CZ" dirty="0" smtClean="0">
                <a:latin typeface="Tw Cen MT" pitchFamily="34" charset="-18"/>
              </a:rPr>
              <a:t>ČERNÍK</a:t>
            </a:r>
            <a:r>
              <a:rPr lang="cs-CZ" dirty="0">
                <a:latin typeface="Tw Cen MT" pitchFamily="34" charset="-18"/>
              </a:rPr>
              <a:t>, Vladimír. </a:t>
            </a:r>
            <a:r>
              <a:rPr lang="cs-CZ" i="1" dirty="0">
                <a:latin typeface="Tw Cen MT" pitchFamily="34" charset="-18"/>
              </a:rPr>
              <a:t>Přírodopis 1. </a:t>
            </a:r>
            <a:r>
              <a:rPr lang="cs-CZ" dirty="0">
                <a:latin typeface="Tw Cen MT" pitchFamily="34" charset="-18"/>
              </a:rPr>
              <a:t>dotisk 1. přepracovaného vydání. Praha: SPN, 2002.</a:t>
            </a:r>
          </a:p>
          <a:p>
            <a:pPr hangingPunct="0"/>
            <a:r>
              <a:rPr lang="cs-CZ" dirty="0">
                <a:latin typeface="Tw Cen MT" pitchFamily="34" charset="-18"/>
              </a:rPr>
              <a:t>ISBN 80-7235-068-4. s. </a:t>
            </a:r>
            <a:r>
              <a:rPr lang="cs-CZ" dirty="0" smtClean="0">
                <a:latin typeface="Tw Cen MT" pitchFamily="34" charset="-18"/>
              </a:rPr>
              <a:t>42</a:t>
            </a:r>
          </a:p>
          <a:p>
            <a:pPr hangingPunct="0"/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Snímek 3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autor: Eduard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Solá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dirty="0"/>
              <a:t>[cit 2011-11-01]. Dostupný pod licencí </a:t>
            </a:r>
            <a:r>
              <a:rPr lang="cs-CZ" dirty="0" err="1"/>
              <a:t>Commons</a:t>
            </a:r>
            <a:r>
              <a:rPr lang="cs-CZ" dirty="0"/>
              <a:t> </a:t>
            </a:r>
            <a:r>
              <a:rPr lang="cs-CZ" dirty="0" err="1"/>
              <a:t>Wikimedia</a:t>
            </a:r>
            <a:r>
              <a:rPr lang="cs-CZ" dirty="0"/>
              <a:t> na WWW</a:t>
            </a:r>
            <a:r>
              <a:rPr lang="cs-CZ" dirty="0" smtClean="0"/>
              <a:t>:</a:t>
            </a:r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hangingPunct="0"/>
            <a:r>
              <a:rPr lang="cs-CZ" u="sng" dirty="0">
                <a:hlinkClick r:id="rId2"/>
              </a:rPr>
              <a:t>http://</a:t>
            </a:r>
            <a:r>
              <a:rPr lang="cs-CZ" u="sng" dirty="0" smtClean="0">
                <a:hlinkClick r:id="rId2"/>
              </a:rPr>
              <a:t>commons.wikimedia.org/wiki/File:Dendrocoelum_lacteum.jpg</a:t>
            </a:r>
            <a:endParaRPr lang="cs-CZ" b="1" dirty="0" smtClean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b="1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Snímek 5,9:</a:t>
            </a:r>
            <a:endParaRPr lang="cs-CZ" b="1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hangingPunct="0"/>
            <a:r>
              <a:rPr lang="cs-CZ" dirty="0">
                <a:latin typeface="Tw Cen MT" pitchFamily="34" charset="-18"/>
              </a:rPr>
              <a:t>KVASNIČKOVÁ, Danuše. </a:t>
            </a:r>
            <a:r>
              <a:rPr lang="cs-CZ" i="1" dirty="0">
                <a:latin typeface="Tw Cen MT" pitchFamily="34" charset="-18"/>
              </a:rPr>
              <a:t>Ekologický přírodopis – pracovní sešit pro 7. roč. </a:t>
            </a:r>
            <a:r>
              <a:rPr lang="cs-CZ" dirty="0">
                <a:latin typeface="Tw Cen MT" pitchFamily="34" charset="-18"/>
              </a:rPr>
              <a:t>1. vyd. Praha:</a:t>
            </a:r>
          </a:p>
          <a:p>
            <a:pPr hangingPunct="0"/>
            <a:r>
              <a:rPr lang="cs-CZ" dirty="0">
                <a:latin typeface="Tw Cen MT" pitchFamily="34" charset="-18"/>
              </a:rPr>
              <a:t>FORTUNA, 1999. ISBN 80-7168-631-X. s. </a:t>
            </a:r>
            <a:r>
              <a:rPr lang="cs-CZ" dirty="0" smtClean="0">
                <a:latin typeface="Tw Cen MT" pitchFamily="34" charset="-18"/>
              </a:rPr>
              <a:t>23. </a:t>
            </a:r>
            <a:endParaRPr lang="cs-CZ" dirty="0">
              <a:latin typeface="Tw Cen MT" pitchFamily="34" charset="-18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6865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197</TotalTime>
  <Words>286</Words>
  <Application>Microsoft Office PowerPoint</Application>
  <PresentationFormat>Předvádění na obrazovce (4:3)</PresentationFormat>
  <Paragraphs>103</Paragraphs>
  <Slides>12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Arkýř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22</cp:revision>
  <dcterms:created xsi:type="dcterms:W3CDTF">2011-03-22T17:13:23Z</dcterms:created>
  <dcterms:modified xsi:type="dcterms:W3CDTF">2012-04-24T21:39:10Z</dcterms:modified>
</cp:coreProperties>
</file>