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5" r:id="rId3"/>
    <p:sldId id="256" r:id="rId4"/>
    <p:sldId id="267" r:id="rId5"/>
    <p:sldId id="269" r:id="rId6"/>
    <p:sldId id="268" r:id="rId7"/>
    <p:sldId id="270" r:id="rId8"/>
    <p:sldId id="27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FE621E2-CF27-4DEB-AA9F-A9DBB0789AAB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10580E8-327E-4FB1-B8FA-445AD5ED97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aple_Panny_Marie_Loret&#225;nsk&#233;_(Vrchy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3400" y="1371600"/>
            <a:ext cx="7851648" cy="18288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cs-CZ" dirty="0" smtClean="0">
                <a:solidFill>
                  <a:schemeClr val="tx1"/>
                </a:solidFill>
                <a:effectLst/>
              </a:rPr>
              <a:t>VY_52_INOVACE_PR.3.3-32</a:t>
            </a:r>
            <a:endParaRPr lang="cs-CZ" dirty="0" smtClean="0"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val="3029180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Grp="1" noChangeArrowheads="1"/>
          </p:cNvSpPr>
          <p:nvPr>
            <p:ph idx="1"/>
          </p:nvPr>
        </p:nvSpPr>
        <p:spPr bwMode="auto">
          <a:xfrm>
            <a:off x="323528" y="1340768"/>
            <a:ext cx="8686800" cy="4555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 dirty="0" smtClean="0">
                <a:latin typeface="Calibri" pitchFamily="34" charset="0"/>
              </a:rPr>
              <a:t>Anotace: </a:t>
            </a:r>
            <a:r>
              <a:rPr lang="cs-CZ" sz="2000" b="1" dirty="0">
                <a:latin typeface="Calibri" pitchFamily="34" charset="0"/>
              </a:rPr>
              <a:t>žák </a:t>
            </a:r>
            <a:r>
              <a:rPr lang="cs-CZ" sz="2000" b="1" dirty="0" smtClean="0">
                <a:latin typeface="Calibri" pitchFamily="34" charset="0"/>
              </a:rPr>
              <a:t>se seznámí s pověstí o Čertově kapli, přečte s porozuměním pověst a splní úkol </a:t>
            </a:r>
            <a:r>
              <a:rPr lang="cs-CZ" sz="2000" b="1" dirty="0">
                <a:latin typeface="Calibri" pitchFamily="34" charset="0"/>
              </a:rPr>
              <a:t>	</a:t>
            </a:r>
          </a:p>
          <a:p>
            <a:pPr eaLnBrk="1" hangingPunct="1"/>
            <a:r>
              <a:rPr lang="cs-CZ" sz="2000" b="1" dirty="0">
                <a:latin typeface="Calibri" pitchFamily="34" charset="0"/>
              </a:rPr>
              <a:t>Autor: Mgr. </a:t>
            </a:r>
            <a:r>
              <a:rPr lang="cs-CZ" sz="2000" b="1" dirty="0" smtClean="0">
                <a:latin typeface="Calibri" pitchFamily="34" charset="0"/>
              </a:rPr>
              <a:t>Blanka Kusá</a:t>
            </a:r>
            <a:r>
              <a:rPr lang="cs-CZ" sz="2000" b="1" dirty="0">
                <a:latin typeface="Calibri" pitchFamily="34" charset="0"/>
              </a:rPr>
              <a:t>	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Vzdělávací oblast : Člověk a jeho svět, Prvouka 3. ročník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Místo, kde žijeme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Jazyk: Čeština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Klíčová </a:t>
            </a:r>
            <a:r>
              <a:rPr lang="cs-CZ" sz="2000" b="1" dirty="0" smtClean="0">
                <a:latin typeface="Calibri" pitchFamily="34" charset="0"/>
              </a:rPr>
              <a:t>slova: </a:t>
            </a:r>
            <a:r>
              <a:rPr lang="cs-CZ" sz="2000" b="1" dirty="0" smtClean="0">
                <a:latin typeface="Calibri" pitchFamily="34" charset="0"/>
              </a:rPr>
              <a:t>Fulnek, pověst, Čertova kaple</a:t>
            </a:r>
            <a:endParaRPr lang="cs-CZ" sz="2000" b="1" dirty="0">
              <a:latin typeface="Calibri" pitchFamily="34" charset="0"/>
            </a:endParaRPr>
          </a:p>
          <a:p>
            <a:pPr eaLnBrk="1" hangingPunct="1"/>
            <a:r>
              <a:rPr lang="cs-CZ" sz="2000" b="1" dirty="0">
                <a:latin typeface="Calibri" pitchFamily="34" charset="0"/>
              </a:rPr>
              <a:t>Druh učebního materiálu: prezentace 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Cílová </a:t>
            </a:r>
            <a:r>
              <a:rPr lang="cs-CZ" sz="2000" b="1" dirty="0">
                <a:latin typeface="Calibri" pitchFamily="34" charset="0"/>
              </a:rPr>
              <a:t>skupina: Žák</a:t>
            </a:r>
          </a:p>
          <a:p>
            <a:pPr eaLnBrk="1" hangingPunct="1"/>
            <a:r>
              <a:rPr lang="cs-CZ" sz="2000" b="1" dirty="0">
                <a:latin typeface="Calibri" pitchFamily="34" charset="0"/>
              </a:rPr>
              <a:t>Stupeň a typ </a:t>
            </a:r>
            <a:r>
              <a:rPr lang="cs-CZ" sz="2000" b="1" dirty="0" smtClean="0">
                <a:latin typeface="Calibri" pitchFamily="34" charset="0"/>
              </a:rPr>
              <a:t>vzdělávání: </a:t>
            </a:r>
            <a:r>
              <a:rPr lang="cs-CZ" sz="2000" b="1" dirty="0">
                <a:latin typeface="Calibri" pitchFamily="34" charset="0"/>
              </a:rPr>
              <a:t>základní vzdělávání – </a:t>
            </a:r>
            <a:r>
              <a:rPr lang="cs-CZ" sz="2000" b="1" dirty="0" smtClean="0">
                <a:latin typeface="Calibri" pitchFamily="34" charset="0"/>
              </a:rPr>
              <a:t>první </a:t>
            </a:r>
            <a:r>
              <a:rPr lang="cs-CZ" sz="2000" b="1" dirty="0">
                <a:latin typeface="Calibri" pitchFamily="34" charset="0"/>
              </a:rPr>
              <a:t>s</a:t>
            </a:r>
            <a:r>
              <a:rPr lang="cs-CZ" sz="2000" b="1" dirty="0" smtClean="0">
                <a:latin typeface="Calibri" pitchFamily="34" charset="0"/>
              </a:rPr>
              <a:t>tupeň</a:t>
            </a:r>
            <a:endParaRPr lang="cs-CZ" sz="2000" b="1" dirty="0">
              <a:latin typeface="Calibri" pitchFamily="34" charset="0"/>
            </a:endParaRPr>
          </a:p>
          <a:p>
            <a:pPr eaLnBrk="1" hangingPunct="1"/>
            <a:r>
              <a:rPr lang="cs-CZ" sz="2000" b="1" dirty="0">
                <a:latin typeface="Calibri" pitchFamily="34" charset="0"/>
              </a:rPr>
              <a:t>Typická věková skupina: </a:t>
            </a:r>
            <a:r>
              <a:rPr lang="cs-CZ" sz="2000" b="1" dirty="0" smtClean="0">
                <a:latin typeface="Calibri" pitchFamily="34" charset="0"/>
              </a:rPr>
              <a:t>8 </a:t>
            </a:r>
            <a:r>
              <a:rPr lang="cs-CZ" sz="2000" b="1" dirty="0">
                <a:latin typeface="Calibri" pitchFamily="34" charset="0"/>
              </a:rPr>
              <a:t>- </a:t>
            </a:r>
            <a:r>
              <a:rPr lang="cs-CZ" sz="2000" b="1" dirty="0" smtClean="0">
                <a:latin typeface="Calibri" pitchFamily="34" charset="0"/>
              </a:rPr>
              <a:t>11 </a:t>
            </a:r>
            <a:r>
              <a:rPr lang="cs-CZ" sz="2000" b="1" dirty="0">
                <a:latin typeface="Calibri" pitchFamily="34" charset="0"/>
              </a:rPr>
              <a:t>let</a:t>
            </a:r>
          </a:p>
          <a:p>
            <a:pPr eaLnBrk="1" hangingPunct="1"/>
            <a:r>
              <a:rPr lang="cs-CZ" sz="2000" b="1" dirty="0">
                <a:latin typeface="Calibri" pitchFamily="34" charset="0"/>
              </a:rPr>
              <a:t>Celková velikost: </a:t>
            </a:r>
            <a:r>
              <a:rPr lang="cs-CZ" sz="2000" b="1" dirty="0" smtClean="0">
                <a:latin typeface="Calibri" pitchFamily="34" charset="0"/>
              </a:rPr>
              <a:t>7,54 </a:t>
            </a:r>
            <a:r>
              <a:rPr lang="cs-CZ" sz="2000" b="1" dirty="0">
                <a:latin typeface="Calibri" pitchFamily="34" charset="0"/>
              </a:rPr>
              <a:t>MB</a:t>
            </a:r>
          </a:p>
        </p:txBody>
      </p:sp>
    </p:spTree>
    <p:extLst>
      <p:ext uri="{BB962C8B-B14F-4D97-AF65-F5344CB8AC3E}">
        <p14:creationId xmlns:p14="http://schemas.microsoft.com/office/powerpoint/2010/main" val="2197612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pověst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458200" cy="1222375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/>
              <a:t>Čertova kaple</a:t>
            </a:r>
            <a:endParaRPr lang="cs-CZ" sz="8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Stará pověst vypráví, že na místě dnešní kapličky rubal kolem roku 1747 dříví chudý drvoštěp Jan Kašpar. Při práci ho jednou znenadání vyrušil mládenec v mysliveckém oděvu, jenž mu sliboval veliké bohatství, pokud střemhlav skočí dolů z nejvyšší jedle, jež byla na dohled.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Touha po bohatství v chuďasovi zvítězila nad rozumem a na strom tedy vyšplhal. Když byl již v samotné koruně, uslyšel zvonit poledne z </a:t>
            </a:r>
            <a:r>
              <a:rPr lang="cs-CZ" sz="3200" dirty="0" err="1" smtClean="0"/>
              <a:t>vršského</a:t>
            </a:r>
            <a:r>
              <a:rPr lang="cs-CZ" sz="3200" dirty="0" smtClean="0"/>
              <a:t> kostela a začal se modlit. Vtom se mu zjevila Panna Maria s Jezulátkem a hrozila mu „Nepokoušej Pána Boha a neskákej.“ Teprve v onom okamžiku prý dřevorubec poznal v mladém myslivci čerta. Ten mezitím zmizel.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Kašpar děkoval Panně Marii za záchranu a majitel lesa na památku události vystavěl na onom místě kapličku. Uvnitř se nacházel obraz s nápisem: „Na tomto místě byl zachráněn Marií Loretánskou v roce 1747 Jan Kašpar.“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5240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668344" y="630932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Úkol: vymysli 4 otázky k tomuto textu, které začínají těmito slovy:</a:t>
            </a:r>
          </a:p>
          <a:p>
            <a:r>
              <a:rPr lang="cs-CZ" sz="3200" dirty="0" smtClean="0"/>
              <a:t>Kdo … ?</a:t>
            </a:r>
          </a:p>
          <a:p>
            <a:r>
              <a:rPr lang="cs-CZ" sz="3200" dirty="0" smtClean="0"/>
              <a:t>Co … ?</a:t>
            </a:r>
          </a:p>
          <a:p>
            <a:r>
              <a:rPr lang="cs-CZ" sz="3200" dirty="0" smtClean="0"/>
              <a:t>Kde … ?</a:t>
            </a:r>
          </a:p>
          <a:p>
            <a:r>
              <a:rPr lang="cs-CZ" sz="3200" dirty="0" smtClean="0"/>
              <a:t>Proč … ?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Použité zdroje: </a:t>
            </a:r>
            <a:r>
              <a:rPr lang="cs-CZ" sz="2400" dirty="0" smtClean="0">
                <a:hlinkClick r:id="rId2"/>
              </a:rPr>
              <a:t>http://cs.wikipedia.org/wiki/Kaple_Panny_Marie_Loretánské_(Vrchy)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Obr. 1</a:t>
            </a:r>
            <a:r>
              <a:rPr lang="cs-CZ" sz="2400" smtClean="0"/>
              <a:t>: </a:t>
            </a:r>
            <a:r>
              <a:rPr lang="cs-CZ" sz="2400" smtClean="0">
                <a:hlinkClick r:id="rId2"/>
              </a:rPr>
              <a:t>http://cs.wikipedia.org/wiki/Kaple_Panny_Marie_Loretánské_(Vrchy)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762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127</TotalTime>
  <Words>225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Prezentace aplikace PowerPoint</vt:lpstr>
      <vt:lpstr>Čertova kaple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škola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Fulnek</dc:title>
  <dc:creator>ZŠ TGM</dc:creator>
  <cp:lastModifiedBy>Martin Králík</cp:lastModifiedBy>
  <cp:revision>22</cp:revision>
  <dcterms:created xsi:type="dcterms:W3CDTF">2011-10-07T12:22:28Z</dcterms:created>
  <dcterms:modified xsi:type="dcterms:W3CDTF">2012-04-25T07:27:53Z</dcterms:modified>
</cp:coreProperties>
</file>