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Nováková Lenka" initials="NL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336600"/>
    <a:srgbClr val="FF33CC"/>
    <a:srgbClr val="FF00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BA6D0F5C-905A-45C3-8B80-1A60A3115683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D5E4007A-E9A8-4C11-B680-8099F75DE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D0F5C-905A-45C3-8B80-1A60A3115683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4007A-E9A8-4C11-B680-8099F75DE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D0F5C-905A-45C3-8B80-1A60A3115683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4007A-E9A8-4C11-B680-8099F75DE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D0F5C-905A-45C3-8B80-1A60A3115683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4007A-E9A8-4C11-B680-8099F75DE5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D0F5C-905A-45C3-8B80-1A60A3115683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4007A-E9A8-4C11-B680-8099F75DE5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D0F5C-905A-45C3-8B80-1A60A3115683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4007A-E9A8-4C11-B680-8099F75DE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D0F5C-905A-45C3-8B80-1A60A3115683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4007A-E9A8-4C11-B680-8099F75DE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BA6D0F5C-905A-45C3-8B80-1A60A3115683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D5E4007A-E9A8-4C11-B680-8099F75DE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BA6D0F5C-905A-45C3-8B80-1A60A3115683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D5E4007A-E9A8-4C11-B680-8099F75DE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D0F5C-905A-45C3-8B80-1A60A3115683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4007A-E9A8-4C11-B680-8099F75DE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D0F5C-905A-45C3-8B80-1A60A3115683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4007A-E9A8-4C11-B680-8099F75DE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A6D0F5C-905A-45C3-8B80-1A60A3115683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D5E4007A-E9A8-4C11-B680-8099F75DE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10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microsoft.com/office/2007/relationships/hdphoto" Target="../media/hdphoto6.wdp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jpeg"/><Relationship Id="rId4" Type="http://schemas.microsoft.com/office/2007/relationships/hdphoto" Target="../media/hdphoto5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7" Type="http://schemas.microsoft.com/office/2007/relationships/hdphoto" Target="../media/hdphoto7.wdp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6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124744"/>
            <a:ext cx="7772400" cy="1470025"/>
          </a:xfrm>
        </p:spPr>
        <p:txBody>
          <a:bodyPr/>
          <a:lstStyle/>
          <a:p>
            <a:r>
              <a:rPr lang="cs-CZ" sz="2000" b="1" dirty="0" smtClean="0"/>
              <a:t>Šablona III/2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5400" b="1" u="sng" dirty="0" smtClean="0"/>
              <a:t>Pralesy</a:t>
            </a:r>
            <a:endParaRPr lang="cs-CZ" sz="5400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852936"/>
            <a:ext cx="6400800" cy="175260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Mgr. Lenka Nováková – 1.ZŠ Horní Slavkov</a:t>
            </a:r>
          </a:p>
          <a:p>
            <a:r>
              <a:rPr lang="cs-CZ" sz="2000" b="1" smtClean="0">
                <a:solidFill>
                  <a:schemeClr val="tx1"/>
                </a:solidFill>
              </a:rPr>
              <a:t>VY_32_INOVACE_08_Pralesy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005064"/>
            <a:ext cx="6096000" cy="1495425"/>
          </a:xfrm>
          <a:prstGeom prst="rect">
            <a:avLst/>
          </a:prstGeom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xmlns="" val="3396165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6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0634" y="692843"/>
            <a:ext cx="720080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tx1"/>
                </a:solidFill>
              </a:rPr>
              <a:t>Co to je tropický deštný les – prales?</a:t>
            </a:r>
            <a:endParaRPr lang="cs-CZ" sz="3000" b="1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01563" y="1619076"/>
            <a:ext cx="720080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rgbClr val="FF0000"/>
                </a:solidFill>
              </a:rPr>
              <a:t>Zelené plíce světa  </a:t>
            </a:r>
            <a:r>
              <a:rPr lang="cs-CZ" sz="3000" b="1" dirty="0" smtClean="0">
                <a:solidFill>
                  <a:schemeClr val="tx1"/>
                </a:solidFill>
              </a:rPr>
              <a:t>(Co to znamená?)</a:t>
            </a:r>
            <a:endParaRPr lang="cs-CZ" sz="30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26537" y="2599897"/>
            <a:ext cx="720080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Kde se vyskytují pralesy?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51511" y="3651773"/>
            <a:ext cx="7200800" cy="20882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 tropickém pásu, mezi 10 st. </a:t>
            </a:r>
            <a:r>
              <a:rPr lang="cs-CZ" sz="2800" b="1" dirty="0" err="1">
                <a:solidFill>
                  <a:srgbClr val="FF0000"/>
                </a:solidFill>
              </a:rPr>
              <a:t>s</a:t>
            </a:r>
            <a:r>
              <a:rPr lang="cs-CZ" sz="2800" b="1" dirty="0" err="1" smtClean="0">
                <a:solidFill>
                  <a:srgbClr val="FF0000"/>
                </a:solidFill>
              </a:rPr>
              <a:t>ev</a:t>
            </a:r>
            <a:r>
              <a:rPr lang="cs-CZ" sz="2800" b="1" dirty="0" smtClean="0">
                <a:solidFill>
                  <a:srgbClr val="FF0000"/>
                </a:solidFill>
              </a:rPr>
              <a:t>. a již. šířky  - rovníková Afrika, Jižní Amerika, Indonésie a Austrálie.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  Je zde stálé počasí, teplo a vlhko.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90550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6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novale.ZSHORNISLAVKOV\AppData\Local\Microsoft\Windows\Temporary Internet Files\Content.IE5\5AQR4NWV\MP9004373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836712"/>
            <a:ext cx="1970920" cy="2548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novale.ZSHORNISLAVKOV\AppData\Local\Microsoft\Windows\Temporary Internet Files\Content.IE5\3SUBFP18\MP90042313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300757"/>
            <a:ext cx="3059832" cy="2557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60173" y="836712"/>
            <a:ext cx="6965245" cy="1202485"/>
          </a:xfrm>
        </p:spPr>
        <p:txBody>
          <a:bodyPr>
            <a:normAutofit/>
          </a:bodyPr>
          <a:lstStyle/>
          <a:p>
            <a:r>
              <a:rPr lang="cs-CZ" b="1" u="sng" dirty="0" smtClean="0"/>
              <a:t>Jak vypadá prales?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Skládá se ze tří pater:    </a:t>
            </a:r>
            <a:r>
              <a:rPr lang="cs-CZ" b="1" dirty="0" smtClean="0">
                <a:solidFill>
                  <a:srgbClr val="FF0000"/>
                </a:solidFill>
              </a:rPr>
              <a:t>1</a:t>
            </a:r>
            <a:r>
              <a:rPr lang="cs-CZ" b="1" dirty="0" smtClean="0">
                <a:solidFill>
                  <a:srgbClr val="FF0000"/>
                </a:solidFill>
              </a:rPr>
              <a:t>, bylinné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 2</a:t>
            </a:r>
            <a:r>
              <a:rPr lang="cs-CZ" b="1" dirty="0" smtClean="0">
                <a:solidFill>
                  <a:srgbClr val="FF0000"/>
                </a:solidFill>
              </a:rPr>
              <a:t>, keřové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3</a:t>
            </a:r>
            <a:r>
              <a:rPr lang="cs-CZ" b="1" dirty="0" smtClean="0">
                <a:solidFill>
                  <a:srgbClr val="FF0000"/>
                </a:solidFill>
              </a:rPr>
              <a:t>, stromové</a:t>
            </a:r>
          </a:p>
          <a:p>
            <a:pPr marL="0" indent="0" algn="just">
              <a:buNone/>
            </a:pPr>
            <a:r>
              <a:rPr lang="cs-CZ" dirty="0" smtClean="0"/>
              <a:t>Výška může dosahovat až 50 metrů. Při pohledu z výšky připomíná shnilý květák.</a:t>
            </a:r>
          </a:p>
          <a:p>
            <a:pPr marL="0" indent="0" algn="just">
              <a:buNone/>
            </a:pPr>
            <a:r>
              <a:rPr lang="cs-CZ" dirty="0" smtClean="0"/>
              <a:t>V nitru pralesa je šero díky hustému porostu, pohybovat se můžete pouze za pomoci mačety a prosekávat si cestu.</a:t>
            </a:r>
          </a:p>
        </p:txBody>
      </p:sp>
    </p:spTree>
    <p:extLst>
      <p:ext uri="{BB962C8B-B14F-4D97-AF65-F5344CB8AC3E}">
        <p14:creationId xmlns:p14="http://schemas.microsoft.com/office/powerpoint/2010/main" xmlns="" val="1229900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6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 descr="C:\Users\novale.ZSHORNISLAVKOV\AppData\Local\Microsoft\Windows\Temporary Internet Files\Content.IE5\5AQR4NWV\MP9004050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27897" y="4748469"/>
            <a:ext cx="1643697" cy="2048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novale.ZSHORNISLAVKOV\AppData\Local\Microsoft\Windows\Temporary Internet Files\Content.IE5\D0S4VITG\MP9003139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616" b="89940" l="20667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40241" y="912326"/>
            <a:ext cx="2307704" cy="1911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novale.ZSHORNISLAVKOV\AppData\Local\Microsoft\Windows\Temporary Internet Files\Content.IE5\D0S4VITG\MP90040666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26333" r="7877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643" y="4653136"/>
            <a:ext cx="27432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742947"/>
            <a:ext cx="6965245" cy="1202485"/>
          </a:xfrm>
        </p:spPr>
        <p:txBody>
          <a:bodyPr/>
          <a:lstStyle/>
          <a:p>
            <a:r>
              <a:rPr lang="cs-CZ" b="1" u="sng" dirty="0" smtClean="0"/>
              <a:t>Živočichové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</a:t>
            </a:r>
            <a:r>
              <a:rPr lang="cs-CZ" dirty="0" smtClean="0"/>
              <a:t>avouci, mravenci, hmyz</a:t>
            </a:r>
          </a:p>
          <a:p>
            <a:r>
              <a:rPr lang="cs-CZ" dirty="0"/>
              <a:t>h</a:t>
            </a:r>
            <a:r>
              <a:rPr lang="cs-CZ" dirty="0" smtClean="0"/>
              <a:t>adi - škrtiči</a:t>
            </a:r>
          </a:p>
          <a:p>
            <a:r>
              <a:rPr lang="cs-CZ" dirty="0"/>
              <a:t>p</a:t>
            </a:r>
            <a:r>
              <a:rPr lang="cs-CZ" dirty="0" smtClean="0"/>
              <a:t>apoušci, kolibříci</a:t>
            </a:r>
          </a:p>
          <a:p>
            <a:r>
              <a:rPr lang="cs-CZ" dirty="0" smtClean="0"/>
              <a:t>pumy, jaguáři</a:t>
            </a:r>
          </a:p>
          <a:p>
            <a:r>
              <a:rPr lang="cs-CZ" dirty="0" smtClean="0"/>
              <a:t>opice – např. šimpanzi, orangutani, gorily</a:t>
            </a:r>
          </a:p>
          <a:p>
            <a:r>
              <a:rPr lang="cs-CZ" dirty="0"/>
              <a:t>p</a:t>
            </a:r>
            <a:r>
              <a:rPr lang="cs-CZ" dirty="0" smtClean="0"/>
              <a:t>iraně v řekách</a:t>
            </a:r>
          </a:p>
          <a:p>
            <a:endParaRPr lang="cs-CZ" dirty="0"/>
          </a:p>
        </p:txBody>
      </p:sp>
      <p:pic>
        <p:nvPicPr>
          <p:cNvPr id="2051" name="Picture 3" descr="C:\Users\novale.ZSHORNISLAVKOV\AppData\Local\Microsoft\Windows\Temporary Internet Files\Content.IE5\D0S4VITG\MP90040667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24222" r="7511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4664"/>
            <a:ext cx="27432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novale.ZSHORNISLAVKOV\AppData\Local\Microsoft\Windows\Temporary Internet Files\Content.IE5\BQFLKEVZ\MP90040685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9965" b="91090" l="10000" r="9929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15858" y="4149080"/>
            <a:ext cx="3275349" cy="2182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31476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6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Rostliny </a:t>
            </a:r>
            <a:r>
              <a:rPr lang="cs-CZ" sz="2800" b="1" u="sng" dirty="0" smtClean="0"/>
              <a:t>(divoce rostoucí)</a:t>
            </a:r>
            <a:endParaRPr lang="cs-CZ" sz="2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liány</a:t>
            </a:r>
          </a:p>
          <a:p>
            <a:r>
              <a:rPr lang="cs-CZ" dirty="0"/>
              <a:t>p</a:t>
            </a:r>
            <a:r>
              <a:rPr lang="cs-CZ" dirty="0" smtClean="0"/>
              <a:t>almy (kokosová, olejná)</a:t>
            </a:r>
          </a:p>
          <a:p>
            <a:r>
              <a:rPr lang="cs-CZ" dirty="0"/>
              <a:t>o</a:t>
            </a:r>
            <a:r>
              <a:rPr lang="cs-CZ" dirty="0" smtClean="0"/>
              <a:t>rchideje</a:t>
            </a:r>
          </a:p>
          <a:p>
            <a:r>
              <a:rPr lang="cs-CZ" dirty="0"/>
              <a:t>t</a:t>
            </a:r>
            <a:r>
              <a:rPr lang="cs-CZ" dirty="0" smtClean="0"/>
              <a:t>ropické kapradiny</a:t>
            </a:r>
          </a:p>
          <a:p>
            <a:r>
              <a:rPr lang="cs-CZ" dirty="0"/>
              <a:t>t</a:t>
            </a:r>
            <a:r>
              <a:rPr lang="cs-CZ" dirty="0" smtClean="0"/>
              <a:t>ropické rostliny – bromélie…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6" name="Picture 4" descr="C:\Users\novale.ZSHORNISLAVKOV\AppData\Local\Microsoft\Windows\Temporary Internet Files\Content.IE5\BQFLKEVZ\MP9004064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509120"/>
            <a:ext cx="3200400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novale.ZSHORNISLAVKOV\AppData\Local\Microsoft\Windows\Temporary Internet Files\Content.IE5\3SUBFP18\MP90042263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77" b="100000" l="0" r="93035">
                        <a14:foregroundMark x1="39677" y1="1465" x2="5721" y2="4199"/>
                        <a14:foregroundMark x1="5721" y1="4590" x2="0" y2="89551"/>
                        <a14:foregroundMark x1="40174" y1="1953" x2="93035" y2="977"/>
                        <a14:foregroundMark x1="89055" y1="4199" x2="79851" y2="12793"/>
                        <a14:foregroundMark x1="3980" y1="38477" x2="9701" y2="42090"/>
                        <a14:foregroundMark x1="7960" y1="41699" x2="9204" y2="52441"/>
                        <a14:foregroundMark x1="12065" y1="55176" x2="1617" y2="56055"/>
                        <a14:foregroundMark x1="0" y1="74121" x2="12562" y2="70996"/>
                        <a14:foregroundMark x1="12562" y1="70996" x2="498" y2="8544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365104"/>
            <a:ext cx="2409613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novale.ZSHORNISLAVKOV\AppData\Local\Microsoft\Windows\Temporary Internet Files\Content.IE5\5AQR4NWV\MP90040270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772816"/>
            <a:ext cx="1979711" cy="2475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novale.ZSHORNISLAVKOV\AppData\Local\Microsoft\Windows\Temporary Internet Files\Content.IE5\D0S4VITG\MP90040711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184715"/>
            <a:ext cx="1783060" cy="2673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02949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6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novale.ZSHORNISLAVKOV\AppData\Local\Microsoft\Windows\Temporary Internet Files\Content.IE5\3SUBFP18\MC9002461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722257"/>
            <a:ext cx="1811853" cy="1992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Zemědělské plodiny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banánovník</a:t>
            </a:r>
          </a:p>
          <a:p>
            <a:r>
              <a:rPr lang="cs-CZ" dirty="0" smtClean="0"/>
              <a:t>kokosovník</a:t>
            </a:r>
          </a:p>
          <a:p>
            <a:r>
              <a:rPr lang="cs-CZ" dirty="0" smtClean="0"/>
              <a:t>kakaovník</a:t>
            </a:r>
          </a:p>
          <a:p>
            <a:r>
              <a:rPr lang="cs-CZ" dirty="0" smtClean="0"/>
              <a:t>kávovník</a:t>
            </a:r>
          </a:p>
          <a:p>
            <a:r>
              <a:rPr lang="cs-CZ" dirty="0" smtClean="0"/>
              <a:t>kaučukovník</a:t>
            </a:r>
          </a:p>
          <a:p>
            <a:r>
              <a:rPr lang="cs-CZ" dirty="0" smtClean="0"/>
              <a:t>rýže</a:t>
            </a:r>
          </a:p>
          <a:p>
            <a:endParaRPr lang="cs-CZ" dirty="0"/>
          </a:p>
        </p:txBody>
      </p:sp>
      <p:pic>
        <p:nvPicPr>
          <p:cNvPr id="4099" name="Picture 3" descr="C:\Users\novale.ZSHORNISLAVKOV\AppData\Local\Microsoft\Windows\Temporary Internet Files\Content.IE5\3SUBFP18\MC9002461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509120"/>
            <a:ext cx="1503236" cy="1875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novale.ZSHORNISLAVKOV\AppData\Local\Microsoft\Windows\Temporary Internet Files\Content.IE5\5AQR4NWV\MP90043343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35453" y="2942771"/>
            <a:ext cx="2144680" cy="3213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novale.ZSHORNISLAVKOV\AppData\Local\Microsoft\Windows\Temporary Internet Files\Content.IE5\BQFLKEVZ\MP90042553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99035" y="1955002"/>
            <a:ext cx="2667314" cy="2667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novale.ZSHORNISLAVKOV\AppData\Local\Microsoft\Windows\Temporary Internet Files\Content.IE5\5AQR4NWV\MC90043864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90" b="90000" l="9957" r="89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09658" y="4841635"/>
            <a:ext cx="1350004" cy="2016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3669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6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Users\novale.ZSHORNISLAVKOV\AppData\Local\Microsoft\Windows\Temporary Internet Files\Content.IE5\D0S4VITG\MC90043721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717032"/>
            <a:ext cx="2808312" cy="2508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Světový ekologický problém?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kácení pralesů - pro vzácné dřevo a novou ornou půdu, budování silnic</a:t>
            </a:r>
          </a:p>
          <a:p>
            <a:r>
              <a:rPr lang="cs-CZ" dirty="0"/>
              <a:t>u</a:t>
            </a:r>
            <a:r>
              <a:rPr lang="cs-CZ" dirty="0" smtClean="0"/>
              <a:t>bývá kyslík a zvyšuje se obsah oxidu uhličitého</a:t>
            </a:r>
          </a:p>
          <a:p>
            <a:r>
              <a:rPr lang="cs-CZ" dirty="0"/>
              <a:t>e</a:t>
            </a:r>
            <a:r>
              <a:rPr lang="cs-CZ" dirty="0" smtClean="0"/>
              <a:t>roze půdy</a:t>
            </a:r>
          </a:p>
          <a:p>
            <a:r>
              <a:rPr lang="cs-CZ" dirty="0"/>
              <a:t>z</a:t>
            </a:r>
            <a:r>
              <a:rPr lang="cs-CZ" dirty="0" smtClean="0"/>
              <a:t>tráta teritorií indiánských kmenů</a:t>
            </a:r>
            <a:endParaRPr lang="cs-CZ" dirty="0"/>
          </a:p>
        </p:txBody>
      </p:sp>
      <p:pic>
        <p:nvPicPr>
          <p:cNvPr id="5124" name="Picture 4" descr="C:\Users\novale.ZSHORNISLAVKOV\AppData\Local\Microsoft\Windows\Temporary Internet Files\Content.IE5\BQFLKEVZ\MP9004373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28497" y="1372766"/>
            <a:ext cx="2013963" cy="1344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1373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Microsoft Office </a:t>
            </a:r>
            <a:r>
              <a:rPr lang="cs-CZ" smtClean="0"/>
              <a:t>2010 - klipart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66985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86</TotalTime>
  <Words>219</Words>
  <Application>Microsoft Office PowerPoint</Application>
  <PresentationFormat>Předvádění na obrazovce (4:3)</PresentationFormat>
  <Paragraphs>42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Špendlík</vt:lpstr>
      <vt:lpstr>Šablona III/2 Pralesy</vt:lpstr>
      <vt:lpstr>Snímek 2</vt:lpstr>
      <vt:lpstr>Jak vypadá prales?</vt:lpstr>
      <vt:lpstr>Živočichové</vt:lpstr>
      <vt:lpstr>Rostliny (divoce rostoucí)</vt:lpstr>
      <vt:lpstr>Zemědělské plodiny</vt:lpstr>
      <vt:lpstr>Světový ekologický problém?</vt:lpstr>
      <vt:lpstr>Zdroj obrázků: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III/2 Pralesy</dc:title>
  <dc:creator>Nováková Lenka</dc:creator>
  <cp:lastModifiedBy>U1</cp:lastModifiedBy>
  <cp:revision>15</cp:revision>
  <dcterms:created xsi:type="dcterms:W3CDTF">2011-03-21T19:05:09Z</dcterms:created>
  <dcterms:modified xsi:type="dcterms:W3CDTF">2012-03-01T15:26:51Z</dcterms:modified>
  <cp:category>Zeměpis</cp:category>
</cp:coreProperties>
</file>