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57" r:id="rId2"/>
    <p:sldId id="258" r:id="rId3"/>
    <p:sldId id="272" r:id="rId4"/>
    <p:sldId id="260" r:id="rId5"/>
    <p:sldId id="273" r:id="rId6"/>
    <p:sldId id="274" r:id="rId7"/>
    <p:sldId id="278" r:id="rId8"/>
    <p:sldId id="279" r:id="rId9"/>
    <p:sldId id="263" r:id="rId10"/>
    <p:sldId id="275" r:id="rId11"/>
    <p:sldId id="276" r:id="rId12"/>
    <p:sldId id="277" r:id="rId13"/>
    <p:sldId id="280" r:id="rId14"/>
    <p:sldId id="259" r:id="rId15"/>
    <p:sldId id="271" r:id="rId16"/>
    <p:sldId id="28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9900"/>
    <a:srgbClr val="DAFAFE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91EBBBCC-DAD2-459C-BE2E-F6DE35CF9A28}" styleName="Tmavý styl 2 – zvýraznění 3/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8" autoAdjust="0"/>
    <p:restoredTop sz="94660"/>
  </p:normalViewPr>
  <p:slideViewPr>
    <p:cSldViewPr>
      <p:cViewPr varScale="1">
        <p:scale>
          <a:sx n="69" d="100"/>
          <a:sy n="69" d="100"/>
        </p:scale>
        <p:origin x="-85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ED2331-061A-4972-9397-83B9EFED6DED}" type="datetimeFigureOut">
              <a:rPr lang="cs-CZ" smtClean="0"/>
              <a:t>25.4.2012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E9C198-3CC4-449C-8617-14A23929AA7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88407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E9C198-3CC4-449C-8617-14A23929AA7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20659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E9C198-3CC4-449C-8617-14A23929AA7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20659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E9C198-3CC4-449C-8617-14A23929AA7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20659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E9C198-3CC4-449C-8617-14A23929AA7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20659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E9C198-3CC4-449C-8617-14A23929AA7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2065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4780-FBF5-4BC5-823F-8B97589FEC5F}" type="datetimeFigureOut">
              <a:rPr lang="cs-CZ" smtClean="0"/>
              <a:t>25.4.2012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5CD2-DF7A-44F9-B771-CB6E3116952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4780-FBF5-4BC5-823F-8B97589FEC5F}" type="datetimeFigureOut">
              <a:rPr lang="cs-CZ" smtClean="0"/>
              <a:t>25.4.2012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5CD2-DF7A-44F9-B771-CB6E3116952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4780-FBF5-4BC5-823F-8B97589FEC5F}" type="datetimeFigureOut">
              <a:rPr lang="cs-CZ" smtClean="0"/>
              <a:t>25.4.2012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5CD2-DF7A-44F9-B771-CB6E3116952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4780-FBF5-4BC5-823F-8B97589FEC5F}" type="datetimeFigureOut">
              <a:rPr lang="cs-CZ" smtClean="0"/>
              <a:t>25.4.2012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5CD2-DF7A-44F9-B771-CB6E3116952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4780-FBF5-4BC5-823F-8B97589FEC5F}" type="datetimeFigureOut">
              <a:rPr lang="cs-CZ" smtClean="0"/>
              <a:t>25.4.2012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5CD2-DF7A-44F9-B771-CB6E3116952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4780-FBF5-4BC5-823F-8B97589FEC5F}" type="datetimeFigureOut">
              <a:rPr lang="cs-CZ" smtClean="0"/>
              <a:t>25.4.2012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5CD2-DF7A-44F9-B771-CB6E3116952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4780-FBF5-4BC5-823F-8B97589FEC5F}" type="datetimeFigureOut">
              <a:rPr lang="cs-CZ" smtClean="0"/>
              <a:t>25.4.2012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5CD2-DF7A-44F9-B771-CB6E3116952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4780-FBF5-4BC5-823F-8B97589FEC5F}" type="datetimeFigureOut">
              <a:rPr lang="cs-CZ" smtClean="0"/>
              <a:t>25.4.2012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5CD2-DF7A-44F9-B771-CB6E3116952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4780-FBF5-4BC5-823F-8B97589FEC5F}" type="datetimeFigureOut">
              <a:rPr lang="cs-CZ" smtClean="0"/>
              <a:t>25.4.2012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5CD2-DF7A-44F9-B771-CB6E3116952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4780-FBF5-4BC5-823F-8B97589FEC5F}" type="datetimeFigureOut">
              <a:rPr lang="cs-CZ" smtClean="0"/>
              <a:t>25.4.2012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5CD2-DF7A-44F9-B771-CB6E3116952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4780-FBF5-4BC5-823F-8B97589FEC5F}" type="datetimeFigureOut">
              <a:rPr lang="cs-CZ" smtClean="0"/>
              <a:t>25.4.2012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5CD2-DF7A-44F9-B771-CB6E3116952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7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17244780-FBF5-4BC5-823F-8B97589FEC5F}" type="datetimeFigureOut">
              <a:rPr lang="cs-CZ" smtClean="0"/>
              <a:t>25.4.2012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55105CD2-DF7A-44F9-B771-CB6E3116952D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4.jpe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png"/><Relationship Id="rId10" Type="http://schemas.openxmlformats.org/officeDocument/2006/relationships/image" Target="../media/image31.png"/><Relationship Id="rId4" Type="http://schemas.openxmlformats.org/officeDocument/2006/relationships/image" Target="../media/image25.png"/><Relationship Id="rId9" Type="http://schemas.openxmlformats.org/officeDocument/2006/relationships/image" Target="../media/image3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8.jpeg"/><Relationship Id="rId7" Type="http://schemas.openxmlformats.org/officeDocument/2006/relationships/image" Target="../media/image4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10" Type="http://schemas.openxmlformats.org/officeDocument/2006/relationships/image" Target="../media/image45.png"/><Relationship Id="rId4" Type="http://schemas.openxmlformats.org/officeDocument/2006/relationships/image" Target="../media/image39.png"/><Relationship Id="rId9" Type="http://schemas.openxmlformats.org/officeDocument/2006/relationships/image" Target="../media/image4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7" Type="http://schemas.openxmlformats.org/officeDocument/2006/relationships/image" Target="../media/image5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oko.yin.cz/35/petrklic-leciva-bylina/petrklic.jpg" TargetMode="External"/><Relationship Id="rId2" Type="http://schemas.openxmlformats.org/officeDocument/2006/relationships/hyperlink" Target="http://t2.gstatic.com/images?q=tbn:ANd9GcRF3EE9nFVgLXd0vnCqMBzx3KIs5bS0KD_3dpo7vimIJ29m47sLeyO083x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4.bp.blogspot.com/-rNaTCA0FWTY/TwCYCVkLD2I/AAAAAAAAAZw/OuDYy1Bm5PU/s1600/maine+in+winter.jpg" TargetMode="External"/><Relationship Id="rId4" Type="http://schemas.openxmlformats.org/officeDocument/2006/relationships/hyperlink" Target="http://www.profimedia.cz/fotografie/snezenka-kvetin-v-lese/profimedia-0012902345.jpg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d/d5/White_Stork_(Ciconia_ciconia).jpg/225px-White_Stork.jpg" TargetMode="External"/><Relationship Id="rId13" Type="http://schemas.openxmlformats.org/officeDocument/2006/relationships/hyperlink" Target="http://www.fotoaparat.cz/g/10/06/05/714860_02b5c.jpg" TargetMode="External"/><Relationship Id="rId3" Type="http://schemas.openxmlformats.org/officeDocument/2006/relationships/hyperlink" Target="http://mlhovina.i-auto.cz/wp-content/myfotos/zvirata/vlastovka-01.jpg" TargetMode="External"/><Relationship Id="rId7" Type="http://schemas.openxmlformats.org/officeDocument/2006/relationships/hyperlink" Target="http://upload.wikimedia.org/wikipedia/commons/thumb/8/88/Parus_caeruleus1.jpg/260px-Parus_caeruleus1.jpg" TargetMode="External"/><Relationship Id="rId12" Type="http://schemas.openxmlformats.org/officeDocument/2006/relationships/hyperlink" Target="http://www.naturfoto.cz/fotografie/ostatni/srnec-obecny-5220.jpg" TargetMode="External"/><Relationship Id="rId2" Type="http://schemas.openxmlformats.org/officeDocument/2006/relationships/hyperlink" Target="http://www.obec-luzna.cz/img/pages/srnec_obecny_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f/fc/Kos_cerny.jpg" TargetMode="External"/><Relationship Id="rId11" Type="http://schemas.openxmlformats.org/officeDocument/2006/relationships/hyperlink" Target="http://poutnik2.sweb.cz/foto/ptaci/pevci/drozd-zpevny-2.jpg" TargetMode="External"/><Relationship Id="rId5" Type="http://schemas.openxmlformats.org/officeDocument/2006/relationships/hyperlink" Target="http://www.jynx-t.net/ptaci/Data/Images/Datel-cerny-(samec).jpg" TargetMode="External"/><Relationship Id="rId10" Type="http://schemas.openxmlformats.org/officeDocument/2006/relationships/hyperlink" Target="http://www.jynx-t.net/ptaci/Data/Images/Spacek-obecny_1_s.jpg" TargetMode="External"/><Relationship Id="rId4" Type="http://schemas.openxmlformats.org/officeDocument/2006/relationships/hyperlink" Target="http://www.jynx-t.net/ptaci/Data/Images/Vrabec-polni_1_s.jpg" TargetMode="External"/><Relationship Id="rId9" Type="http://schemas.openxmlformats.org/officeDocument/2006/relationships/hyperlink" Target="http://www.photosimon.cz/photos/straka-obecna-1280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nd03.jxs.cz/481/416/64ecb9c9ab_62178024_o2.jpg" TargetMode="External"/><Relationship Id="rId13" Type="http://schemas.openxmlformats.org/officeDocument/2006/relationships/hyperlink" Target="http://botany.cz/foto/parisplod.jpg" TargetMode="External"/><Relationship Id="rId3" Type="http://schemas.openxmlformats.org/officeDocument/2006/relationships/hyperlink" Target="http://nd05.jxs.cz/454/332/1e279aa2a1_82717331_o2.jpg" TargetMode="External"/><Relationship Id="rId7" Type="http://schemas.openxmlformats.org/officeDocument/2006/relationships/hyperlink" Target="http://i.idnes.cz/08/051/gal/LIX22f26f_kozak_brezovy.jpg" TargetMode="External"/><Relationship Id="rId12" Type="http://schemas.openxmlformats.org/officeDocument/2006/relationships/hyperlink" Target="http://images4.wikia.nocookie.net/__cb20110625120621/necyklopedie/images/8/89/Hrib-satan.jpg" TargetMode="External"/><Relationship Id="rId2" Type="http://schemas.openxmlformats.org/officeDocument/2006/relationships/hyperlink" Target="http://www.kaple.cz/foto/houby.jpg" TargetMode="External"/><Relationship Id="rId16" Type="http://schemas.openxmlformats.org/officeDocument/2006/relationships/hyperlink" Target="http://botany.cz/foto/boruvkaherb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ages3.wikia.nocookie.net/__cb20100216112824/necyklopedie/images/0/02/Vykricnik!.gif" TargetMode="External"/><Relationship Id="rId11" Type="http://schemas.openxmlformats.org/officeDocument/2006/relationships/hyperlink" Target="http://houbar.cz/images%5Cfoto%5Cart_boletusedulis.jpg" TargetMode="External"/><Relationship Id="rId5" Type="http://schemas.openxmlformats.org/officeDocument/2006/relationships/hyperlink" Target="http://blog.idnes.cz/blog/8005/161637/IMG_6225_kanci.jpg" TargetMode="External"/><Relationship Id="rId15" Type="http://schemas.openxmlformats.org/officeDocument/2006/relationships/hyperlink" Target="http://botanika.wendys.cz/foto/O211_4.jpg" TargetMode="External"/><Relationship Id="rId10" Type="http://schemas.openxmlformats.org/officeDocument/2006/relationships/hyperlink" Target="http://nd03.jxs.cz/032/857/df054bdd13_62053619_o2.jpg" TargetMode="External"/><Relationship Id="rId4" Type="http://schemas.openxmlformats.org/officeDocument/2006/relationships/hyperlink" Target="http://www.prego.cz/img/products/pro_164_obr.jpg" TargetMode="External"/><Relationship Id="rId9" Type="http://schemas.openxmlformats.org/officeDocument/2006/relationships/hyperlink" Target="http://www.vitejdoma.cz/zahradnik/img/full/3/9048.jpg" TargetMode="External"/><Relationship Id="rId14" Type="http://schemas.openxmlformats.org/officeDocument/2006/relationships/hyperlink" Target="http://nature.hyperlink.cz/photos/Vrani_oko_Zaskali_28-07-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01208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08154" y="802140"/>
            <a:ext cx="5040560" cy="1440160"/>
          </a:xfrm>
          <a:noFill/>
          <a:ln>
            <a:solidFill>
              <a:schemeClr val="tx2"/>
            </a:solidFill>
          </a:ln>
          <a:effectLst>
            <a:softEdge rad="127000"/>
          </a:effectLst>
        </p:spPr>
        <p:txBody>
          <a:bodyPr/>
          <a:lstStyle/>
          <a:p>
            <a:pPr algn="ctr"/>
            <a:r>
              <a:rPr lang="cs-CZ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 v průběhu roku 2</a:t>
            </a:r>
            <a:endParaRPr lang="cs-CZ" sz="36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1560" y="3140968"/>
            <a:ext cx="91440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Název školy:  Základní škola Karla Klíče Hostinné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Autor:  Mgr. Soňa Dvořáková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Název:  VY_32_INOVACE_13_B_15_Les v průběhu roku 2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Téma:   Člověk a příroda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Číslo projektu: CZ.1.07/1.4.00/21.2131</a:t>
            </a:r>
          </a:p>
        </p:txBody>
      </p:sp>
      <p:pic>
        <p:nvPicPr>
          <p:cNvPr id="1026" name="Picture 2" descr="C:\Users\pc\AppData\Local\Microsoft\Windows\Temporary Internet Files\Content.IE5\A3BZKTVY\MP90018520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84732"/>
            <a:ext cx="3657600" cy="247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9317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5384481"/>
              </p:ext>
            </p:extLst>
          </p:nvPr>
        </p:nvGraphicFramePr>
        <p:xfrm>
          <a:off x="1115616" y="1700808"/>
          <a:ext cx="7056784" cy="4194387"/>
        </p:xfrm>
        <a:graphic>
          <a:graphicData uri="http://schemas.openxmlformats.org/drawingml/2006/table">
            <a:tbl>
              <a:tblPr firstRow="1" bandRow="1">
                <a:tableStyleId>{91EBBBCC-DAD2-459C-BE2E-F6DE35CF9A28}</a:tableStyleId>
              </a:tblPr>
              <a:tblGrid>
                <a:gridCol w="2286699"/>
                <a:gridCol w="2139172"/>
                <a:gridCol w="1106468"/>
                <a:gridCol w="1524445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Soňa Dvořáková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Vytvořeno dne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14.4.2012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Odpilotováno dne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17.4.2012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II.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 B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Vzdělávací oblast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Vzdělávací obor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Prvouka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Tematický okruh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Člověk a příroda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Téma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Les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 v průběhu roku 2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Klíčová slova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Jarní les, les v létě, přínos jara v lese,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jaro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 mezi živočichy, hojnost léta, houby jedlé a jedovaté, lesní plody, vraní oko,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rulík </a:t>
                      </a:r>
                      <a:endParaRPr lang="cs-CZ" dirty="0" smtClean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2357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07760" y="3204519"/>
            <a:ext cx="5904656" cy="34938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Zimo, ty jsi bílá paní,</a:t>
            </a:r>
            <a:br>
              <a:rPr lang="cs-CZ" sz="28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končí tvoje kralování,</a:t>
            </a:r>
            <a:br>
              <a:rPr lang="cs-CZ" sz="28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sundej bílou korunu</a:t>
            </a:r>
            <a:br>
              <a:rPr lang="cs-CZ" sz="28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a sesedni ze trůnu.</a:t>
            </a:r>
            <a:br>
              <a:rPr lang="cs-CZ" sz="28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Už je na tě čas,</a:t>
            </a:r>
            <a:br>
              <a:rPr lang="cs-CZ" sz="28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za rok přijdeš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zas!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4796" y="468215"/>
            <a:ext cx="4104456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4434" y="226642"/>
            <a:ext cx="4286250" cy="3219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1328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5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653136"/>
            <a:ext cx="2704527" cy="18002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8064896" cy="1224136"/>
          </a:xfrm>
        </p:spPr>
        <p:txBody>
          <a:bodyPr/>
          <a:lstStyle/>
          <a:p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lesa 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přichází jaro </a:t>
            </a:r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přináší s sebou 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světlo</a:t>
            </a:r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teplo.</a:t>
            </a:r>
            <a:endParaRPr lang="cs-CZ" sz="2000" b="1" dirty="0" smtClean="0"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Lesní krajina se probouzí z dlouhého </a:t>
            </a:r>
            <a:r>
              <a:rPr lang="cs-CZ" sz="20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zimního spánku:</a:t>
            </a: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861740" y="260648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Jarní les</a:t>
            </a:r>
            <a:endParaRPr lang="cs-CZ" sz="40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761518" y="2752698"/>
            <a:ext cx="5112568" cy="12241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rgbClr val="FFFF00"/>
              </a:buClr>
              <a:buNone/>
            </a:pPr>
            <a:r>
              <a:rPr lang="cs-CZ" sz="2400" dirty="0">
                <a:solidFill>
                  <a:srgbClr val="FF9900"/>
                </a:solidFill>
              </a:rPr>
              <a:t>Táta včera na venku,</a:t>
            </a:r>
            <a:br>
              <a:rPr lang="cs-CZ" sz="2400" dirty="0">
                <a:solidFill>
                  <a:srgbClr val="FF9900"/>
                </a:solidFill>
              </a:rPr>
            </a:br>
            <a:r>
              <a:rPr lang="cs-CZ" sz="2400" dirty="0">
                <a:solidFill>
                  <a:srgbClr val="FF9900"/>
                </a:solidFill>
              </a:rPr>
              <a:t>našel první </a:t>
            </a:r>
            <a:r>
              <a:rPr lang="cs-CZ" sz="2400" dirty="0" smtClean="0">
                <a:solidFill>
                  <a:srgbClr val="FF9900"/>
                </a:solidFill>
              </a:rPr>
              <a:t>…………….,</a:t>
            </a:r>
            <a:r>
              <a:rPr lang="cs-CZ" sz="2400" dirty="0">
                <a:solidFill>
                  <a:srgbClr val="FF9900"/>
                </a:solidFill>
              </a:rPr>
              <a:t/>
            </a:r>
            <a:br>
              <a:rPr lang="cs-CZ" sz="2400" dirty="0">
                <a:solidFill>
                  <a:srgbClr val="FF9900"/>
                </a:solidFill>
              </a:rPr>
            </a:br>
            <a:r>
              <a:rPr lang="cs-CZ" sz="2400" dirty="0">
                <a:solidFill>
                  <a:srgbClr val="FF9900"/>
                </a:solidFill>
              </a:rPr>
              <a:t>vedle </a:t>
            </a:r>
            <a:r>
              <a:rPr lang="cs-CZ" sz="2400" dirty="0" smtClean="0">
                <a:solidFill>
                  <a:srgbClr val="FF9900"/>
                </a:solidFill>
              </a:rPr>
              <a:t>……………,</a:t>
            </a:r>
            <a:r>
              <a:rPr lang="cs-CZ" sz="2400" dirty="0">
                <a:solidFill>
                  <a:srgbClr val="FF9900"/>
                </a:solidFill>
              </a:rPr>
              <a:t/>
            </a:r>
            <a:br>
              <a:rPr lang="cs-CZ" sz="2400" dirty="0">
                <a:solidFill>
                  <a:srgbClr val="FF9900"/>
                </a:solidFill>
              </a:rPr>
            </a:br>
            <a:r>
              <a:rPr lang="cs-CZ" sz="2400" dirty="0" smtClean="0">
                <a:solidFill>
                  <a:srgbClr val="FF9900"/>
                </a:solidFill>
              </a:rPr>
              <a:t>zima </a:t>
            </a:r>
            <a:r>
              <a:rPr lang="cs-CZ" sz="2400" dirty="0">
                <a:solidFill>
                  <a:srgbClr val="FF9900"/>
                </a:solidFill>
              </a:rPr>
              <a:t>už je </a:t>
            </a:r>
            <a:r>
              <a:rPr lang="cs-CZ" sz="2400" dirty="0" smtClean="0">
                <a:solidFill>
                  <a:srgbClr val="FF9900"/>
                </a:solidFill>
              </a:rPr>
              <a:t>pryč!</a:t>
            </a:r>
            <a:endParaRPr lang="cs-CZ" sz="2400" b="1" dirty="0" smtClean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869160"/>
            <a:ext cx="809698" cy="9980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20750"/>
            <a:ext cx="2501983" cy="28647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1053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5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24034" y="2852936"/>
            <a:ext cx="6162819" cy="1224136"/>
          </a:xfrm>
        </p:spPr>
        <p:txBody>
          <a:bodyPr>
            <a:noAutofit/>
          </a:bodyPr>
          <a:lstStyle/>
          <a:p>
            <a:r>
              <a:rPr lang="cs-CZ" sz="24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tromy začínají pučet a kvetou</a:t>
            </a:r>
          </a:p>
          <a:p>
            <a:r>
              <a:rPr lang="cs-CZ" sz="24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země vyrážejí nové rostlinky</a:t>
            </a:r>
          </a:p>
          <a:p>
            <a:r>
              <a:rPr lang="cs-CZ" sz="24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vířata znovu nabývají energii </a:t>
            </a:r>
          </a:p>
          <a:p>
            <a:r>
              <a:rPr lang="cs-CZ" sz="24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rodí se mláďata</a:t>
            </a: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861740" y="260648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Jarní les</a:t>
            </a:r>
            <a:endParaRPr lang="cs-CZ" sz="40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921" y="362203"/>
            <a:ext cx="2684990" cy="1784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3563" y="4736171"/>
            <a:ext cx="2993354" cy="1991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60648"/>
            <a:ext cx="2974757" cy="1987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887" y="4736171"/>
            <a:ext cx="2635771" cy="1978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02879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75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5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2548" y="2975686"/>
            <a:ext cx="343241" cy="312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9705" y="3020762"/>
            <a:ext cx="343241" cy="312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9649" y="4337930"/>
            <a:ext cx="343241" cy="312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8778" y="2993632"/>
            <a:ext cx="343241" cy="312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191" y="5675469"/>
            <a:ext cx="343241" cy="312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6333" y="2993631"/>
            <a:ext cx="343241" cy="312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861740" y="260648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Jarní les</a:t>
            </a:r>
            <a:endParaRPr lang="cs-CZ" sz="40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ástupný symbol pro obsah 9"/>
          <p:cNvSpPr>
            <a:spLocks noGrp="1"/>
          </p:cNvSpPr>
          <p:nvPr>
            <p:ph idx="1"/>
          </p:nvPr>
        </p:nvSpPr>
        <p:spPr>
          <a:xfrm>
            <a:off x="1979712" y="1185123"/>
            <a:ext cx="5512300" cy="1152128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Kteří ptáci se k nám vracejí 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z teplých krajin?</a:t>
            </a:r>
          </a:p>
        </p:txBody>
      </p:sp>
      <p:pic>
        <p:nvPicPr>
          <p:cNvPr id="1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2876" y="5229200"/>
            <a:ext cx="1636901" cy="1204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7821" y="5229199"/>
            <a:ext cx="1645201" cy="12045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1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9391" y="3882131"/>
            <a:ext cx="1655303" cy="1223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5597" y="2591957"/>
            <a:ext cx="1856903" cy="121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1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5597" y="3882131"/>
            <a:ext cx="1791230" cy="120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7548" y="3872817"/>
            <a:ext cx="1828197" cy="1218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3634" y="2578385"/>
            <a:ext cx="1625932" cy="114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11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697" y="2515365"/>
            <a:ext cx="1720989" cy="1232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8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4712" y="5229200"/>
            <a:ext cx="2043776" cy="1205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1316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5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861740" y="260648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Jarní les</a:t>
            </a:r>
            <a:endParaRPr lang="cs-CZ" sz="40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ástupný symbol pro obsah 9"/>
          <p:cNvSpPr>
            <a:spLocks noGrp="1"/>
          </p:cNvSpPr>
          <p:nvPr>
            <p:ph idx="1"/>
          </p:nvPr>
        </p:nvSpPr>
        <p:spPr>
          <a:xfrm>
            <a:off x="1979712" y="1185123"/>
            <a:ext cx="5512300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sz="2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Najdete k zvířatům jejich  správná mláďata?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501" y="4977938"/>
            <a:ext cx="2569468" cy="1712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pc\AppData\Local\Microsoft\Windows\Temporary Internet Files\Content.IE5\GJ8014QZ\MP9004068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575" y="4977938"/>
            <a:ext cx="2614821" cy="1743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679431"/>
            <a:ext cx="3195968" cy="2011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7091152" y="1583370"/>
            <a:ext cx="1815547" cy="117841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0070C0"/>
                </a:solidFill>
              </a:rPr>
              <a:t>lochouk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1922432" y="3111072"/>
            <a:ext cx="1683073" cy="1177578"/>
          </a:xfrm>
          <a:prstGeom prst="ellipse">
            <a:avLst/>
          </a:prstGeom>
          <a:solidFill>
            <a:srgbClr val="FF0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eles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4283968" y="2486279"/>
            <a:ext cx="1796501" cy="121358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sčern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395536" y="1700808"/>
            <a:ext cx="1796501" cy="121358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etle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6732240" y="3098051"/>
            <a:ext cx="1796501" cy="1213582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zlůek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7079079" y="1583370"/>
            <a:ext cx="1815547" cy="117841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0070C0"/>
                </a:solidFill>
              </a:rPr>
              <a:t>kolouch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1922432" y="3116053"/>
            <a:ext cx="1683073" cy="1177578"/>
          </a:xfrm>
          <a:prstGeom prst="ellipse">
            <a:avLst/>
          </a:prstGeom>
          <a:solidFill>
            <a:srgbClr val="FF0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sele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283967" y="2486279"/>
            <a:ext cx="1796501" cy="1213582"/>
          </a:xfrm>
          <a:prstGeom prst="ellips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srnče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395536" y="1700808"/>
            <a:ext cx="1796501" cy="121358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tele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6732240" y="3098051"/>
            <a:ext cx="1796501" cy="1213582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kůzle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3080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3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42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22222E-6 L -0.1408 0.09629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49" y="48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500"/>
                            </p:stCondLst>
                            <p:childTnLst>
                              <p:par>
                                <p:cTn id="54" presetID="42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33333E-6 L -0.01111 0.30926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56" y="15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8" presetClass="emph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6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500"/>
                            </p:stCondLst>
                            <p:childTnLst>
                              <p:par>
                                <p:cTn id="67" presetID="42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07407E-6 L -0.04306 0.1331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53" y="6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5" presetClass="exit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5" presetClass="exit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13" grpId="0" animBg="1"/>
      <p:bldP spid="13" grpId="1" animBg="1"/>
      <p:bldP spid="13" grpId="2" animBg="1"/>
      <p:bldP spid="14" grpId="0" animBg="1"/>
      <p:bldP spid="14" grpId="1" animBg="1"/>
      <p:bldP spid="14" grpId="2" animBg="1"/>
      <p:bldP spid="15" grpId="0" animBg="1"/>
      <p:bldP spid="15" grpId="1" animBg="1"/>
      <p:bldP spid="15" grpId="2" animBg="1"/>
      <p:bldP spid="16" grpId="0" animBg="1"/>
      <p:bldP spid="16" grpId="1" animBg="1"/>
      <p:bldP spid="17" grpId="0" animBg="1"/>
      <p:bldP spid="17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5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501" y="4977938"/>
            <a:ext cx="2569468" cy="1712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pc\AppData\Local\Microsoft\Windows\Temporary Internet Files\Content.IE5\GJ8014QZ\MP9004068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575" y="4977938"/>
            <a:ext cx="2614821" cy="1743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679431"/>
            <a:ext cx="3195968" cy="2011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33379" y="3175860"/>
            <a:ext cx="2626453" cy="2197703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Prasnice</a:t>
            </a: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sele</a:t>
            </a:r>
          </a:p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Kanec </a:t>
            </a: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3618584" y="2924944"/>
            <a:ext cx="2626453" cy="21977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Srnka</a:t>
            </a:r>
            <a:endParaRPr lang="cs-CZ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Srnče</a:t>
            </a: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Srnec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Zástupný symbol pro obsah 3"/>
          <p:cNvSpPr txBox="1">
            <a:spLocks/>
          </p:cNvSpPr>
          <p:nvPr/>
        </p:nvSpPr>
        <p:spPr>
          <a:xfrm>
            <a:off x="6876256" y="3242989"/>
            <a:ext cx="2626453" cy="21977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Laň</a:t>
            </a:r>
            <a:endParaRPr lang="cs-CZ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Kolouch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Jelen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319" y="45651"/>
            <a:ext cx="2236907" cy="16776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9498" y="43701"/>
            <a:ext cx="2122622" cy="1591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5028" y="45652"/>
            <a:ext cx="2345273" cy="1590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781" y="1812584"/>
            <a:ext cx="2236907" cy="1645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1065" y="1723332"/>
            <a:ext cx="2279487" cy="1519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6317" y="1754296"/>
            <a:ext cx="2233984" cy="1677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9057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5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3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3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250"/>
                            </p:stCondLst>
                            <p:childTnLst>
                              <p:par>
                                <p:cTn id="68" presetID="3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3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861740" y="260648"/>
            <a:ext cx="7125113" cy="924475"/>
          </a:xfrm>
        </p:spPr>
        <p:txBody>
          <a:bodyPr/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 v létě</a:t>
            </a:r>
            <a:endParaRPr lang="cs-CZ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980728"/>
            <a:ext cx="8964488" cy="3600400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příchodem léta les nabízí bohaté </a:t>
            </a:r>
            <a:r>
              <a:rPr lang="cs-CZ" sz="2000" b="1" i="1" dirty="0" smtClean="0">
                <a:solidFill>
                  <a:schemeClr val="bg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množství potravy</a:t>
            </a:r>
            <a:r>
              <a:rPr lang="cs-CZ" sz="2000" i="1" dirty="0" smtClean="0">
                <a:solidFill>
                  <a:schemeClr val="bg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bg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dirty="0" smtClean="0">
                <a:solidFill>
                  <a:schemeClr val="bg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2000" dirty="0" smtClean="0">
                <a:solidFill>
                  <a:schemeClr val="bg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nejenom</a:t>
            </a:r>
            <a:r>
              <a:rPr lang="cs-CZ" sz="2000" b="1" dirty="0" smtClean="0">
                <a:solidFill>
                  <a:schemeClr val="bg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chemeClr val="bg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své </a:t>
            </a:r>
            <a:r>
              <a:rPr lang="cs-CZ" sz="2000" b="1" i="1" dirty="0" smtClean="0">
                <a:solidFill>
                  <a:schemeClr val="bg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živočišné obyvatele</a:t>
            </a:r>
            <a:r>
              <a:rPr lang="cs-CZ" sz="2000" dirty="0" smtClean="0">
                <a:solidFill>
                  <a:schemeClr val="bg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ale i pro občasného 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bg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chemeClr val="bg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návštěvníka - </a:t>
            </a:r>
            <a:r>
              <a:rPr lang="cs-CZ" sz="2000" b="1" i="1" dirty="0" smtClean="0">
                <a:solidFill>
                  <a:schemeClr val="bg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člověka</a:t>
            </a:r>
          </a:p>
          <a:p>
            <a:r>
              <a:rPr lang="cs-CZ" sz="2000" dirty="0" smtClean="0">
                <a:solidFill>
                  <a:schemeClr val="bg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létě chodíme na </a:t>
            </a:r>
            <a:r>
              <a:rPr lang="cs-CZ" sz="2000" b="1" dirty="0" smtClean="0">
                <a:solidFill>
                  <a:schemeClr val="bg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houby a lesní plody</a:t>
            </a:r>
            <a:r>
              <a:rPr lang="cs-CZ" sz="2000" dirty="0" smtClean="0">
                <a:solidFill>
                  <a:schemeClr val="bg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2000" dirty="0" smtClean="0">
                <a:solidFill>
                  <a:schemeClr val="bg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Díky letní hojnosti se mláďata rychle vyvíjí a dospívají 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00578"/>
            <a:ext cx="3550853" cy="27508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88639"/>
            <a:ext cx="2246075" cy="1526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77598"/>
            <a:ext cx="3462365" cy="2596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39"/>
            <a:ext cx="2381250" cy="148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2183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750"/>
                            </p:stCondLst>
                            <p:childTnLst>
                              <p:par>
                                <p:cTn id="4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9"/>
          <p:cNvSpPr>
            <a:spLocks noGrp="1"/>
          </p:cNvSpPr>
          <p:nvPr>
            <p:ph idx="1"/>
          </p:nvPr>
        </p:nvSpPr>
        <p:spPr>
          <a:xfrm>
            <a:off x="960466" y="1628800"/>
            <a:ext cx="6408712" cy="158417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  <a:r>
              <a:rPr lang="cs-CZ" sz="3300" b="1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vyznáte v houbách?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zakroužkováním je rozdělte na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jedlé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a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nejedlé (jedovaté)</a:t>
            </a:r>
          </a:p>
        </p:txBody>
      </p:sp>
      <p:pic>
        <p:nvPicPr>
          <p:cNvPr id="3074" name="Picture 2" descr="C:\Users\pc\AppData\Local\Microsoft\Windows\Temporary Internet Files\Content.IE5\A3BZKTVY\MP9004276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5737" y="3717032"/>
            <a:ext cx="2536540" cy="2536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858" y="3761166"/>
            <a:ext cx="3053964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861740" y="260648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600" b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 v létě</a:t>
            </a:r>
            <a:endParaRPr lang="cs-CZ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68642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47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pc\AppData\Local\Microsoft\Windows\Temporary Internet Files\Content.IE5\A3BZKTVY\MP9004276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9994" y="5011103"/>
            <a:ext cx="1718567" cy="1718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5005606"/>
            <a:ext cx="1952084" cy="1564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2924061" y="4715007"/>
            <a:ext cx="720080" cy="68158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265716" y="4815392"/>
            <a:ext cx="585689" cy="581197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425" y="411042"/>
            <a:ext cx="2163104" cy="162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832102"/>
            <a:ext cx="2514050" cy="1815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2596" y="1234638"/>
            <a:ext cx="2546681" cy="1597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590" y="2492896"/>
            <a:ext cx="2148909" cy="2048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3719" y="260648"/>
            <a:ext cx="1734163" cy="2312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4141" y="2995491"/>
            <a:ext cx="2371426" cy="1652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Ovál 12"/>
          <p:cNvSpPr/>
          <p:nvPr/>
        </p:nvSpPr>
        <p:spPr>
          <a:xfrm>
            <a:off x="344780" y="422005"/>
            <a:ext cx="450932" cy="43390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851405" y="292773"/>
            <a:ext cx="279564" cy="315695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65274" y="2544443"/>
            <a:ext cx="279564" cy="315695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728059" y="3049056"/>
            <a:ext cx="279564" cy="315695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8435318" y="2832102"/>
            <a:ext cx="450932" cy="43390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200364" y="1199801"/>
            <a:ext cx="450932" cy="43390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Nadpis 1"/>
          <p:cNvSpPr>
            <a:spLocks noGrp="1"/>
          </p:cNvSpPr>
          <p:nvPr>
            <p:ph type="title"/>
          </p:nvPr>
        </p:nvSpPr>
        <p:spPr>
          <a:xfrm>
            <a:off x="861740" y="260648"/>
            <a:ext cx="7125113" cy="924475"/>
          </a:xfrm>
        </p:spPr>
        <p:txBody>
          <a:bodyPr/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 v létě</a:t>
            </a:r>
            <a:endParaRPr lang="cs-CZ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01912" y="579348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Muchomůrka </a:t>
            </a:r>
          </a:p>
          <a:p>
            <a:pPr algn="ctr"/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zelená   </a:t>
            </a:r>
            <a:endParaRPr lang="cs-CZ" sz="1600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830659" y="2779976"/>
            <a:ext cx="28301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Muchomůrka </a:t>
            </a:r>
          </a:p>
          <a:p>
            <a:pPr algn="ctr"/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červená   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003745" y="2431992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Hřib satan</a:t>
            </a:r>
            <a:endParaRPr lang="cs-CZ" sz="2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60914" y="2960561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Hřib 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007623" y="4161754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Křemenáč</a:t>
            </a:r>
            <a:endParaRPr lang="cs-CZ" sz="2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919319" y="2092786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Kozák</a:t>
            </a:r>
            <a:endParaRPr lang="cs-CZ" sz="2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18349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75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75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75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75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75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75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75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250"/>
                            </p:stCondLst>
                            <p:childTnLst>
                              <p:par>
                                <p:cTn id="24" presetID="26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26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26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1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1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1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1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3" grpId="0"/>
      <p:bldP spid="23" grpId="0"/>
      <p:bldP spid="25" grpId="0"/>
      <p:bldP spid="26" grpId="0"/>
      <p:bldP spid="27" grpId="0"/>
      <p:bldP spid="2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9"/>
          <p:cNvSpPr>
            <a:spLocks noGrp="1"/>
          </p:cNvSpPr>
          <p:nvPr>
            <p:ph idx="1"/>
          </p:nvPr>
        </p:nvSpPr>
        <p:spPr>
          <a:xfrm>
            <a:off x="760202" y="1412776"/>
            <a:ext cx="7643982" cy="15841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  <a:r>
              <a:rPr lang="cs-CZ" sz="3300" b="1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Jíte někdy lesní plody?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ostružiny, lesní jahody a maliny, borůvky,.. </a:t>
            </a:r>
            <a:endParaRPr lang="cs-CZ" sz="2400" b="1" dirty="0" smtClean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Některé lesní plody jsou ale jedovaté!!!         </a:t>
            </a:r>
            <a:endParaRPr lang="cs-CZ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769" y="3393612"/>
            <a:ext cx="4351424" cy="3263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460" y="3393612"/>
            <a:ext cx="1289972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8021" y="4049046"/>
            <a:ext cx="358439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0146" y="188640"/>
            <a:ext cx="1382107" cy="1107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861740" y="260648"/>
            <a:ext cx="7125113" cy="924475"/>
          </a:xfrm>
        </p:spPr>
        <p:txBody>
          <a:bodyPr/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 v létě</a:t>
            </a:r>
            <a:endParaRPr lang="cs-CZ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63283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31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9"/>
          <p:cNvSpPr>
            <a:spLocks noGrp="1"/>
          </p:cNvSpPr>
          <p:nvPr>
            <p:ph idx="1"/>
          </p:nvPr>
        </p:nvSpPr>
        <p:spPr>
          <a:xfrm>
            <a:off x="230769" y="1440650"/>
            <a:ext cx="4968552" cy="15841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  <a:r>
              <a:rPr lang="cs-CZ" sz="3300" b="1" dirty="0" smtClean="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Vraní oko a rulík!</a:t>
            </a:r>
            <a:endParaRPr lang="cs-CZ" sz="2400" b="1" dirty="0" smtClean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Dáváme si pozor u </a:t>
            </a: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borůvek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</a:p>
          <a:p>
            <a:pPr marL="0" indent="0">
              <a:buNone/>
            </a:pPr>
            <a:r>
              <a:rPr lang="cs-CZ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jsou lehce zaměnitelné!!</a:t>
            </a:r>
            <a:endParaRPr lang="cs-CZ" sz="2400" b="1" i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0146" y="188640"/>
            <a:ext cx="1382107" cy="1107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769" y="3393612"/>
            <a:ext cx="4351424" cy="3263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769" y="3393612"/>
            <a:ext cx="1289972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8021" y="4049046"/>
            <a:ext cx="358439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8021" y="1472729"/>
            <a:ext cx="3291363" cy="2465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861740" y="260648"/>
            <a:ext cx="7125113" cy="924475"/>
          </a:xfrm>
        </p:spPr>
        <p:txBody>
          <a:bodyPr/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 v létě</a:t>
            </a:r>
            <a:endParaRPr lang="cs-CZ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346260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9250267"/>
              </p:ext>
            </p:extLst>
          </p:nvPr>
        </p:nvGraphicFramePr>
        <p:xfrm>
          <a:off x="35202" y="3429000"/>
          <a:ext cx="9108798" cy="334808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9108798"/>
              </a:tblGrid>
              <a:tr h="51344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/>
                </a:tc>
              </a:tr>
              <a:tr h="243888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Obrázky z internetu 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   -otevřená galerie Microsoft.com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http://t2.gstatic.com/images?q=tbn:ANd9GcRF3EE9nFVgLXd0vnCqMBzx3KIs5bS0KD_3dpo7vimIJ29m47sLeyO083xE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3"/>
                        </a:rPr>
                        <a:t>http://oko.yin.cz/35/petrklic-leciva-bylina/petrklic.jpg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4"/>
                        </a:rPr>
                        <a:t>http://www.profimedia.cz/fotografie/snezenka-kvetin-v-lese/profimedia-0012902345.jpg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5"/>
                        </a:rPr>
                        <a:t>http://4.bp.blogspot.com/-rNaTCA0FWTY/TwCYCVkLD2I/AAAAAAAAAZw/OuDYy1Bm5PU/s1600/maine+in+winter.jpg</a:t>
                      </a:r>
                      <a:r>
                        <a:rPr lang="cs-CZ" sz="1800" baseline="0" dirty="0" smtClean="0"/>
                        <a:t> </a:t>
                      </a:r>
                    </a:p>
                  </a:txBody>
                  <a:tcPr marL="91439" marR="91439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7264836"/>
              </p:ext>
            </p:extLst>
          </p:nvPr>
        </p:nvGraphicFramePr>
        <p:xfrm>
          <a:off x="467544" y="260648"/>
          <a:ext cx="8208912" cy="2953831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208912"/>
              </a:tblGrid>
              <a:tr h="39354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 marT="45703" marB="45703"/>
                </a:tc>
              </a:tr>
              <a:tr h="110094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dirty="0" smtClean="0"/>
                        <a:t>    Prezentace, která navazuje na úvodní díl, je určená pro 2. třídu. Přibližuje žákům les a lesní společenstvo v průběhu ročních dob.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Úvod symbolizuje konec a nahrazení zimy. Krátká charakteristika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jara ukazuje hlavní přínos pro přírodu, následuje několik aktivit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spojených se zvířaty. Nejprve žáci kliknutím vybírají stěhovavé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ptáky, poté k lesní zvířatům hledají jejich mláďata (kliknutím na přesmyčky). Také letní období je uvedeno významem pro les a živočichy. V praktické činnosti žáci hledají jedovaté houby.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Prezentace obsahuje animace. </a:t>
                      </a:r>
                    </a:p>
                  </a:txBody>
                  <a:tcPr marL="91439" marR="91439" marT="45703" marB="4570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7482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8833943"/>
              </p:ext>
            </p:extLst>
          </p:nvPr>
        </p:nvGraphicFramePr>
        <p:xfrm>
          <a:off x="107504" y="116632"/>
          <a:ext cx="8928992" cy="663992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928992"/>
              </a:tblGrid>
              <a:tr h="51344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/>
                </a:tc>
              </a:tr>
              <a:tr h="243888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http://vera-tydlitatova.eblog.cz/wp-content/uploads/eblog.cz/vera-tydlitatova/jaro2009-0171-300x200.jpg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http://www.ireceptar.cz/res/data/151/018259.jpg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http://www.profimedia.cz/fotografie/plamen-lesa-kvetouci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strom/profimedia-0049362337.jpg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http://www.priroda.cz/clanky/foto/srnec-samice.jpg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http://3.bp.blogspot.com/_lgBf1VCDEQw/S7IZmpl0DQI/AAAAAAAAHYM/JfxgmDU6r84/s1600/selatka_jaro.jpghttp://3.bp.blogspot.com/_lgBf1VCDEQw/S7IZmpl0DQI/AAAAAAAAHYM/JfxgmDU6r84/s1600/selatka_jaro.jpg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3"/>
                        </a:rPr>
                        <a:t>http://mlhovina.i-auto.cz/wp-content/myfotos/zvirata/vlastovka-01.jpg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4"/>
                        </a:rPr>
                        <a:t>http://www.jynx-t.net/ptaci/Data/Images/Vrabec-polni_1_s.jpg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5"/>
                        </a:rPr>
                        <a:t>http://www.jynx-t.net/ptaci/Data/Images/Datel-cerny-%28samec%29.jpg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6"/>
                        </a:rPr>
                        <a:t>http://upload.wikimedia.org/wikipedia/commons/f/fc/Kos_cerny.jpg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7"/>
                        </a:rPr>
                        <a:t>http://upload.wikimedia.org/wikipedia/commons/thumb/8/88/Parus_caeruleus1.jpg/260px-Parus_caeruleus1.jpg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8"/>
                        </a:rPr>
                        <a:t>http://upload.wikimedia.org/wikipedia/commons/thumb/d/d5/White_Stork_%28Ciconia_ciconia%29.jpg/225px-White_Stork.jpg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9"/>
                        </a:rPr>
                        <a:t>http://www.photosimon.cz/photos/straka-obecna-1280.jpg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0"/>
                        </a:rPr>
                        <a:t>http://www.jynx-t.net/ptaci/Data/Images/Spacek-obecny_1_s.jpg</a:t>
                      </a:r>
                      <a:endParaRPr lang="cs-CZ" sz="18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1"/>
                        </a:rPr>
                        <a:t>http://</a:t>
                      </a:r>
                      <a:r>
                        <a:rPr lang="cs-CZ" sz="1800" baseline="0" dirty="0" smtClean="0">
                          <a:hlinkClick r:id="rId11"/>
                        </a:rPr>
                        <a:t>poutnik2.sweb.cz/foto/ptaci/pevci/drozd-zpevny-2.jpg</a:t>
                      </a:r>
                      <a:endParaRPr lang="cs-CZ" sz="18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2"/>
                        </a:rPr>
                        <a:t>http://www.naturfoto.cz/fotografie/ostatni/srnec-obecny-5220.jpg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3"/>
                        </a:rPr>
                        <a:t>http://www.fotoaparat.cz/g/10/06/05/714860_02b5c.jpg</a:t>
                      </a:r>
                      <a:r>
                        <a:rPr lang="cs-CZ" sz="1800" baseline="0" dirty="0" smtClean="0"/>
                        <a:t> </a:t>
                      </a:r>
                      <a:endParaRPr lang="cs-CZ" sz="1800" baseline="0" dirty="0" smtClean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08080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5710495"/>
              </p:ext>
            </p:extLst>
          </p:nvPr>
        </p:nvGraphicFramePr>
        <p:xfrm>
          <a:off x="107504" y="692696"/>
          <a:ext cx="8928992" cy="526832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928992"/>
              </a:tblGrid>
              <a:tr h="51344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/>
                </a:tc>
              </a:tr>
              <a:tr h="243888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http://www.kaple.cz/foto/houby.jpg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3"/>
                        </a:rPr>
                        <a:t>http://nd05.jxs.cz/454/332/1e279aa2a1_82717331_o2.jpg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4"/>
                        </a:rPr>
                        <a:t>http://www.prego.cz/img/products/pro_164_obr.jpg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5"/>
                        </a:rPr>
                        <a:t>http://blog.idnes.cz/blog/8005/161637/IMG_6225_kanci.jpg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6"/>
                        </a:rPr>
                        <a:t>http://images3.wikia.nocookie.net/__cb20100216112824/necyklopedie/images/0/02/Vykricnik!.gif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7"/>
                        </a:rPr>
                        <a:t>http://i.idnes.cz/08/051/gal/LIX22f26f_kozak_brezovy.jpg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8"/>
                        </a:rPr>
                        <a:t>http://nd03.jxs.cz/481/416/64ecb9c9ab_62178024_o2.jpg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9"/>
                        </a:rPr>
                        <a:t>http://www.vitejdoma.cz/zahradnik/img/full/3/9048.jpg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0"/>
                        </a:rPr>
                        <a:t>http://nd03.jxs.cz/032/857/df054bdd13_62053619_o2.jpg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1"/>
                        </a:rPr>
                        <a:t>http://houbar.cz/images%5Cfoto%5Cart_boletusedulis.jpg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2"/>
                        </a:rPr>
                        <a:t>http://images4.wikia.nocookie.net/__cb20110625120621/necyklopedie/images/8/89/Hrib-satan.jpg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3"/>
                        </a:rPr>
                        <a:t>http://botany.cz/foto/parisplod.jpg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4"/>
                        </a:rPr>
                        <a:t>http://nature.hyperlink.cz/photos/Vrani_oko_Zaskali_28-07-02.jpg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5"/>
                        </a:rPr>
                        <a:t>http://botanika.wendys.cz/foto/O211_4.jpg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16"/>
                        </a:rPr>
                        <a:t>http://botany.cz/foto/boruvkaherb2.jpg</a:t>
                      </a:r>
                      <a:r>
                        <a:rPr lang="cs-CZ" sz="1800" baseline="0" dirty="0" smtClean="0"/>
                        <a:t> </a:t>
                      </a:r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7788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Vlastní 2">
      <a:dk1>
        <a:srgbClr val="631601"/>
      </a:dk1>
      <a:lt1>
        <a:srgbClr val="FFFFFF"/>
      </a:lt1>
      <a:dk2>
        <a:srgbClr val="92D050"/>
      </a:dk2>
      <a:lt2>
        <a:srgbClr val="FFFFFF"/>
      </a:lt2>
      <a:accent1>
        <a:srgbClr val="00B050"/>
      </a:accent1>
      <a:accent2>
        <a:srgbClr val="00B050"/>
      </a:accent2>
      <a:accent3>
        <a:srgbClr val="00B050"/>
      </a:accent3>
      <a:accent4>
        <a:srgbClr val="00B050"/>
      </a:accent4>
      <a:accent5>
        <a:srgbClr val="00B050"/>
      </a:accent5>
      <a:accent6>
        <a:srgbClr val="00B050"/>
      </a:accent6>
      <a:hlink>
        <a:srgbClr val="00B050"/>
      </a:hlink>
      <a:folHlink>
        <a:srgbClr val="00B050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1283</TotalTime>
  <Words>563</Words>
  <Application>Microsoft Office PowerPoint</Application>
  <PresentationFormat>Předvádění na obrazovce (4:3)</PresentationFormat>
  <Paragraphs>140</Paragraphs>
  <Slides>16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Autumn</vt:lpstr>
      <vt:lpstr>Les v průběhu roku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Les v létě</vt:lpstr>
      <vt:lpstr>Prezentace aplikace PowerPoint</vt:lpstr>
      <vt:lpstr>Les v létě</vt:lpstr>
      <vt:lpstr>Les v létě</vt:lpstr>
      <vt:lpstr>Les v létě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</dc:title>
  <dc:creator>pc</dc:creator>
  <cp:lastModifiedBy>pc</cp:lastModifiedBy>
  <cp:revision>82</cp:revision>
  <dcterms:created xsi:type="dcterms:W3CDTF">2012-04-11T08:46:04Z</dcterms:created>
  <dcterms:modified xsi:type="dcterms:W3CDTF">2012-04-25T10:58:18Z</dcterms:modified>
</cp:coreProperties>
</file>