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35" autoAdjust="0"/>
    <p:restoredTop sz="94660"/>
  </p:normalViewPr>
  <p:slideViewPr>
    <p:cSldViewPr>
      <p:cViewPr>
        <p:scale>
          <a:sx n="66" d="100"/>
          <a:sy n="66" d="100"/>
        </p:scale>
        <p:origin x="-1728" y="-174"/>
      </p:cViewPr>
      <p:guideLst>
        <p:guide orient="horz" pos="2160"/>
        <p:guide pos="2880"/>
      </p:guideLst>
    </p:cSldViewPr>
  </p:slideViewPr>
  <p:notesTextViewPr>
    <p:cViewPr>
      <p:scale>
        <a:sx n="400" d="100"/>
        <a:sy n="4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9183E8-566A-41E4-B911-CCDBD6ED89E9}" type="datetimeFigureOut">
              <a:rPr lang="cs-CZ" smtClean="0"/>
              <a:t>25.4.2012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E5E6B7-03E6-4FA2-8727-120EC96917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E5E6B7-03E6-4FA2-8727-120EC969170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9E0694C-4F98-4ECC-9CC2-ECEB723F5CCF}" type="datetimeFigureOut">
              <a:rPr lang="cs-CZ" smtClean="0"/>
              <a:pPr/>
              <a:t>25.4.2012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CF931047-5085-422B-A4EC-6EA5B71C6A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kru%C5%BEnice&amp;start=206&amp;hl=cs&amp;gbv=2&amp;biw=1280&amp;bih=789&amp;addh=36&amp;tbm=isch&amp;tbnid=YFmJjGf7-4d0qM:&amp;imgrefurl=http://www.goudryan.com/?page_id=721&amp;docid=nxJRzAcJzTAF5M&amp;imgurl=http://www.goudryan.com/wp-content/uploads/2009/11/circ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google.cz/imgres?q=kruh&amp;start=176&amp;hl=cs&amp;gbv=2&amp;biw=1280&amp;bih=789&amp;addh=36&amp;tbm=isch&amp;tbnid=RmHclFVRxosILM:&amp;imgrefurl=http://www.puzzle-puzzle.cz/zbozi/9-48-vkladacich-penove-puzzle-kruh-120cm-306&amp;docid=gHm3ySQMWadLGM&amp;imgurl=http://www.puzzle-puzzle.c" TargetMode="External"/><Relationship Id="rId4" Type="http://schemas.openxmlformats.org/officeDocument/2006/relationships/hyperlink" Target="http://www.google.cz/imgres?q=kru%C5%BEnice&amp;start=273&amp;hl=cs&amp;gbv=2&amp;biw=1280&amp;bih=789&amp;addh=36&amp;tbm=isch&amp;tbnid=D5wcYwiUu4-h5M:&amp;imgrefurl=http://blog.qbrushes.net/design-float-circle-icon-ai-tutorial/&amp;docid=PHPeb3kyjqcUiM&amp;imgurl=http://blog.qbrushes.com/tutori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>
              <a:defRPr/>
            </a:pPr>
            <a:r>
              <a:rPr lang="cs-CZ" sz="3200" smtClean="0">
                <a:solidFill>
                  <a:schemeClr val="tx1"/>
                </a:solidFill>
                <a:latin typeface="+mn-lt"/>
              </a:rPr>
              <a:t>VY_42_INOVACE_M.8.3-14</a:t>
            </a:r>
            <a:endParaRPr lang="cs-CZ" sz="32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="" xmlns:p14="http://schemas.microsoft.com/office/powerpoint/2010/main" val="969383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5"/>
            <a:ext cx="784887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: žák získá nové </a:t>
            </a:r>
            <a:r>
              <a:rPr lang="cs-CZ" dirty="0" smtClean="0"/>
              <a:t>informace o kružnici  kruhu</a:t>
            </a:r>
            <a:endParaRPr lang="cs-CZ" dirty="0"/>
          </a:p>
          <a:p>
            <a:r>
              <a:rPr lang="cs-CZ" dirty="0"/>
              <a:t>Autor: Mgr. </a:t>
            </a:r>
            <a:r>
              <a:rPr lang="cs-CZ" dirty="0" smtClean="0"/>
              <a:t>Libor </a:t>
            </a:r>
            <a:r>
              <a:rPr lang="cs-CZ" dirty="0" err="1" smtClean="0"/>
              <a:t>Kvita</a:t>
            </a:r>
            <a:r>
              <a:rPr lang="cs-CZ" dirty="0"/>
              <a:t>	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 </a:t>
            </a:r>
            <a:r>
              <a:rPr lang="cs-CZ" dirty="0" smtClean="0"/>
              <a:t>: dokáže narýsovat kružnici s kruh</a:t>
            </a:r>
          </a:p>
          <a:p>
            <a:endParaRPr lang="cs-CZ" dirty="0" smtClean="0"/>
          </a:p>
          <a:p>
            <a:r>
              <a:rPr lang="cs-CZ" dirty="0" smtClean="0"/>
              <a:t>Klíčová </a:t>
            </a:r>
            <a:r>
              <a:rPr lang="cs-CZ" dirty="0"/>
              <a:t>slova : </a:t>
            </a:r>
            <a:r>
              <a:rPr lang="cs-CZ" dirty="0" smtClean="0"/>
              <a:t>poloměr, průměr, sečna, tečna, tětiva</a:t>
            </a:r>
            <a:endParaRPr lang="cs-CZ" dirty="0"/>
          </a:p>
          <a:p>
            <a:r>
              <a:rPr lang="cs-CZ" dirty="0"/>
              <a:t>Druh učebního materiálu: </a:t>
            </a:r>
            <a:r>
              <a:rPr lang="cs-CZ" dirty="0" smtClean="0"/>
              <a:t>výkladová prezentace </a:t>
            </a:r>
            <a:endParaRPr lang="cs-CZ" dirty="0"/>
          </a:p>
          <a:p>
            <a:r>
              <a:rPr lang="cs-CZ" dirty="0"/>
              <a:t>Druh interaktivity: </a:t>
            </a:r>
            <a:r>
              <a:rPr lang="cs-CZ" dirty="0" smtClean="0"/>
              <a:t>výklad </a:t>
            </a:r>
            <a:endParaRPr lang="cs-CZ" dirty="0"/>
          </a:p>
          <a:p>
            <a:r>
              <a:rPr lang="cs-CZ" dirty="0"/>
              <a:t>Cílová skupina: Žák</a:t>
            </a:r>
          </a:p>
          <a:p>
            <a:r>
              <a:rPr lang="cs-CZ" dirty="0"/>
              <a:t>Stupeň a typ vzdělávání : základní vzdělávání – druhý stupeň</a:t>
            </a:r>
          </a:p>
          <a:p>
            <a:r>
              <a:rPr lang="cs-CZ" dirty="0"/>
              <a:t>Typická věková skupina: </a:t>
            </a:r>
            <a:r>
              <a:rPr lang="cs-CZ" dirty="0" smtClean="0"/>
              <a:t>13 </a:t>
            </a:r>
            <a:r>
              <a:rPr lang="cs-CZ" dirty="0"/>
              <a:t>- </a:t>
            </a:r>
            <a:r>
              <a:rPr lang="cs-CZ" dirty="0" smtClean="0"/>
              <a:t>14 </a:t>
            </a:r>
            <a:r>
              <a:rPr lang="cs-CZ" dirty="0"/>
              <a:t>let</a:t>
            </a:r>
          </a:p>
          <a:p>
            <a:r>
              <a:rPr lang="cs-CZ" dirty="0"/>
              <a:t>Celková velikost</a:t>
            </a:r>
            <a:r>
              <a:rPr lang="cs-CZ" dirty="0" smtClean="0"/>
              <a:t>: 351 kB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66100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Kružnice a kruh</a:t>
            </a:r>
            <a:endParaRPr lang="cs-CZ" dirty="0"/>
          </a:p>
        </p:txBody>
      </p:sp>
      <p:pic>
        <p:nvPicPr>
          <p:cNvPr id="7170" name="Picture 2" descr="http://www.goudryan.com/wp-content/uploads/2009/11/circle1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7" y="3861048"/>
            <a:ext cx="2309044" cy="173449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5805264"/>
            <a:ext cx="5261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1960" y="5733256"/>
            <a:ext cx="54213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2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2708920"/>
            <a:ext cx="54534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3</a:t>
            </a:r>
            <a:endParaRPr lang="cs-CZ" sz="1100" dirty="0"/>
          </a:p>
        </p:txBody>
      </p:sp>
      <p:pic>
        <p:nvPicPr>
          <p:cNvPr id="7172" name="Picture 4" descr="http://blog.qbrushes.com/tutorials/float/8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005064"/>
            <a:ext cx="2117424" cy="1728192"/>
          </a:xfrm>
          <a:prstGeom prst="rect">
            <a:avLst/>
          </a:prstGeom>
          <a:noFill/>
        </p:spPr>
      </p:pic>
      <p:pic>
        <p:nvPicPr>
          <p:cNvPr id="7174" name="Picture 6" descr="http://www.puzzle-puzzle.cz/ImgZbozi/Maxi/m-penove-puzzle-kruh-120cm-1761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56176" y="260648"/>
            <a:ext cx="2448272" cy="242189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9858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dirty="0" smtClean="0"/>
              <a:t>Kružnice </a:t>
            </a:r>
            <a:r>
              <a:rPr lang="cs-CZ" dirty="0" smtClean="0"/>
              <a:t>k(S</a:t>
            </a:r>
            <a:r>
              <a:rPr lang="cs-CZ" dirty="0" smtClean="0"/>
              <a:t>, r)</a:t>
            </a:r>
          </a:p>
          <a:p>
            <a:pPr indent="0">
              <a:buNone/>
            </a:pPr>
            <a:r>
              <a:rPr lang="cs-CZ" dirty="0" smtClean="0"/>
              <a:t>					</a:t>
            </a:r>
          </a:p>
          <a:p>
            <a:pPr indent="0">
              <a:buNone/>
            </a:pPr>
            <a:r>
              <a:rPr lang="cs-CZ" dirty="0" smtClean="0"/>
              <a:t>			k</a:t>
            </a:r>
            <a:endParaRPr lang="cs-CZ" dirty="0"/>
          </a:p>
          <a:p>
            <a:pPr indent="0">
              <a:buNone/>
            </a:pPr>
            <a:r>
              <a:rPr lang="cs-CZ" dirty="0" smtClean="0"/>
              <a:t>         A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         r		</a:t>
            </a:r>
          </a:p>
          <a:p>
            <a:pPr indent="0">
              <a:buNone/>
            </a:pPr>
            <a:r>
              <a:rPr lang="cs-CZ" dirty="0" smtClean="0"/>
              <a:t>		    S</a:t>
            </a:r>
            <a:endParaRPr lang="cs-CZ" dirty="0"/>
          </a:p>
          <a:p>
            <a:pPr indent="0">
              <a:buNone/>
            </a:pPr>
            <a:endParaRPr lang="cs-CZ" sz="2400" dirty="0" smtClean="0"/>
          </a:p>
          <a:p>
            <a:pPr indent="0">
              <a:buNone/>
            </a:pPr>
            <a:r>
              <a:rPr lang="cs-CZ" dirty="0" smtClean="0"/>
              <a:t>					S - střed kružnice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	r  – poloměr kružnice</a:t>
            </a:r>
          </a:p>
          <a:p>
            <a:pPr indent="0">
              <a:buNone/>
            </a:pPr>
            <a:r>
              <a:rPr lang="cs-CZ" sz="2400" dirty="0" smtClean="0"/>
              <a:t>Kružnici tvoří všechny takové body: </a:t>
            </a:r>
            <a:r>
              <a:rPr lang="cs-CZ" sz="2400" dirty="0"/>
              <a:t>| </a:t>
            </a:r>
            <a:r>
              <a:rPr lang="cs-CZ" sz="2400" dirty="0" smtClean="0">
                <a:latin typeface="Candara"/>
              </a:rPr>
              <a:t>AS</a:t>
            </a:r>
            <a:r>
              <a:rPr lang="cs-CZ" sz="2400" dirty="0"/>
              <a:t> </a:t>
            </a:r>
            <a:r>
              <a:rPr lang="cs-CZ" sz="2400" dirty="0" smtClean="0"/>
              <a:t>| = r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1403648" y="2708920"/>
            <a:ext cx="2160000" cy="2160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5" name="Násobení 4"/>
          <p:cNvSpPr/>
          <p:nvPr/>
        </p:nvSpPr>
        <p:spPr>
          <a:xfrm>
            <a:off x="2339632" y="3644904"/>
            <a:ext cx="288032" cy="288032"/>
          </a:xfrm>
          <a:prstGeom prst="mathMultiply">
            <a:avLst>
              <a:gd name="adj1" fmla="val 165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2483768" y="3212976"/>
            <a:ext cx="936104" cy="575944"/>
          </a:xfrm>
          <a:prstGeom prst="straightConnector1">
            <a:avLst/>
          </a:prstGeom>
          <a:ln>
            <a:tailEnd type="arrow"/>
          </a:ln>
          <a:effec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75656" y="3212976"/>
            <a:ext cx="144016" cy="7200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85391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vál 9"/>
          <p:cNvSpPr/>
          <p:nvPr/>
        </p:nvSpPr>
        <p:spPr>
          <a:xfrm>
            <a:off x="1403648" y="2708920"/>
            <a:ext cx="2160000" cy="2160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</a:t>
            </a:r>
            <a:endParaRPr lang="cs-CZ" dirty="0"/>
          </a:p>
        </p:txBody>
      </p:sp>
      <p:sp>
        <p:nvSpPr>
          <p:cNvPr id="6" name="Násobení 5"/>
          <p:cNvSpPr/>
          <p:nvPr/>
        </p:nvSpPr>
        <p:spPr>
          <a:xfrm>
            <a:off x="2339632" y="3644904"/>
            <a:ext cx="288032" cy="288032"/>
          </a:xfrm>
          <a:prstGeom prst="mathMultiply">
            <a:avLst>
              <a:gd name="adj1" fmla="val 1654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2483648" y="3212976"/>
            <a:ext cx="936224" cy="57594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  <a:effectLst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1669954"/>
            <a:ext cx="8229600" cy="4525963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Kruh </a:t>
            </a:r>
            <a:r>
              <a:rPr lang="cs-CZ" dirty="0" smtClean="0"/>
              <a:t>K(S</a:t>
            </a:r>
            <a:r>
              <a:rPr lang="cs-CZ" dirty="0" smtClean="0"/>
              <a:t>, r)</a:t>
            </a:r>
          </a:p>
          <a:p>
            <a:pPr indent="0">
              <a:buNone/>
            </a:pPr>
            <a:r>
              <a:rPr lang="cs-CZ" dirty="0" smtClean="0"/>
              <a:t>					</a:t>
            </a:r>
          </a:p>
          <a:p>
            <a:pPr indent="0">
              <a:buNone/>
            </a:pPr>
            <a:r>
              <a:rPr lang="cs-CZ" dirty="0" smtClean="0"/>
              <a:t>			K</a:t>
            </a:r>
            <a:endParaRPr lang="cs-CZ" dirty="0" smtClean="0">
              <a:solidFill>
                <a:schemeClr val="bg1"/>
              </a:solidFill>
            </a:endParaRPr>
          </a:p>
          <a:p>
            <a:pPr indent="0">
              <a:buNone/>
            </a:pPr>
            <a:r>
              <a:rPr lang="cs-CZ" dirty="0" smtClean="0"/>
              <a:t>          A</a:t>
            </a:r>
          </a:p>
          <a:p>
            <a:pPr indent="0">
              <a:buNone/>
            </a:pPr>
            <a:r>
              <a:rPr lang="cs-CZ" dirty="0" smtClean="0"/>
              <a:t>			</a:t>
            </a:r>
            <a:r>
              <a:rPr lang="cs-CZ" dirty="0" smtClean="0">
                <a:solidFill>
                  <a:schemeClr val="bg1"/>
                </a:solidFill>
              </a:rPr>
              <a:t>r</a:t>
            </a:r>
            <a:r>
              <a:rPr lang="cs-CZ" dirty="0" smtClean="0"/>
              <a:t>		</a:t>
            </a:r>
          </a:p>
          <a:p>
            <a:pPr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S</a:t>
            </a:r>
            <a:endParaRPr lang="cs-CZ" b="1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	S - střed kruhu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	r – poloměr kruhu</a:t>
            </a:r>
          </a:p>
          <a:p>
            <a:pPr indent="0">
              <a:buNone/>
            </a:pPr>
            <a:r>
              <a:rPr lang="cs-CZ" sz="2400" dirty="0" smtClean="0"/>
              <a:t>Kruh </a:t>
            </a:r>
            <a:r>
              <a:rPr lang="cs-CZ" sz="2400" dirty="0"/>
              <a:t>tvoří všechny takové body: | AS | </a:t>
            </a:r>
            <a:r>
              <a:rPr lang="cs-CZ" sz="2400" dirty="0" smtClean="0"/>
              <a:t>≤ </a:t>
            </a:r>
            <a:r>
              <a:rPr lang="cs-CZ" sz="2400" dirty="0"/>
              <a:t>r</a:t>
            </a:r>
          </a:p>
          <a:p>
            <a:pPr indent="0">
              <a:buNone/>
            </a:pP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1475656" y="3153544"/>
            <a:ext cx="144016" cy="7200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5730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Průměr 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indent="0">
              <a:buNone/>
            </a:pPr>
            <a:r>
              <a:rPr lang="cs-CZ" b="1" dirty="0" smtClean="0"/>
              <a:t>d</a:t>
            </a:r>
            <a:r>
              <a:rPr lang="cs-CZ" dirty="0" smtClean="0"/>
              <a:t> je průměr kružnice, </a:t>
            </a:r>
            <a:r>
              <a:rPr lang="cs-CZ" b="1" dirty="0" smtClean="0"/>
              <a:t>r</a:t>
            </a:r>
            <a:r>
              <a:rPr lang="cs-CZ" dirty="0" smtClean="0"/>
              <a:t> je poloměr kružnice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k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	      d</a:t>
            </a:r>
          </a:p>
          <a:p>
            <a:pPr indent="0">
              <a:buNone/>
            </a:pPr>
            <a:r>
              <a:rPr lang="cs-CZ" dirty="0" smtClean="0"/>
              <a:t>			         r		      </a:t>
            </a:r>
          </a:p>
          <a:p>
            <a:pPr indent="0">
              <a:buNone/>
            </a:pPr>
            <a:endParaRPr lang="cs-CZ" sz="100" dirty="0"/>
          </a:p>
          <a:p>
            <a:pPr indent="0">
              <a:buNone/>
            </a:pPr>
            <a:r>
              <a:rPr lang="cs-CZ" dirty="0" smtClean="0"/>
              <a:t>		     A				          B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	S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/>
              <a:t>| </a:t>
            </a:r>
            <a:r>
              <a:rPr lang="cs-CZ" dirty="0" smtClean="0"/>
              <a:t>AB </a:t>
            </a:r>
            <a:r>
              <a:rPr lang="cs-CZ" dirty="0"/>
              <a:t>| </a:t>
            </a:r>
            <a:r>
              <a:rPr lang="cs-CZ" dirty="0" smtClean="0"/>
              <a:t>= 2 . </a:t>
            </a:r>
            <a:r>
              <a:rPr lang="cs-CZ" dirty="0"/>
              <a:t>| </a:t>
            </a:r>
            <a:r>
              <a:rPr lang="cs-CZ" dirty="0" smtClean="0"/>
              <a:t>SB |</a:t>
            </a:r>
          </a:p>
          <a:p>
            <a:pPr indent="0">
              <a:buNone/>
            </a:pPr>
            <a:r>
              <a:rPr lang="cs-CZ" dirty="0" smtClean="0"/>
              <a:t>d = 2 . r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059832" y="2348880"/>
            <a:ext cx="3600400" cy="3600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4716016" y="4004864"/>
            <a:ext cx="288032" cy="288032"/>
          </a:xfrm>
          <a:prstGeom prst="mathMultiply">
            <a:avLst>
              <a:gd name="adj1" fmla="val 165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endCxn id="4" idx="6"/>
          </p:cNvCxnSpPr>
          <p:nvPr/>
        </p:nvCxnSpPr>
        <p:spPr>
          <a:xfrm>
            <a:off x="3059832" y="4148880"/>
            <a:ext cx="3600400" cy="0"/>
          </a:xfrm>
          <a:prstGeom prst="line">
            <a:avLst/>
          </a:prstGeom>
          <a:ln w="95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Pravá složená závorka 10"/>
          <p:cNvSpPr/>
          <p:nvPr/>
        </p:nvSpPr>
        <p:spPr>
          <a:xfrm rot="16200000">
            <a:off x="3743908" y="3032955"/>
            <a:ext cx="432048" cy="1800200"/>
          </a:xfrm>
          <a:prstGeom prst="rightBrace">
            <a:avLst>
              <a:gd name="adj1" fmla="val 41843"/>
              <a:gd name="adj2" fmla="val 51671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á složená závorka 11"/>
          <p:cNvSpPr/>
          <p:nvPr/>
        </p:nvSpPr>
        <p:spPr>
          <a:xfrm rot="16200000">
            <a:off x="4428085" y="1916733"/>
            <a:ext cx="863896" cy="3600398"/>
          </a:xfrm>
          <a:prstGeom prst="rightBrace">
            <a:avLst>
              <a:gd name="adj1" fmla="val 41843"/>
              <a:gd name="adj2" fmla="val 71989"/>
            </a:avLst>
          </a:prstGeom>
          <a:ln w="1270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2740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a přímka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indent="0">
              <a:buNone/>
            </a:pPr>
            <a:endParaRPr lang="cs-CZ" sz="4000" dirty="0" smtClean="0"/>
          </a:p>
          <a:p>
            <a:pPr indent="0">
              <a:buNone/>
            </a:pPr>
            <a:r>
              <a:rPr lang="cs-CZ" sz="1800" dirty="0" smtClean="0"/>
              <a:t>	k			</a:t>
            </a:r>
            <a:r>
              <a:rPr lang="cs-CZ" sz="1800" dirty="0"/>
              <a:t> </a:t>
            </a:r>
            <a:r>
              <a:rPr lang="cs-CZ" sz="1800" dirty="0" smtClean="0"/>
              <a:t>k			</a:t>
            </a:r>
            <a:r>
              <a:rPr lang="cs-CZ" sz="1800" dirty="0"/>
              <a:t> k</a:t>
            </a:r>
          </a:p>
          <a:p>
            <a:pPr indent="0">
              <a:buNone/>
            </a:pPr>
            <a:endParaRPr lang="cs-CZ" sz="3200" dirty="0" smtClean="0"/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r>
              <a:rPr lang="cs-CZ" sz="1800" dirty="0" smtClean="0"/>
              <a:t>	               S</a:t>
            </a:r>
            <a:r>
              <a:rPr lang="cs-CZ" sz="1800" dirty="0"/>
              <a:t> </a:t>
            </a:r>
            <a:r>
              <a:rPr lang="cs-CZ" sz="1800" dirty="0" smtClean="0"/>
              <a:t>			                 S	</a:t>
            </a:r>
            <a:r>
              <a:rPr lang="cs-CZ" sz="1800" dirty="0"/>
              <a:t> </a:t>
            </a:r>
            <a:r>
              <a:rPr lang="cs-CZ" sz="1800" dirty="0" smtClean="0"/>
              <a:t>	              S</a:t>
            </a:r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p         A                            B</a:t>
            </a:r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p              T</a:t>
            </a:r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		     p</a:t>
            </a:r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r>
              <a:rPr lang="cs-CZ" sz="1800" dirty="0" smtClean="0"/>
              <a:t>             Dva společné body		Jeden společný bod</a:t>
            </a:r>
            <a:r>
              <a:rPr lang="cs-CZ" sz="1800" dirty="0"/>
              <a:t> </a:t>
            </a:r>
            <a:r>
              <a:rPr lang="cs-CZ" sz="1800" dirty="0" smtClean="0"/>
              <a:t>             Žádný společný bod</a:t>
            </a:r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     SEČNA			            TEČNA		   VNĚJŠÍ PŘÍMKA</a:t>
            </a:r>
          </a:p>
          <a:p>
            <a:pPr indent="0">
              <a:buNone/>
            </a:pPr>
            <a:endParaRPr lang="cs-CZ" sz="1800" dirty="0"/>
          </a:p>
        </p:txBody>
      </p:sp>
      <p:sp>
        <p:nvSpPr>
          <p:cNvPr id="4" name="Ovál 3"/>
          <p:cNvSpPr/>
          <p:nvPr/>
        </p:nvSpPr>
        <p:spPr>
          <a:xfrm>
            <a:off x="1259632" y="2420888"/>
            <a:ext cx="1656184" cy="1656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2015724" y="3176888"/>
            <a:ext cx="144000" cy="144000"/>
          </a:xfrm>
          <a:prstGeom prst="mathMultiply">
            <a:avLst>
              <a:gd name="adj1" fmla="val 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067944" y="2420888"/>
            <a:ext cx="1656184" cy="1656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4824036" y="3176888"/>
            <a:ext cx="144000" cy="144000"/>
          </a:xfrm>
          <a:prstGeom prst="mathMultiply">
            <a:avLst>
              <a:gd name="adj1" fmla="val 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732240" y="2420888"/>
            <a:ext cx="1656184" cy="1656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7488332" y="3176888"/>
            <a:ext cx="144000" cy="144000"/>
          </a:xfrm>
          <a:prstGeom prst="mathMultiply">
            <a:avLst>
              <a:gd name="adj1" fmla="val 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899592" y="3825044"/>
            <a:ext cx="2232248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851912" y="3968876"/>
            <a:ext cx="2232248" cy="216024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6732240" y="3717032"/>
            <a:ext cx="2304256" cy="849242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3062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Sečna a tětiva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endParaRPr lang="cs-CZ" sz="1800" dirty="0" smtClean="0"/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endParaRPr lang="cs-CZ" sz="1800" dirty="0" smtClean="0"/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r>
              <a:rPr lang="cs-CZ" sz="1800" dirty="0" smtClean="0"/>
              <a:t>					k</a:t>
            </a:r>
          </a:p>
          <a:p>
            <a:pPr indent="0">
              <a:buNone/>
            </a:pPr>
            <a:r>
              <a:rPr lang="cs-CZ" sz="1800" dirty="0" smtClean="0"/>
              <a:t>		</a:t>
            </a:r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           X			         Y</a:t>
            </a:r>
          </a:p>
          <a:p>
            <a:pPr indent="0">
              <a:buNone/>
            </a:pPr>
            <a:r>
              <a:rPr lang="cs-CZ" dirty="0" smtClean="0"/>
              <a:t> 		</a:t>
            </a:r>
            <a:r>
              <a:rPr lang="cs-CZ" sz="1800" dirty="0" smtClean="0"/>
              <a:t>p</a:t>
            </a:r>
          </a:p>
          <a:p>
            <a:pPr indent="0">
              <a:buNone/>
            </a:pPr>
            <a:r>
              <a:rPr lang="cs-CZ" sz="1800" dirty="0" smtClean="0"/>
              <a:t>				S</a:t>
            </a:r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endParaRPr lang="cs-CZ" sz="1800" dirty="0" smtClean="0"/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body X, Y . . . </a:t>
            </a:r>
            <a:r>
              <a:rPr lang="cs-CZ" sz="1800" dirty="0"/>
              <a:t>p</a:t>
            </a:r>
            <a:r>
              <a:rPr lang="cs-CZ" sz="1800" dirty="0" smtClean="0"/>
              <a:t>růsečíky</a:t>
            </a:r>
          </a:p>
          <a:p>
            <a:pPr indent="0">
              <a:buNone/>
            </a:pPr>
            <a:r>
              <a:rPr lang="cs-CZ" sz="1800" dirty="0" smtClean="0"/>
              <a:t>					přímka XY . .  </a:t>
            </a:r>
            <a:r>
              <a:rPr lang="cs-CZ" sz="1800" b="1" i="1" dirty="0" smtClean="0"/>
              <a:t>sečna</a:t>
            </a:r>
            <a:r>
              <a:rPr lang="cs-CZ" sz="1800" dirty="0" smtClean="0"/>
              <a:t> kružnice k</a:t>
            </a:r>
          </a:p>
          <a:p>
            <a:pPr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				úsečka XY . .  </a:t>
            </a:r>
            <a:r>
              <a:rPr lang="cs-CZ" sz="1800" b="1" i="1" dirty="0"/>
              <a:t>t</a:t>
            </a:r>
            <a:r>
              <a:rPr lang="cs-CZ" sz="1800" b="1" i="1" dirty="0" smtClean="0"/>
              <a:t>ětiva</a:t>
            </a:r>
            <a:r>
              <a:rPr lang="cs-CZ" sz="1800" dirty="0" smtClean="0"/>
              <a:t> kružnice k</a:t>
            </a:r>
            <a:endParaRPr lang="cs-CZ" sz="1800" dirty="0"/>
          </a:p>
          <a:p>
            <a:pPr indent="0">
              <a:buNone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161978" y="2780928"/>
            <a:ext cx="2340000" cy="2340000"/>
          </a:xfrm>
          <a:prstGeom prst="ellipse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4259978" y="3816382"/>
            <a:ext cx="144000" cy="144000"/>
          </a:xfrm>
          <a:prstGeom prst="mathMultiply">
            <a:avLst>
              <a:gd name="adj1" fmla="val 0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531778" y="3068960"/>
            <a:ext cx="3456399" cy="648072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203848" y="3212976"/>
            <a:ext cx="2016224" cy="36004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544100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620688"/>
            <a:ext cx="8568952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Obr. 1 -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google.cz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imgres</a:t>
            </a:r>
            <a:r>
              <a:rPr lang="cs-CZ" sz="2000" dirty="0" smtClean="0">
                <a:hlinkClick r:id="rId3"/>
              </a:rPr>
              <a:t>?q=kru%C5%</a:t>
            </a:r>
            <a:r>
              <a:rPr lang="cs-CZ" sz="2000" dirty="0" err="1" smtClean="0">
                <a:hlinkClick r:id="rId3"/>
              </a:rPr>
              <a:t>BEnice</a:t>
            </a:r>
            <a:r>
              <a:rPr lang="cs-CZ" sz="2000" dirty="0" smtClean="0">
                <a:hlinkClick r:id="rId3"/>
              </a:rPr>
              <a:t>&amp;start=206&amp;</a:t>
            </a:r>
            <a:r>
              <a:rPr lang="cs-CZ" sz="2000" dirty="0" err="1" smtClean="0">
                <a:hlinkClick r:id="rId3"/>
              </a:rPr>
              <a:t>hl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gbv</a:t>
            </a:r>
            <a:r>
              <a:rPr lang="cs-CZ" sz="2000" dirty="0" smtClean="0">
                <a:hlinkClick r:id="rId3"/>
              </a:rPr>
              <a:t>=2&amp;</a:t>
            </a:r>
            <a:r>
              <a:rPr lang="cs-CZ" sz="2000" dirty="0" err="1" smtClean="0">
                <a:hlinkClick r:id="rId3"/>
              </a:rPr>
              <a:t>biw</a:t>
            </a:r>
            <a:r>
              <a:rPr lang="cs-CZ" sz="2000" dirty="0" smtClean="0">
                <a:hlinkClick r:id="rId3"/>
              </a:rPr>
              <a:t>=1280&amp;</a:t>
            </a:r>
            <a:r>
              <a:rPr lang="cs-CZ" sz="2000" dirty="0" err="1" smtClean="0">
                <a:hlinkClick r:id="rId3"/>
              </a:rPr>
              <a:t>bih</a:t>
            </a:r>
            <a:r>
              <a:rPr lang="cs-CZ" sz="2000" dirty="0" smtClean="0">
                <a:hlinkClick r:id="rId3"/>
              </a:rPr>
              <a:t>=789&amp;</a:t>
            </a:r>
            <a:r>
              <a:rPr lang="cs-CZ" sz="2000" dirty="0" err="1" smtClean="0">
                <a:hlinkClick r:id="rId3"/>
              </a:rPr>
              <a:t>addh</a:t>
            </a:r>
            <a:r>
              <a:rPr lang="cs-CZ" sz="2000" dirty="0" smtClean="0">
                <a:hlinkClick r:id="rId3"/>
              </a:rPr>
              <a:t>=36&amp;</a:t>
            </a:r>
            <a:r>
              <a:rPr lang="cs-CZ" sz="2000" dirty="0" err="1" smtClean="0">
                <a:hlinkClick r:id="rId3"/>
              </a:rPr>
              <a:t>tbm</a:t>
            </a:r>
            <a:r>
              <a:rPr lang="cs-CZ" sz="2000" dirty="0" smtClean="0">
                <a:hlinkClick r:id="rId3"/>
              </a:rPr>
              <a:t>=</a:t>
            </a:r>
            <a:r>
              <a:rPr lang="cs-CZ" sz="2000" dirty="0" err="1" smtClean="0">
                <a:hlinkClick r:id="rId3"/>
              </a:rPr>
              <a:t>isch</a:t>
            </a:r>
            <a:r>
              <a:rPr lang="cs-CZ" sz="2000" dirty="0" smtClean="0">
                <a:hlinkClick r:id="rId3"/>
              </a:rPr>
              <a:t>&amp;</a:t>
            </a:r>
            <a:r>
              <a:rPr lang="cs-CZ" sz="2000" dirty="0" err="1" smtClean="0">
                <a:hlinkClick r:id="rId3"/>
              </a:rPr>
              <a:t>tbnid</a:t>
            </a:r>
            <a:r>
              <a:rPr lang="cs-CZ" sz="2000" dirty="0" smtClean="0">
                <a:hlinkClick r:id="rId3"/>
              </a:rPr>
              <a:t>=YFmJjGf7-4d0qM:&amp;</a:t>
            </a:r>
            <a:r>
              <a:rPr lang="cs-CZ" sz="2000" dirty="0" err="1" smtClean="0">
                <a:hlinkClick r:id="rId3"/>
              </a:rPr>
              <a:t>imgrefurl</a:t>
            </a:r>
            <a:r>
              <a:rPr lang="cs-CZ" sz="2000" dirty="0" smtClean="0">
                <a:hlinkClick r:id="rId3"/>
              </a:rPr>
              <a:t>=http://www.</a:t>
            </a:r>
            <a:r>
              <a:rPr lang="cs-CZ" sz="2000" dirty="0" err="1" smtClean="0">
                <a:hlinkClick r:id="rId3"/>
              </a:rPr>
              <a:t>goudryan.com</a:t>
            </a:r>
            <a:r>
              <a:rPr lang="cs-CZ" sz="2000" dirty="0" smtClean="0">
                <a:hlinkClick r:id="rId3"/>
              </a:rPr>
              <a:t>/%3Fpage_id%3D721&amp;</a:t>
            </a:r>
            <a:r>
              <a:rPr lang="cs-CZ" sz="2000" dirty="0" err="1" smtClean="0">
                <a:hlinkClick r:id="rId3"/>
              </a:rPr>
              <a:t>docid</a:t>
            </a:r>
            <a:r>
              <a:rPr lang="cs-CZ" sz="2000" dirty="0" smtClean="0">
                <a:hlinkClick r:id="rId3"/>
              </a:rPr>
              <a:t>=nxJRzAcJzTAF5M&amp;</a:t>
            </a:r>
            <a:r>
              <a:rPr lang="cs-CZ" sz="2000" dirty="0" err="1" smtClean="0">
                <a:hlinkClick r:id="rId3"/>
              </a:rPr>
              <a:t>imgurl</a:t>
            </a:r>
            <a:r>
              <a:rPr lang="cs-CZ" sz="2000" dirty="0" smtClean="0">
                <a:hlinkClick r:id="rId3"/>
              </a:rPr>
              <a:t>=http://www.</a:t>
            </a:r>
            <a:r>
              <a:rPr lang="cs-CZ" sz="2000" dirty="0" err="1" smtClean="0">
                <a:hlinkClick r:id="rId3"/>
              </a:rPr>
              <a:t>goudryan.com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wp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content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uploads</a:t>
            </a:r>
            <a:r>
              <a:rPr lang="cs-CZ" sz="2000" dirty="0" smtClean="0">
                <a:hlinkClick r:id="rId3"/>
              </a:rPr>
              <a:t>/2009/11/</a:t>
            </a:r>
            <a:r>
              <a:rPr lang="cs-CZ" sz="2000" dirty="0" err="1" smtClean="0">
                <a:hlinkClick r:id="rId3"/>
              </a:rPr>
              <a:t>circ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Obr. 2 - </a:t>
            </a:r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google.cz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imgres</a:t>
            </a:r>
            <a:r>
              <a:rPr lang="cs-CZ" sz="2000" dirty="0" smtClean="0">
                <a:hlinkClick r:id="rId4"/>
              </a:rPr>
              <a:t>?q=kru%C5%</a:t>
            </a:r>
            <a:r>
              <a:rPr lang="cs-CZ" sz="2000" dirty="0" err="1" smtClean="0">
                <a:hlinkClick r:id="rId4"/>
              </a:rPr>
              <a:t>BEnice</a:t>
            </a:r>
            <a:r>
              <a:rPr lang="cs-CZ" sz="2000" dirty="0" smtClean="0">
                <a:hlinkClick r:id="rId4"/>
              </a:rPr>
              <a:t>&amp;start=273&amp;</a:t>
            </a:r>
            <a:r>
              <a:rPr lang="cs-CZ" sz="2000" dirty="0" err="1" smtClean="0">
                <a:hlinkClick r:id="rId4"/>
              </a:rPr>
              <a:t>hl</a:t>
            </a:r>
            <a:r>
              <a:rPr lang="cs-CZ" sz="2000" dirty="0" smtClean="0">
                <a:hlinkClick r:id="rId4"/>
              </a:rPr>
              <a:t>=</a:t>
            </a:r>
            <a:r>
              <a:rPr lang="cs-CZ" sz="2000" dirty="0" err="1" smtClean="0">
                <a:hlinkClick r:id="rId4"/>
              </a:rPr>
              <a:t>cs</a:t>
            </a:r>
            <a:r>
              <a:rPr lang="cs-CZ" sz="2000" dirty="0" smtClean="0">
                <a:hlinkClick r:id="rId4"/>
              </a:rPr>
              <a:t>&amp;</a:t>
            </a:r>
            <a:r>
              <a:rPr lang="cs-CZ" sz="2000" dirty="0" err="1" smtClean="0">
                <a:hlinkClick r:id="rId4"/>
              </a:rPr>
              <a:t>gbv</a:t>
            </a:r>
            <a:r>
              <a:rPr lang="cs-CZ" sz="2000" dirty="0" smtClean="0">
                <a:hlinkClick r:id="rId4"/>
              </a:rPr>
              <a:t>=2&amp;</a:t>
            </a:r>
            <a:r>
              <a:rPr lang="cs-CZ" sz="2000" dirty="0" err="1" smtClean="0">
                <a:hlinkClick r:id="rId4"/>
              </a:rPr>
              <a:t>biw</a:t>
            </a:r>
            <a:r>
              <a:rPr lang="cs-CZ" sz="2000" dirty="0" smtClean="0">
                <a:hlinkClick r:id="rId4"/>
              </a:rPr>
              <a:t>=1280&amp;</a:t>
            </a:r>
            <a:r>
              <a:rPr lang="cs-CZ" sz="2000" dirty="0" err="1" smtClean="0">
                <a:hlinkClick r:id="rId4"/>
              </a:rPr>
              <a:t>bih</a:t>
            </a:r>
            <a:r>
              <a:rPr lang="cs-CZ" sz="2000" dirty="0" smtClean="0">
                <a:hlinkClick r:id="rId4"/>
              </a:rPr>
              <a:t>=789&amp;</a:t>
            </a:r>
            <a:r>
              <a:rPr lang="cs-CZ" sz="2000" dirty="0" err="1" smtClean="0">
                <a:hlinkClick r:id="rId4"/>
              </a:rPr>
              <a:t>addh</a:t>
            </a:r>
            <a:r>
              <a:rPr lang="cs-CZ" sz="2000" dirty="0" smtClean="0">
                <a:hlinkClick r:id="rId4"/>
              </a:rPr>
              <a:t>=36&amp;</a:t>
            </a:r>
            <a:r>
              <a:rPr lang="cs-CZ" sz="2000" dirty="0" err="1" smtClean="0">
                <a:hlinkClick r:id="rId4"/>
              </a:rPr>
              <a:t>tbm</a:t>
            </a:r>
            <a:r>
              <a:rPr lang="cs-CZ" sz="2000" dirty="0" smtClean="0">
                <a:hlinkClick r:id="rId4"/>
              </a:rPr>
              <a:t>=</a:t>
            </a:r>
            <a:r>
              <a:rPr lang="cs-CZ" sz="2000" dirty="0" err="1" smtClean="0">
                <a:hlinkClick r:id="rId4"/>
              </a:rPr>
              <a:t>isch</a:t>
            </a:r>
            <a:r>
              <a:rPr lang="cs-CZ" sz="2000" dirty="0" smtClean="0">
                <a:hlinkClick r:id="rId4"/>
              </a:rPr>
              <a:t>&amp;</a:t>
            </a:r>
            <a:r>
              <a:rPr lang="cs-CZ" sz="2000" dirty="0" err="1" smtClean="0">
                <a:hlinkClick r:id="rId4"/>
              </a:rPr>
              <a:t>tbnid</a:t>
            </a:r>
            <a:r>
              <a:rPr lang="cs-CZ" sz="2000" dirty="0" smtClean="0">
                <a:hlinkClick r:id="rId4"/>
              </a:rPr>
              <a:t>=D5wcYwiUu4-h5M:&amp;</a:t>
            </a:r>
            <a:r>
              <a:rPr lang="cs-CZ" sz="2000" dirty="0" err="1" smtClean="0">
                <a:hlinkClick r:id="rId4"/>
              </a:rPr>
              <a:t>imgrefurl</a:t>
            </a:r>
            <a:r>
              <a:rPr lang="cs-CZ" sz="2000" dirty="0" smtClean="0">
                <a:hlinkClick r:id="rId4"/>
              </a:rPr>
              <a:t>=http://blog.</a:t>
            </a:r>
            <a:r>
              <a:rPr lang="cs-CZ" sz="2000" dirty="0" err="1" smtClean="0">
                <a:hlinkClick r:id="rId4"/>
              </a:rPr>
              <a:t>qbrushes.net</a:t>
            </a:r>
            <a:r>
              <a:rPr lang="cs-CZ" sz="2000" dirty="0" smtClean="0">
                <a:hlinkClick r:id="rId4"/>
              </a:rPr>
              <a:t>/design-</a:t>
            </a:r>
            <a:r>
              <a:rPr lang="cs-CZ" sz="2000" dirty="0" err="1" smtClean="0">
                <a:hlinkClick r:id="rId4"/>
              </a:rPr>
              <a:t>float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circle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icon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ai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tutorial</a:t>
            </a:r>
            <a:r>
              <a:rPr lang="cs-CZ" sz="2000" dirty="0" smtClean="0">
                <a:hlinkClick r:id="rId4"/>
              </a:rPr>
              <a:t>/&amp;</a:t>
            </a:r>
            <a:r>
              <a:rPr lang="cs-CZ" sz="2000" dirty="0" err="1" smtClean="0">
                <a:hlinkClick r:id="rId4"/>
              </a:rPr>
              <a:t>docid</a:t>
            </a:r>
            <a:r>
              <a:rPr lang="cs-CZ" sz="2000" dirty="0" smtClean="0">
                <a:hlinkClick r:id="rId4"/>
              </a:rPr>
              <a:t>=PHPeb3kyjqcUiM&amp;</a:t>
            </a:r>
            <a:r>
              <a:rPr lang="cs-CZ" sz="2000" dirty="0" err="1" smtClean="0">
                <a:hlinkClick r:id="rId4"/>
              </a:rPr>
              <a:t>imgurl</a:t>
            </a:r>
            <a:r>
              <a:rPr lang="cs-CZ" sz="2000" dirty="0" smtClean="0">
                <a:hlinkClick r:id="rId4"/>
              </a:rPr>
              <a:t>=http://blog.</a:t>
            </a:r>
            <a:r>
              <a:rPr lang="cs-CZ" sz="2000" dirty="0" err="1" smtClean="0">
                <a:hlinkClick r:id="rId4"/>
              </a:rPr>
              <a:t>qbrushes.com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tutorial</a:t>
            </a:r>
            <a:endParaRPr lang="cs-CZ" sz="2000" smtClean="0"/>
          </a:p>
          <a:p>
            <a:pPr>
              <a:buNone/>
            </a:pPr>
            <a:r>
              <a:rPr lang="cs-CZ" sz="2000" smtClean="0"/>
              <a:t>Obr</a:t>
            </a:r>
            <a:r>
              <a:rPr lang="cs-CZ" sz="2000" dirty="0" smtClean="0"/>
              <a:t>. 3 -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google.cz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imgres</a:t>
            </a:r>
            <a:r>
              <a:rPr lang="cs-CZ" sz="2000" dirty="0" smtClean="0">
                <a:hlinkClick r:id="rId5"/>
              </a:rPr>
              <a:t>?q=kruh&amp;start=176&amp;</a:t>
            </a:r>
            <a:r>
              <a:rPr lang="cs-CZ" sz="2000" dirty="0" err="1" smtClean="0">
                <a:hlinkClick r:id="rId5"/>
              </a:rPr>
              <a:t>hl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cs</a:t>
            </a:r>
            <a:r>
              <a:rPr lang="cs-CZ" sz="2000" dirty="0" smtClean="0">
                <a:hlinkClick r:id="rId5"/>
              </a:rPr>
              <a:t>&amp;</a:t>
            </a:r>
            <a:r>
              <a:rPr lang="cs-CZ" sz="2000" dirty="0" err="1" smtClean="0">
                <a:hlinkClick r:id="rId5"/>
              </a:rPr>
              <a:t>gbv</a:t>
            </a:r>
            <a:r>
              <a:rPr lang="cs-CZ" sz="2000" dirty="0" smtClean="0">
                <a:hlinkClick r:id="rId5"/>
              </a:rPr>
              <a:t>=2&amp;</a:t>
            </a:r>
            <a:r>
              <a:rPr lang="cs-CZ" sz="2000" dirty="0" err="1" smtClean="0">
                <a:hlinkClick r:id="rId5"/>
              </a:rPr>
              <a:t>biw</a:t>
            </a:r>
            <a:r>
              <a:rPr lang="cs-CZ" sz="2000" dirty="0" smtClean="0">
                <a:hlinkClick r:id="rId5"/>
              </a:rPr>
              <a:t>=1280&amp;</a:t>
            </a:r>
            <a:r>
              <a:rPr lang="cs-CZ" sz="2000" dirty="0" err="1" smtClean="0">
                <a:hlinkClick r:id="rId5"/>
              </a:rPr>
              <a:t>bih</a:t>
            </a:r>
            <a:r>
              <a:rPr lang="cs-CZ" sz="2000" dirty="0" smtClean="0">
                <a:hlinkClick r:id="rId5"/>
              </a:rPr>
              <a:t>=789&amp;</a:t>
            </a:r>
            <a:r>
              <a:rPr lang="cs-CZ" sz="2000" dirty="0" err="1" smtClean="0">
                <a:hlinkClick r:id="rId5"/>
              </a:rPr>
              <a:t>addh</a:t>
            </a:r>
            <a:r>
              <a:rPr lang="cs-CZ" sz="2000" dirty="0" smtClean="0">
                <a:hlinkClick r:id="rId5"/>
              </a:rPr>
              <a:t>=36&amp;</a:t>
            </a:r>
            <a:r>
              <a:rPr lang="cs-CZ" sz="2000" dirty="0" err="1" smtClean="0">
                <a:hlinkClick r:id="rId5"/>
              </a:rPr>
              <a:t>tbm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isch</a:t>
            </a:r>
            <a:r>
              <a:rPr lang="cs-CZ" sz="2000" dirty="0" smtClean="0">
                <a:hlinkClick r:id="rId5"/>
              </a:rPr>
              <a:t>&amp;</a:t>
            </a:r>
            <a:r>
              <a:rPr lang="cs-CZ" sz="2000" dirty="0" err="1" smtClean="0">
                <a:hlinkClick r:id="rId5"/>
              </a:rPr>
              <a:t>tbnid</a:t>
            </a:r>
            <a:r>
              <a:rPr lang="cs-CZ" sz="2000" dirty="0" smtClean="0">
                <a:hlinkClick r:id="rId5"/>
              </a:rPr>
              <a:t>=</a:t>
            </a:r>
            <a:r>
              <a:rPr lang="cs-CZ" sz="2000" dirty="0" err="1" smtClean="0">
                <a:hlinkClick r:id="rId5"/>
              </a:rPr>
              <a:t>RmHclFVRxosILM</a:t>
            </a:r>
            <a:r>
              <a:rPr lang="cs-CZ" sz="2000" dirty="0" smtClean="0">
                <a:hlinkClick r:id="rId5"/>
              </a:rPr>
              <a:t>:&amp;</a:t>
            </a:r>
            <a:r>
              <a:rPr lang="cs-CZ" sz="2000" dirty="0" err="1" smtClean="0">
                <a:hlinkClick r:id="rId5"/>
              </a:rPr>
              <a:t>imgrefurl</a:t>
            </a:r>
            <a:r>
              <a:rPr lang="cs-CZ" sz="2000" dirty="0" smtClean="0">
                <a:hlinkClick r:id="rId5"/>
              </a:rPr>
              <a:t>=http://www.puzzle-puzzle.</a:t>
            </a:r>
            <a:r>
              <a:rPr lang="cs-CZ" sz="2000" dirty="0" err="1" smtClean="0">
                <a:hlinkClick r:id="rId5"/>
              </a:rPr>
              <a:t>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zbozi</a:t>
            </a:r>
            <a:r>
              <a:rPr lang="cs-CZ" sz="2000" dirty="0" smtClean="0">
                <a:hlinkClick r:id="rId5"/>
              </a:rPr>
              <a:t>/9-48-</a:t>
            </a:r>
            <a:r>
              <a:rPr lang="cs-CZ" sz="2000" dirty="0" err="1" smtClean="0">
                <a:hlinkClick r:id="rId5"/>
              </a:rPr>
              <a:t>vkladacich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penove</a:t>
            </a:r>
            <a:r>
              <a:rPr lang="cs-CZ" sz="2000" dirty="0" smtClean="0">
                <a:hlinkClick r:id="rId5"/>
              </a:rPr>
              <a:t>-puzzle-kruh-120cm-306&amp;</a:t>
            </a:r>
            <a:r>
              <a:rPr lang="cs-CZ" sz="2000" dirty="0" err="1" smtClean="0">
                <a:hlinkClick r:id="rId5"/>
              </a:rPr>
              <a:t>docid</a:t>
            </a:r>
            <a:r>
              <a:rPr lang="cs-CZ" sz="2000" dirty="0" smtClean="0">
                <a:hlinkClick r:id="rId5"/>
              </a:rPr>
              <a:t>=gHm3ySQMWadLGM&amp;</a:t>
            </a:r>
            <a:r>
              <a:rPr lang="cs-CZ" sz="2000" dirty="0" err="1" smtClean="0">
                <a:hlinkClick r:id="rId5"/>
              </a:rPr>
              <a:t>imgurl</a:t>
            </a:r>
            <a:r>
              <a:rPr lang="cs-CZ" sz="2000" dirty="0" smtClean="0">
                <a:hlinkClick r:id="rId5"/>
              </a:rPr>
              <a:t>=http://www.puzzle-puzzle.c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89</TotalTime>
  <Words>110</Words>
  <Application>Microsoft Office PowerPoint</Application>
  <PresentationFormat>Předvádění na obrazovce (4:3)</PresentationFormat>
  <Paragraphs>91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Snímek 1</vt:lpstr>
      <vt:lpstr>Snímek 2</vt:lpstr>
      <vt:lpstr>Kružnice a kruh</vt:lpstr>
      <vt:lpstr>Kružnice</vt:lpstr>
      <vt:lpstr>Kruh</vt:lpstr>
      <vt:lpstr>Průměr kružnice</vt:lpstr>
      <vt:lpstr>Kružnice a přímka</vt:lpstr>
      <vt:lpstr>Sečna a tětiva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šárka</cp:lastModifiedBy>
  <cp:revision>3</cp:revision>
  <dcterms:created xsi:type="dcterms:W3CDTF">2011-10-04T10:55:51Z</dcterms:created>
  <dcterms:modified xsi:type="dcterms:W3CDTF">2012-04-25T18:27:08Z</dcterms:modified>
</cp:coreProperties>
</file>