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9" r:id="rId4"/>
    <p:sldId id="256" r:id="rId5"/>
    <p:sldId id="260" r:id="rId6"/>
    <p:sldId id="262" r:id="rId7"/>
    <p:sldId id="263" r:id="rId8"/>
    <p:sldId id="264" r:id="rId9"/>
    <p:sldId id="265" r:id="rId10"/>
    <p:sldId id="266" r:id="rId11"/>
    <p:sldId id="273" r:id="rId12"/>
    <p:sldId id="272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00CC00"/>
    <a:srgbClr val="00FF00"/>
    <a:srgbClr val="A7FFCF"/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0C3BB4-E869-48B2-A597-6D73DCC4EF22}" type="datetimeFigureOut">
              <a:rPr lang="cs-CZ" smtClean="0"/>
              <a:t>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8F7F3E1-1F03-46C5-8DB0-E03929B7842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gif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vicenna.cz/media/obrazky/20050407-streva.jpg" TargetMode="External"/><Relationship Id="rId2" Type="http://schemas.openxmlformats.org/officeDocument/2006/relationships/hyperlink" Target="http://www.avicenna.cz/media/obrazky/20050322-zaludek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ify.nou.cz/" TargetMode="External"/><Relationship Id="rId4" Type="http://schemas.openxmlformats.org/officeDocument/2006/relationships/hyperlink" Target="http://klub-nsz.misto.cz/_MAIL_/images/travici_m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2805619"/>
            <a:ext cx="7920880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00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Zpracování potravy</a:t>
            </a:r>
            <a:endParaRPr lang="cs-CZ" sz="6000" b="1" dirty="0">
              <a:ln w="18000">
                <a:solidFill>
                  <a:srgbClr val="00B050"/>
                </a:solidFill>
                <a:prstDash val="solid"/>
                <a:miter lim="800000"/>
              </a:ln>
              <a:solidFill>
                <a:srgbClr val="00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843388" y="465489"/>
            <a:ext cx="52325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SŠ, ZŠ a MŠ Karviná, příspěvková organizace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6309320"/>
            <a:ext cx="30716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Autor: Bc. Balonová Soňa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3515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4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692696"/>
            <a:ext cx="806489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Každý organismus potřebuje  přiměřené množství živin – sacharidů, bílkovin, tuků, minerálních látek, vitamínů a vody.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33" y="3068960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Tyto látky získává z potravy, která je přijímána a zpracovávána v trávicí soustavě.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6705" y="5077216"/>
            <a:ext cx="1139751" cy="177988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5290884"/>
            <a:ext cx="1911708" cy="1428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33" y="5214684"/>
            <a:ext cx="1476375" cy="15049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5290884"/>
            <a:ext cx="1285875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44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24855" y="858778"/>
            <a:ext cx="4694298" cy="923330"/>
          </a:xfrm>
          <a:prstGeom prst="rect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Trávicí ústrojí</a:t>
            </a:r>
            <a:endParaRPr lang="cs-CZ" sz="54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560" y="2132856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V trávicím ústrojí se jednotlivé složky potravy rozkládají, aby mohly být vstřebány a přeměněny v látky potřebné pro organismus. 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6" y="486916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Nestrávené a nevyužité látky jsou z těla odstraňovány.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075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6869" y="260648"/>
            <a:ext cx="5832648" cy="923330"/>
          </a:xfrm>
          <a:prstGeom prst="rect">
            <a:avLst/>
          </a:prstGeom>
          <a:solidFill>
            <a:srgbClr val="00B050"/>
          </a:solidFill>
          <a:ln>
            <a:solidFill>
              <a:srgbClr val="FFFF00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Trávicí ústrojí</a:t>
            </a:r>
          </a:p>
        </p:txBody>
      </p:sp>
      <p:pic>
        <p:nvPicPr>
          <p:cNvPr id="3" name="Picture 2" descr="C:\Users\Balonová\AppData\Local\Microsoft\Windows\Temporary Internet Files\Content.IE5\ZDYHJLFQ\MC900426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143" y="1412776"/>
            <a:ext cx="1949450" cy="461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40466" y="6255653"/>
            <a:ext cx="71801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Umíš pojmenovat jednotlivé části trávicí soustavy?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52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25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4010" y="1354181"/>
            <a:ext cx="2401619" cy="584775"/>
          </a:xfrm>
          <a:prstGeom prst="rect">
            <a:avLst/>
          </a:prstGeom>
          <a:solidFill>
            <a:srgbClr val="FFCCCC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Dutina ústní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996952"/>
            <a:ext cx="5977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Ústní dutinou se potrava přijímá.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933056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Zde se potrava rozmělňuje, a začíná trávení.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663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44241" y="1017602"/>
            <a:ext cx="1298753" cy="646331"/>
          </a:xfrm>
          <a:prstGeom prst="rect">
            <a:avLst/>
          </a:prstGeom>
          <a:solidFill>
            <a:srgbClr val="FFCCCC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Hltan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8069" y="1850837"/>
            <a:ext cx="72677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Společná část trávicí a dýchací soustavy.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8069" y="2756408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Hltanem se potrava smršťováním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svalů</a:t>
            </a:r>
          </a:p>
          <a:p>
            <a:pPr>
              <a:buClr>
                <a:srgbClr val="00CC00"/>
              </a:buClr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posouvá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do jícnu.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44241" y="3861048"/>
            <a:ext cx="1268296" cy="646331"/>
          </a:xfrm>
          <a:prstGeom prst="rect">
            <a:avLst/>
          </a:prstGeom>
          <a:solidFill>
            <a:srgbClr val="FFCCCC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Jícen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559" y="4768893"/>
            <a:ext cx="4856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Trubice dlouhá asi 32 cm.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559" y="5445224"/>
            <a:ext cx="6239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Potrava tudy prochází do žaludku.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13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7" grpId="0" animBg="1"/>
      <p:bldP spid="8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09028" y="856139"/>
            <a:ext cx="2173993" cy="769441"/>
          </a:xfrm>
          <a:prstGeom prst="rect">
            <a:avLst/>
          </a:prstGeom>
          <a:solidFill>
            <a:srgbClr val="FFCCCC"/>
          </a:solidFill>
        </p:spPr>
        <p:txBody>
          <a:bodyPr wrap="none" rtlCol="0">
            <a:spAutoFit/>
          </a:bodyPr>
          <a:lstStyle/>
          <a:p>
            <a:pPr>
              <a:buClr>
                <a:srgbClr val="00CC00"/>
              </a:buClr>
            </a:pP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Žaludek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8695" y="2176179"/>
            <a:ext cx="63075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Svalový vak, pojme 1 – 2 l potravy.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8695" y="3068960"/>
            <a:ext cx="8231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V žaludku se shromažďuje a zadržuje potrava.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8695" y="3782191"/>
            <a:ext cx="86663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Promíchává se s žaludečními šťávami – chemicky.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6448" y="4513752"/>
            <a:ext cx="6533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Potrava se takto mění na tráveninu.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775" y="4653136"/>
            <a:ext cx="1800200" cy="2070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5843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73092" y="1052736"/>
            <a:ext cx="2797817" cy="646331"/>
          </a:xfrm>
          <a:prstGeom prst="rect">
            <a:avLst/>
          </a:prstGeom>
          <a:solidFill>
            <a:srgbClr val="FFCCCC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Tenké střevo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4194" y="2591326"/>
            <a:ext cx="42370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Je 5 – 6 metrů dlouhé.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4194" y="3387635"/>
            <a:ext cx="5057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Je to konečná fáze trávení.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4194" y="4194666"/>
            <a:ext cx="60965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Dochází zde ke vstřebávání živin. 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429000"/>
            <a:ext cx="1905000" cy="272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4232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34986" y="1196752"/>
            <a:ext cx="3474028" cy="769441"/>
          </a:xfrm>
          <a:prstGeom prst="rect">
            <a:avLst/>
          </a:prstGeom>
          <a:solidFill>
            <a:srgbClr val="FFCCCC"/>
          </a:solidFill>
        </p:spPr>
        <p:txBody>
          <a:bodyPr wrap="none" rtlCol="0">
            <a:spAutoFit/>
          </a:bodyPr>
          <a:lstStyle/>
          <a:p>
            <a:pPr>
              <a:buClr>
                <a:srgbClr val="00CC00"/>
              </a:buClr>
            </a:pP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Tlusté střevo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78726" y="2304663"/>
            <a:ext cx="36631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1,5 metru dlouhé.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78726" y="2936593"/>
            <a:ext cx="60590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Dochází zde ke vstřebávání vody. 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78727" y="3671421"/>
            <a:ext cx="811375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Shromažďují se zde nestrávené a nestravitelné zbytky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78727" y="4671334"/>
            <a:ext cx="5673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Obsah střeva se zde zahušťuje.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596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19999" y="2204864"/>
            <a:ext cx="52541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Poslední část trávicí trubice.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19999" y="2924944"/>
            <a:ext cx="52742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Je zakončen řitním otvorem.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19999" y="3717032"/>
            <a:ext cx="785645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Clr>
                <a:srgbClr val="00CC00"/>
              </a:buClr>
              <a:buFont typeface="Wingdings 2" pitchFamily="18" charset="2"/>
              <a:buChar char="ª"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Dochází k vyměšování nestrávených zbytků z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   těla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ven.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55536" y="1124744"/>
            <a:ext cx="2032929" cy="646331"/>
          </a:xfrm>
          <a:prstGeom prst="rect">
            <a:avLst/>
          </a:prstGeom>
          <a:solidFill>
            <a:srgbClr val="FFCCCC"/>
          </a:solidFill>
        </p:spPr>
        <p:txBody>
          <a:bodyPr wrap="none">
            <a:spAutoFit/>
          </a:bodyPr>
          <a:lstStyle/>
          <a:p>
            <a:pPr lvl="0"/>
            <a:r>
              <a:rPr lang="cs-CZ" sz="3600" dirty="0" smtClean="0">
                <a:solidFill>
                  <a:srgbClr val="FF0000"/>
                </a:solidFill>
              </a:rPr>
              <a:t>Konečník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769" y="4946694"/>
            <a:ext cx="938078" cy="16379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9012" y="4829547"/>
            <a:ext cx="936104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78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2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9000" y="1340768"/>
            <a:ext cx="3886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Samostatný úkol: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3798" y="2708920"/>
            <a:ext cx="817640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CC00"/>
                </a:solidFill>
              </a:rPr>
              <a:t>Do sešitu zapiš jednotlivé části trávicí soustavy.</a:t>
            </a:r>
          </a:p>
          <a:p>
            <a:r>
              <a:rPr lang="cs-CZ" sz="2800" dirty="0" smtClean="0">
                <a:solidFill>
                  <a:srgbClr val="00CC00"/>
                </a:solidFill>
              </a:rPr>
              <a:t>Pokus se dodržet správné pořadí trávicího ústrojí.</a:t>
            </a:r>
            <a:endParaRPr lang="cs-CZ" sz="2800" dirty="0">
              <a:solidFill>
                <a:srgbClr val="00CC00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755576" y="921269"/>
            <a:ext cx="1224136" cy="1224136"/>
          </a:xfrm>
          <a:prstGeom prst="smileyFace">
            <a:avLst/>
          </a:prstGeom>
          <a:solidFill>
            <a:srgbClr val="FFCCCC"/>
          </a:solidFill>
          <a:ln w="25400" cap="flat" cmpd="sng" algn="ctr">
            <a:solidFill>
              <a:srgbClr val="7030A0"/>
            </a:solidFill>
            <a:prstDash val="solid"/>
          </a:ln>
          <a:effectLst>
            <a:glow rad="101600">
              <a:srgbClr val="C24400">
                <a:satMod val="175000"/>
                <a:alpha val="40000"/>
              </a:srgb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solidFill>
                    <a:srgbClr val="0070C0"/>
                  </a:solidFill>
                </a:ln>
                <a:solidFill>
                  <a:sysClr val="window" lastClr="FFFFFF"/>
                </a:solidFill>
                <a:effectLst/>
                <a:uLnTx/>
                <a:uFillTx/>
                <a:latin typeface="Trebuchet MS"/>
                <a:ea typeface="+mn-ea"/>
                <a:cs typeface="+mn-cs"/>
              </a:rPr>
              <a:t> </a:t>
            </a:r>
            <a:endParaRPr kumimoji="0" lang="cs-CZ" sz="1800" b="0" i="0" u="none" strike="noStrike" kern="0" cap="none" spc="0" normalizeH="0" baseline="0" noProof="0" dirty="0">
              <a:ln>
                <a:solidFill>
                  <a:srgbClr val="0070C0"/>
                </a:solidFill>
              </a:ln>
              <a:solidFill>
                <a:sysClr val="window" lastClr="FFFFFF"/>
              </a:solidFill>
              <a:effectLst/>
              <a:uLnTx/>
              <a:uFillTx/>
              <a:latin typeface="Trebuchet MS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7020272" y="946833"/>
            <a:ext cx="1224136" cy="1224136"/>
          </a:xfrm>
          <a:prstGeom prst="smileyFace">
            <a:avLst/>
          </a:prstGeom>
          <a:solidFill>
            <a:srgbClr val="FFCCCC"/>
          </a:solidFill>
          <a:ln w="25400" cap="flat" cmpd="sng" algn="ctr">
            <a:solidFill>
              <a:srgbClr val="7030A0"/>
            </a:solidFill>
            <a:prstDash val="solid"/>
          </a:ln>
          <a:effectLst>
            <a:glow rad="101600">
              <a:srgbClr val="C24400">
                <a:satMod val="175000"/>
                <a:alpha val="40000"/>
              </a:srgbClr>
            </a:glow>
          </a:effectLst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solidFill>
                    <a:srgbClr val="0070C0"/>
                  </a:solidFill>
                </a:ln>
                <a:solidFill>
                  <a:sysClr val="window" lastClr="FFFFFF"/>
                </a:solidFill>
                <a:effectLst/>
                <a:uLnTx/>
                <a:uFillTx/>
                <a:latin typeface="Trebuchet MS"/>
                <a:ea typeface="+mn-ea"/>
                <a:cs typeface="+mn-cs"/>
              </a:rPr>
              <a:t> </a:t>
            </a:r>
            <a:endParaRPr kumimoji="0" lang="cs-CZ" sz="1800" b="0" i="0" u="none" strike="noStrike" kern="0" cap="none" spc="0" normalizeH="0" baseline="0" noProof="0" dirty="0">
              <a:ln>
                <a:solidFill>
                  <a:srgbClr val="0070C0"/>
                </a:solidFill>
              </a:ln>
              <a:solidFill>
                <a:sysClr val="window" lastClr="FFFFFF"/>
              </a:solidFill>
              <a:effectLst/>
              <a:uLnTx/>
              <a:uFillTx/>
              <a:latin typeface="Trebuchet M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204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856" y="2027386"/>
            <a:ext cx="4840287" cy="418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34582" y="980728"/>
            <a:ext cx="6875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Tady si splnění úkolu zkontroluj.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992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03229" y="2007616"/>
            <a:ext cx="756084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rgbClr val="000000"/>
                </a:solidFill>
                <a:hlinkClick r:id="rId2"/>
              </a:rPr>
              <a:t>www.avicenna.cz/media/obrazky/20050322-zaludek.jpg</a:t>
            </a:r>
            <a:endParaRPr lang="cs-CZ" dirty="0" smtClean="0">
              <a:solidFill>
                <a:srgbClr val="000000"/>
              </a:solidFill>
            </a:endParaRPr>
          </a:p>
          <a:p>
            <a:endParaRPr lang="cs-CZ" dirty="0">
              <a:solidFill>
                <a:srgbClr val="000000"/>
              </a:solidFill>
            </a:endParaRPr>
          </a:p>
          <a:p>
            <a:r>
              <a:rPr lang="cs-CZ" dirty="0">
                <a:solidFill>
                  <a:srgbClr val="000000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srgbClr val="000000"/>
                </a:solidFill>
                <a:hlinkClick r:id="rId3"/>
              </a:rPr>
              <a:t>www.avicenna.cz/media/obrazky/20050407-streva.jpg</a:t>
            </a:r>
            <a:endParaRPr lang="cs-CZ" dirty="0" smtClean="0">
              <a:solidFill>
                <a:srgbClr val="000000"/>
              </a:solidFill>
            </a:endParaRPr>
          </a:p>
          <a:p>
            <a:endParaRPr lang="cs-CZ" dirty="0" smtClean="0">
              <a:solidFill>
                <a:srgbClr val="000000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  <a:hlinkClick r:id="rId4"/>
              </a:rPr>
              <a:t>http://klub-nsz.misto.cz/_MAIL_/</a:t>
            </a:r>
            <a:r>
              <a:rPr lang="cs-CZ" dirty="0" smtClean="0">
                <a:solidFill>
                  <a:prstClr val="black"/>
                </a:solidFill>
                <a:hlinkClick r:id="rId4"/>
              </a:rPr>
              <a:t>images/travici_m.gif</a:t>
            </a:r>
            <a:endParaRPr lang="cs-CZ" dirty="0" smtClean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  <a:hlinkClick r:id="rId5"/>
              </a:rPr>
              <a:t>http://www.gify.nou.cz</a:t>
            </a:r>
            <a:r>
              <a:rPr lang="cs-CZ" dirty="0" smtClean="0">
                <a:solidFill>
                  <a:prstClr val="black"/>
                </a:solidFill>
                <a:hlinkClick r:id="rId5"/>
              </a:rPr>
              <a:t>/</a:t>
            </a:r>
            <a:endParaRPr lang="cs-CZ" dirty="0" smtClean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  <a:latin typeface="Franklin Gothic Book"/>
              </a:rPr>
              <a:t>Klipart- </a:t>
            </a:r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Microsoft PowerPoint</a:t>
            </a:r>
          </a:p>
          <a:p>
            <a:pPr lvl="0"/>
            <a:endParaRPr lang="cs-CZ" dirty="0" smtClean="0">
              <a:solidFill>
                <a:prstClr val="black"/>
              </a:solidFill>
              <a:latin typeface="Franklin Gothic Book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764704"/>
            <a:ext cx="31406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97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414</TotalTime>
  <Words>309</Words>
  <Application>Microsoft Office PowerPoint</Application>
  <PresentationFormat>Předvádění na obrazovce (4:3)</PresentationFormat>
  <Paragraphs>54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Balonová</cp:lastModifiedBy>
  <cp:revision>34</cp:revision>
  <dcterms:created xsi:type="dcterms:W3CDTF">2012-04-05T17:40:25Z</dcterms:created>
  <dcterms:modified xsi:type="dcterms:W3CDTF">2012-04-07T18:54:00Z</dcterms:modified>
</cp:coreProperties>
</file>