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13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463225" y="2424353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</a:t>
            </a:r>
            <a:r>
              <a:rPr lang="cs-CZ" sz="2000" b="1" dirty="0" smtClean="0">
                <a:latin typeface="Calibri" pitchFamily="34" charset="0"/>
              </a:rPr>
              <a:t>DRUHY_04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E2710"/>
                </a:solidFill>
              </a:rPr>
              <a:t>Skloňování zájmen ten, náš, on, ona, ono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8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180127560"/>
              </p:ext>
            </p:extLst>
          </p:nvPr>
        </p:nvGraphicFramePr>
        <p:xfrm>
          <a:off x="457200" y="274638"/>
          <a:ext cx="8362950" cy="6039495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15.4.2011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16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 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ysvětlení učiva a následné procvičení.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Skloňování zájmen: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115616" y="2013975"/>
            <a:ext cx="2808312" cy="180020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ni</a:t>
            </a:r>
          </a:p>
          <a:p>
            <a:pPr algn="ctr"/>
            <a:r>
              <a:rPr lang="cs-CZ" sz="3200" b="1" dirty="0">
                <a:solidFill>
                  <a:srgbClr val="FFFF00"/>
                </a:solidFill>
              </a:rPr>
              <a:t>j</a:t>
            </a:r>
            <a:r>
              <a:rPr lang="cs-CZ" sz="3200" b="1" dirty="0" smtClean="0">
                <a:solidFill>
                  <a:srgbClr val="FFFF00"/>
                </a:solidFill>
              </a:rPr>
              <a:t>i</a:t>
            </a:r>
          </a:p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naši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115616" y="4077072"/>
            <a:ext cx="2808312" cy="194421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FF00"/>
                </a:solidFill>
              </a:rPr>
              <a:t>n</a:t>
            </a:r>
            <a:r>
              <a:rPr lang="cs-CZ" sz="3200" b="1" dirty="0" smtClean="0">
                <a:solidFill>
                  <a:srgbClr val="FFFF00"/>
                </a:solidFill>
              </a:rPr>
              <a:t>í</a:t>
            </a:r>
          </a:p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jí</a:t>
            </a:r>
          </a:p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naší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80112" y="1844824"/>
            <a:ext cx="2952328" cy="196935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Ukazujeme si slovem</a:t>
            </a:r>
          </a:p>
          <a:p>
            <a:pPr algn="ctr"/>
            <a:endParaRPr lang="cs-CZ" dirty="0" smtClean="0"/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tu.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80112" y="4077072"/>
            <a:ext cx="2952328" cy="194421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Ukazujeme si slovem </a:t>
            </a:r>
          </a:p>
          <a:p>
            <a:pPr algn="ctr"/>
            <a:endParaRPr lang="cs-CZ" dirty="0"/>
          </a:p>
          <a:p>
            <a:pPr algn="ctr"/>
            <a:r>
              <a:rPr lang="cs-CZ" sz="3600" dirty="0">
                <a:solidFill>
                  <a:srgbClr val="FF0000"/>
                </a:solidFill>
              </a:rPr>
              <a:t>t</a:t>
            </a:r>
            <a:r>
              <a:rPr lang="cs-CZ" sz="3600" dirty="0" smtClean="0">
                <a:solidFill>
                  <a:srgbClr val="FF0000"/>
                </a:solidFill>
              </a:rPr>
              <a:t>é, tou.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139952" y="2914075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139952" y="5049180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4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vičení: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 smtClean="0"/>
              <a:t>Už jsme </a:t>
            </a:r>
            <a:r>
              <a:rPr lang="cs-CZ" b="1" dirty="0" smtClean="0"/>
              <a:t>ji</a:t>
            </a:r>
            <a:r>
              <a:rPr lang="cs-CZ" dirty="0" smtClean="0"/>
              <a:t> viděli.     </a:t>
            </a:r>
            <a:r>
              <a:rPr lang="cs-CZ" dirty="0" smtClean="0">
                <a:solidFill>
                  <a:srgbClr val="FF0000"/>
                </a:solidFill>
              </a:rPr>
              <a:t>(tu)</a:t>
            </a:r>
          </a:p>
          <a:p>
            <a:r>
              <a:rPr lang="cs-CZ" dirty="0"/>
              <a:t>S</a:t>
            </a:r>
            <a:r>
              <a:rPr lang="cs-CZ" dirty="0" smtClean="0"/>
              <a:t>áhla jsem si na </a:t>
            </a:r>
            <a:r>
              <a:rPr lang="cs-CZ" b="1" dirty="0" smtClean="0"/>
              <a:t>ni</a:t>
            </a:r>
            <a:r>
              <a:rPr lang="cs-CZ" dirty="0" smtClean="0"/>
              <a:t>.   </a:t>
            </a:r>
            <a:r>
              <a:rPr lang="cs-CZ" dirty="0" smtClean="0">
                <a:solidFill>
                  <a:srgbClr val="FF0000"/>
                </a:solidFill>
              </a:rPr>
              <a:t>(tu)</a:t>
            </a:r>
          </a:p>
          <a:p>
            <a:r>
              <a:rPr lang="cs-CZ" dirty="0" smtClean="0"/>
              <a:t> Pojedeme s </a:t>
            </a:r>
            <a:r>
              <a:rPr lang="cs-CZ" b="1" dirty="0" smtClean="0"/>
              <a:t>ní</a:t>
            </a:r>
            <a:r>
              <a:rPr lang="cs-CZ" dirty="0" smtClean="0"/>
              <a:t> do Prahy.   </a:t>
            </a:r>
            <a:r>
              <a:rPr lang="cs-CZ" dirty="0" smtClean="0">
                <a:solidFill>
                  <a:srgbClr val="FF0000"/>
                </a:solidFill>
              </a:rPr>
              <a:t>(tou)</a:t>
            </a:r>
          </a:p>
          <a:p>
            <a:r>
              <a:rPr lang="cs-CZ" dirty="0" smtClean="0"/>
              <a:t> Nevadí </a:t>
            </a:r>
            <a:r>
              <a:rPr lang="cs-CZ" b="1" dirty="0" smtClean="0"/>
              <a:t>jí</a:t>
            </a:r>
            <a:r>
              <a:rPr lang="cs-CZ" dirty="0" smtClean="0"/>
              <a:t> to.   </a:t>
            </a:r>
            <a:r>
              <a:rPr lang="cs-CZ" dirty="0" smtClean="0">
                <a:solidFill>
                  <a:srgbClr val="FF0000"/>
                </a:solidFill>
              </a:rPr>
              <a:t>(té)</a:t>
            </a:r>
          </a:p>
          <a:p>
            <a:r>
              <a:rPr lang="cs-CZ" b="1" dirty="0" smtClean="0"/>
              <a:t>Naší</a:t>
            </a:r>
            <a:r>
              <a:rPr lang="cs-CZ" dirty="0" smtClean="0"/>
              <a:t> velkou chloubou je výhra ve fotbalu. </a:t>
            </a:r>
            <a:r>
              <a:rPr lang="cs-CZ" dirty="0" smtClean="0">
                <a:solidFill>
                  <a:srgbClr val="FF0000"/>
                </a:solidFill>
              </a:rPr>
              <a:t>(tou)</a:t>
            </a:r>
          </a:p>
          <a:p>
            <a:r>
              <a:rPr lang="cs-CZ" dirty="0" smtClean="0"/>
              <a:t>Hledal </a:t>
            </a:r>
            <a:r>
              <a:rPr lang="cs-CZ" b="1" dirty="0" smtClean="0"/>
              <a:t>naši</a:t>
            </a:r>
            <a:r>
              <a:rPr lang="cs-CZ" dirty="0" smtClean="0"/>
              <a:t> zaběhlou kočku.  </a:t>
            </a:r>
            <a:r>
              <a:rPr lang="cs-CZ" dirty="0" smtClean="0">
                <a:solidFill>
                  <a:srgbClr val="FF0000"/>
                </a:solidFill>
              </a:rPr>
              <a:t>(tu)</a:t>
            </a:r>
          </a:p>
          <a:p>
            <a:r>
              <a:rPr lang="cs-CZ" dirty="0" smtClean="0"/>
              <a:t>Chtěli </a:t>
            </a:r>
            <a:r>
              <a:rPr lang="cs-CZ" b="1" dirty="0" smtClean="0"/>
              <a:t>jí </a:t>
            </a:r>
            <a:r>
              <a:rPr lang="cs-CZ" dirty="0" smtClean="0"/>
              <a:t>dát poznámku.   </a:t>
            </a:r>
            <a:r>
              <a:rPr lang="cs-CZ" dirty="0" smtClean="0">
                <a:solidFill>
                  <a:srgbClr val="FF0000"/>
                </a:solidFill>
              </a:rPr>
              <a:t>(té)</a:t>
            </a:r>
          </a:p>
          <a:p>
            <a:r>
              <a:rPr lang="cs-CZ" dirty="0" smtClean="0"/>
              <a:t>Máme </a:t>
            </a:r>
            <a:r>
              <a:rPr lang="cs-CZ" b="1" dirty="0" smtClean="0"/>
              <a:t>ji</a:t>
            </a:r>
            <a:r>
              <a:rPr lang="cs-CZ" dirty="0" smtClean="0"/>
              <a:t> všichni rádi.  </a:t>
            </a:r>
            <a:r>
              <a:rPr lang="cs-CZ" dirty="0" smtClean="0">
                <a:solidFill>
                  <a:srgbClr val="FF0000"/>
                </a:solidFill>
              </a:rPr>
              <a:t>(tu)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01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Zájmeno: on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11560" y="2045324"/>
            <a:ext cx="2664296" cy="230425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2060"/>
                </a:solidFill>
              </a:rPr>
              <a:t>ON</a:t>
            </a:r>
          </a:p>
          <a:p>
            <a:pPr algn="ctr"/>
            <a:r>
              <a:rPr lang="cs-CZ" sz="2800" dirty="0">
                <a:solidFill>
                  <a:srgbClr val="002060"/>
                </a:solidFill>
              </a:rPr>
              <a:t>v</a:t>
            </a:r>
            <a:r>
              <a:rPr lang="cs-CZ" sz="2800" dirty="0" smtClean="0">
                <a:solidFill>
                  <a:srgbClr val="002060"/>
                </a:solidFill>
              </a:rPr>
              <a:t> 1. p.č.mn.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35355" y="1628800"/>
            <a:ext cx="2880320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var </a:t>
            </a:r>
            <a:r>
              <a:rPr lang="cs-CZ" sz="2800" b="1" dirty="0" smtClean="0">
                <a:solidFill>
                  <a:schemeClr val="tx1"/>
                </a:solidFill>
              </a:rPr>
              <a:t>ONI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ž</a:t>
            </a:r>
            <a:r>
              <a:rPr lang="cs-CZ" sz="2400" b="1" dirty="0" smtClean="0">
                <a:solidFill>
                  <a:schemeClr val="tx1"/>
                </a:solidFill>
              </a:rPr>
              <a:t>ivotný (ti)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22229" y="3356992"/>
            <a:ext cx="2880320" cy="1368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t</a:t>
            </a:r>
            <a:r>
              <a:rPr lang="cs-CZ" sz="2400" b="1" dirty="0" smtClean="0">
                <a:solidFill>
                  <a:schemeClr val="tx1"/>
                </a:solidFill>
              </a:rPr>
              <a:t>var </a:t>
            </a:r>
            <a:r>
              <a:rPr lang="cs-CZ" sz="2800" b="1" dirty="0" smtClean="0">
                <a:solidFill>
                  <a:schemeClr val="tx1"/>
                </a:solidFill>
              </a:rPr>
              <a:t>ONY</a:t>
            </a:r>
          </a:p>
          <a:p>
            <a:pPr algn="ctr"/>
            <a:r>
              <a:rPr lang="cs-CZ" sz="2400" b="1" dirty="0">
                <a:solidFill>
                  <a:schemeClr val="tx1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eživotný (ty)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5157192"/>
            <a:ext cx="82089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Příklady</a:t>
            </a:r>
            <a:r>
              <a:rPr lang="cs-CZ" sz="2800" b="1" u="sng" smtClean="0">
                <a:solidFill>
                  <a:srgbClr val="FF0000"/>
                </a:solidFill>
              </a:rPr>
              <a:t>:</a:t>
            </a:r>
            <a:r>
              <a:rPr lang="cs-CZ" smtClean="0"/>
              <a:t>             </a:t>
            </a:r>
            <a:r>
              <a:rPr lang="cs-CZ" sz="2000" b="1" dirty="0" smtClean="0">
                <a:solidFill>
                  <a:schemeClr val="tx1"/>
                </a:solidFill>
              </a:rPr>
              <a:t>Muži hrají fotbal – oni hrají fotbal. (ti)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Stromy se ve větru ohýbají – ony se ohýbají. (ty)</a:t>
            </a:r>
            <a:endParaRPr lang="cs-CZ" sz="20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3419872" y="2420888"/>
            <a:ext cx="180020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19872" y="3356992"/>
            <a:ext cx="180020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03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Doplň cvičení:</a:t>
            </a:r>
            <a:endParaRPr lang="cs-CZ" sz="48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Včera jsme jeli na (naší – naši) chalupu.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Mluvili jsme s (ní – ni).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Musíme posekat (naší – naši) zahradu.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 (naší – naši) mamkou je často legrace.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Paní učitelka (jí – ji) chválila.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(Jí – Ji) se to nezdá.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(Naší – Naši) kočce se narodila koťata.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Znám (ji – jí) dlouho.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59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Vyber si slovo a utvoř větu: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Srdce 3"/>
          <p:cNvSpPr/>
          <p:nvPr/>
        </p:nvSpPr>
        <p:spPr>
          <a:xfrm>
            <a:off x="2486008" y="1514992"/>
            <a:ext cx="1656184" cy="145816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ONI</a:t>
            </a:r>
            <a:endParaRPr lang="cs-CZ" sz="3200" b="1" dirty="0"/>
          </a:p>
        </p:txBody>
      </p:sp>
      <p:sp>
        <p:nvSpPr>
          <p:cNvPr id="5" name="Srdce 4"/>
          <p:cNvSpPr/>
          <p:nvPr/>
        </p:nvSpPr>
        <p:spPr>
          <a:xfrm>
            <a:off x="6588224" y="1628800"/>
            <a:ext cx="1800200" cy="1566174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NÍ</a:t>
            </a:r>
            <a:endParaRPr lang="cs-CZ" sz="3600" b="1" dirty="0"/>
          </a:p>
        </p:txBody>
      </p:sp>
      <p:sp>
        <p:nvSpPr>
          <p:cNvPr id="6" name="Srdce 5"/>
          <p:cNvSpPr/>
          <p:nvPr/>
        </p:nvSpPr>
        <p:spPr>
          <a:xfrm>
            <a:off x="829824" y="2817911"/>
            <a:ext cx="1656184" cy="1618222"/>
          </a:xfrm>
          <a:prstGeom prst="hear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4355976" y="2411887"/>
            <a:ext cx="1800200" cy="1845205"/>
          </a:xfrm>
          <a:prstGeom prst="heart">
            <a:avLst/>
          </a:prstGeom>
          <a:solidFill>
            <a:srgbClr val="F913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NAŠÍ</a:t>
            </a:r>
            <a:endParaRPr lang="cs-CZ" sz="3200" b="1" dirty="0"/>
          </a:p>
        </p:txBody>
      </p:sp>
      <p:sp>
        <p:nvSpPr>
          <p:cNvPr id="8" name="Srdce 7"/>
          <p:cNvSpPr/>
          <p:nvPr/>
        </p:nvSpPr>
        <p:spPr>
          <a:xfrm>
            <a:off x="6866345" y="4005063"/>
            <a:ext cx="1729566" cy="1528213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Srdce 8"/>
          <p:cNvSpPr/>
          <p:nvPr/>
        </p:nvSpPr>
        <p:spPr>
          <a:xfrm>
            <a:off x="2987824" y="4257092"/>
            <a:ext cx="1728192" cy="1764196"/>
          </a:xfrm>
          <a:prstGeom prst="hear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NI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Srdce 9"/>
          <p:cNvSpPr/>
          <p:nvPr/>
        </p:nvSpPr>
        <p:spPr>
          <a:xfrm>
            <a:off x="611560" y="4941168"/>
            <a:ext cx="1802440" cy="1512168"/>
          </a:xfrm>
          <a:prstGeom prst="hear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NAŠI</a:t>
            </a:r>
            <a:endParaRPr lang="cs-CZ" sz="3200" b="1" dirty="0"/>
          </a:p>
        </p:txBody>
      </p:sp>
      <p:sp>
        <p:nvSpPr>
          <p:cNvPr id="11" name="Srdce 10"/>
          <p:cNvSpPr/>
          <p:nvPr/>
        </p:nvSpPr>
        <p:spPr>
          <a:xfrm>
            <a:off x="5004048" y="4759191"/>
            <a:ext cx="1862297" cy="1548172"/>
          </a:xfrm>
          <a:prstGeom prst="hear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JI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37573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320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Rastrový obrázek</vt:lpstr>
      <vt:lpstr>Skloňování zájmen ten, náš, on, ona, ono</vt:lpstr>
      <vt:lpstr>Prezentace aplikace PowerPoint</vt:lpstr>
      <vt:lpstr>Skloňování zájmen:</vt:lpstr>
      <vt:lpstr>Cvičení:</vt:lpstr>
      <vt:lpstr>Zájmeno: on</vt:lpstr>
      <vt:lpstr>Doplň cvičení:</vt:lpstr>
      <vt:lpstr>Vyber si slovo a utvoř větu: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19</cp:revision>
  <dcterms:created xsi:type="dcterms:W3CDTF">2011-03-19T07:06:37Z</dcterms:created>
  <dcterms:modified xsi:type="dcterms:W3CDTF">2011-07-22T19:20:14Z</dcterms:modified>
</cp:coreProperties>
</file>