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6" r:id="rId3"/>
    <p:sldId id="258" r:id="rId4"/>
    <p:sldId id="266" r:id="rId5"/>
    <p:sldId id="267" r:id="rId6"/>
    <p:sldId id="263" r:id="rId7"/>
    <p:sldId id="271" r:id="rId8"/>
    <p:sldId id="273" r:id="rId9"/>
    <p:sldId id="293" r:id="rId10"/>
    <p:sldId id="268" r:id="rId11"/>
    <p:sldId id="288" r:id="rId12"/>
    <p:sldId id="289" r:id="rId13"/>
    <p:sldId id="280" r:id="rId14"/>
    <p:sldId id="294" r:id="rId15"/>
    <p:sldId id="29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6AE5-920A-4A1B-A778-E9FDC029C6B7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7D170-931C-43E4-9F3A-16BD6DFA61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65A57-3112-40CE-855A-4922E02B76DF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A66EE-68AC-43B2-92E6-ADED5EDDC3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AA3D-8F10-4E9F-93D5-71F489CF745F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47CBA-BA86-4E97-B688-466C35B4EB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7ACBF-DAC0-4291-A812-21C85DA8BAAA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4874A-4BBB-4482-8A7C-1CFCB79AB9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B136-CD85-4C44-9199-AD8ECC12F54E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E9262-76D6-43CC-9D53-F4991D05F7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D44AB-C8F7-437D-9AF4-8992F0595F3C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74FF-2420-4F40-9366-3F52225E44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4ADA2-C8A8-4960-906A-DBCB9AF50DFF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A2EC6-4F5B-408C-9CCA-8B6F4BFC81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4D8DC-21F9-459E-A259-167ABE8AC955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2581-3F9C-4AE1-9AC6-20DAB70D5F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848DC-7FA0-4849-B7C6-DB67CA7DE2B3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CFD02-91A6-4818-AB23-E3F32D60F5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A8563-CDDD-4C26-8440-B087E95FA3AD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39B03-AD9F-42C1-8538-6B60F9B33D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8AB39-5656-4BF0-9CD0-10815EB0926F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F7321-63A5-4A4B-9B8E-0DD342CB6C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AC29EE-59EF-4EFB-8F33-D3A3842E619C}" type="datetimeFigureOut">
              <a:rPr lang="cs-CZ"/>
              <a:pPr>
                <a:defRPr/>
              </a:pPr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968A05-3F6E-4F70-A568-580506C347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6/Rubens_self_portrait.jpg" TargetMode="External"/><Relationship Id="rId3" Type="http://schemas.openxmlformats.org/officeDocument/2006/relationships/hyperlink" Target="http://upload.wikimedia.org/wikipedia/commons/thumb/5/59/Pohled_na_%C5%99%C3%ADm.JPG/800px-Pohled_na_%C5%99%C3%ADm.JPG" TargetMode="External"/><Relationship Id="rId7" Type="http://schemas.openxmlformats.org/officeDocument/2006/relationships/hyperlink" Target="http://upload.wikimedia.org/wikipedia/commons/thumb/7/77/WinterPalace.jpg/800px-WinterPalace.jpg" TargetMode="External"/><Relationship Id="rId2" Type="http://schemas.openxmlformats.org/officeDocument/2006/relationships/hyperlink" Target="http://upload.wikimedia.org/wikipedia/commons/7/7b/St_peters_vat_distance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2/Canaletto_(I)_006.jpg/495px-Canaletto_(I)_006.jpg" TargetMode="External"/><Relationship Id="rId11" Type="http://schemas.openxmlformats.org/officeDocument/2006/relationships/hyperlink" Target="http://upload.wikimedia.org/wikipedia/commons/thumb/8/8c/The_Anatomy_Lesson.jpg/799px-The_Anatomy_Lesson.jpg" TargetMode="External"/><Relationship Id="rId5" Type="http://schemas.openxmlformats.org/officeDocument/2006/relationships/hyperlink" Target="http://upload.wikimedia.org/wikipedia/commons/thumb/2/24/Dresden-Zwinger-Courtyard.11.JPG/800px-Dresden-Zwinger-Courtyard.11.JPG" TargetMode="External"/><Relationship Id="rId10" Type="http://schemas.openxmlformats.org/officeDocument/2006/relationships/hyperlink" Target="http://upload.wikimedia.org/wikipedia/commons/thumb/5/57/Rembrandt_Harmensz._van_Rijn_132.jpg/487px-Rembrandt_Harmensz._van_Rijn_132.jpg" TargetMode="External"/><Relationship Id="rId4" Type="http://schemas.openxmlformats.org/officeDocument/2006/relationships/hyperlink" Target="http://upload.wikimedia.org/wikipedia/commons/thumb/1/1f/Wien_Schoenbrunn_Rueckseite.jpg/800px-Wien_Schoenbrunn_Rueckseite.jpg" TargetMode="External"/><Relationship Id="rId9" Type="http://schemas.openxmlformats.org/officeDocument/2006/relationships/hyperlink" Target="http://upload.wikimedia.org/wikipedia/commons/thumb/a/af/Peter_Paul_Rubens_-_The_Adoration_of_the_Magi_-_WGA20244.jpg/442px-Peter_Paul_Rubens_-_The_Adoration_of_the_Magi_-_WGA2024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/>
          <a:lstStyle/>
          <a:p>
            <a:pPr algn="ctr">
              <a:buNone/>
            </a:pPr>
            <a:r>
              <a:rPr lang="cs-CZ" sz="2800" dirty="0" smtClean="0"/>
              <a:t>ŠABLONA III/2</a:t>
            </a:r>
          </a:p>
          <a:p>
            <a:pPr algn="ctr">
              <a:buNone/>
            </a:pPr>
            <a:endParaRPr lang="cs-CZ" sz="2800" dirty="0" smtClean="0"/>
          </a:p>
          <a:p>
            <a:pPr algn="ctr">
              <a:buNone/>
            </a:pPr>
            <a:r>
              <a:rPr lang="cs-CZ" sz="2800" dirty="0" smtClean="0"/>
              <a:t>BAROKO</a:t>
            </a:r>
          </a:p>
          <a:p>
            <a:pPr algn="ctr">
              <a:buNone/>
            </a:pPr>
            <a:endParaRPr lang="cs-CZ" sz="2800" dirty="0" smtClean="0"/>
          </a:p>
          <a:p>
            <a:pPr algn="ctr">
              <a:buNone/>
            </a:pPr>
            <a:r>
              <a:rPr lang="cs-CZ" sz="2800" dirty="0" smtClean="0"/>
              <a:t>Mgr. Lucie </a:t>
            </a:r>
            <a:r>
              <a:rPr lang="cs-CZ" sz="2800" dirty="0" err="1" smtClean="0"/>
              <a:t>Opltová</a:t>
            </a:r>
            <a:r>
              <a:rPr lang="cs-CZ" sz="2800" dirty="0" smtClean="0"/>
              <a:t> </a:t>
            </a:r>
          </a:p>
          <a:p>
            <a:pPr algn="ctr">
              <a:buNone/>
            </a:pPr>
            <a:r>
              <a:rPr lang="cs-CZ" sz="2800" dirty="0" smtClean="0"/>
              <a:t>VY_32_INOVACE</a:t>
            </a:r>
            <a:r>
              <a:rPr lang="cs-CZ" sz="2800" smtClean="0"/>
              <a:t>_ 287_ </a:t>
            </a:r>
            <a:r>
              <a:rPr lang="cs-CZ" sz="2800" dirty="0" smtClean="0"/>
              <a:t>BAROKO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725144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i="1" u="sng" dirty="0" smtClean="0">
                <a:solidFill>
                  <a:schemeClr val="accent5">
                    <a:lumMod val="50000"/>
                  </a:schemeClr>
                </a:solidFill>
              </a:rPr>
              <a:t>BAROKO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Baroko - obecně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0000"/>
                </a:solidFill>
              </a:rPr>
              <a:t>Životní styl, kultura, architektura, literatura a umění evropské společnosti v 17. a 18. století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FF0000"/>
                </a:solidFill>
              </a:rPr>
              <a:t>Zrod v Itálii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Znamená → velká perla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u="sng" dirty="0" smtClean="0"/>
              <a:t>katolické země</a:t>
            </a:r>
            <a:r>
              <a:rPr lang="cs-CZ" sz="2800" dirty="0" smtClean="0"/>
              <a:t>                              </a:t>
            </a:r>
            <a:r>
              <a:rPr lang="cs-CZ" sz="2800" u="sng" dirty="0" smtClean="0"/>
              <a:t>protestantská Evropa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(</a:t>
            </a:r>
            <a:r>
              <a:rPr lang="cs-CZ" sz="2800" dirty="0" smtClean="0"/>
              <a:t>Španělsko, Portugalsko</a:t>
            </a:r>
            <a:r>
              <a:rPr lang="cs-CZ" sz="2800" dirty="0" smtClean="0"/>
              <a:t>, </a:t>
            </a:r>
            <a:r>
              <a:rPr lang="cs-CZ" sz="2800" dirty="0" smtClean="0"/>
              <a:t>		(</a:t>
            </a:r>
            <a:r>
              <a:rPr lang="cs-CZ" sz="2800" dirty="0" smtClean="0"/>
              <a:t>Švýcarsko, S </a:t>
            </a:r>
            <a:r>
              <a:rPr lang="cs-CZ" sz="2800" dirty="0" smtClean="0"/>
              <a:t>Německa,</a:t>
            </a: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Nizozemí, Rakousko, </a:t>
            </a:r>
            <a:r>
              <a:rPr lang="cs-CZ" sz="2800" dirty="0" smtClean="0"/>
              <a:t>				 </a:t>
            </a:r>
            <a:r>
              <a:rPr lang="cs-CZ" sz="2800" dirty="0" smtClean="0"/>
              <a:t>Švédsko…..)</a:t>
            </a: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České země)</a:t>
            </a:r>
            <a:endParaRPr lang="cs-CZ" sz="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</p:txBody>
      </p:sp>
      <p:sp>
        <p:nvSpPr>
          <p:cNvPr id="4" name="Elipsa 3"/>
          <p:cNvSpPr/>
          <p:nvPr/>
        </p:nvSpPr>
        <p:spPr>
          <a:xfrm>
            <a:off x="2195513" y="3357563"/>
            <a:ext cx="2520950" cy="647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484438" y="3429000"/>
            <a:ext cx="20875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     </a:t>
            </a:r>
            <a:r>
              <a:rPr lang="cs-CZ" sz="2400">
                <a:latin typeface="Calibri" pitchFamily="34" charset="0"/>
              </a:rPr>
              <a:t>Dva proudy</a:t>
            </a:r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4140200" y="4149725"/>
            <a:ext cx="1655763" cy="358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rot="10800000" flipV="1">
            <a:off x="1835150" y="4149725"/>
            <a:ext cx="720725" cy="5032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Katolické chce ohromit → drahý materiál, pompézní</a:t>
            </a:r>
          </a:p>
          <a:p>
            <a:pPr eaLnBrk="1" hangingPunct="1"/>
            <a:r>
              <a:rPr lang="cs-CZ" sz="2800" smtClean="0"/>
              <a:t>Protestantské → umírněné</a:t>
            </a:r>
          </a:p>
          <a:p>
            <a:pPr eaLnBrk="1" hangingPunct="1"/>
            <a:endParaRPr lang="cs-CZ" sz="2800" smtClean="0"/>
          </a:p>
          <a:p>
            <a:pPr eaLnBrk="1" hangingPunct="1"/>
            <a:r>
              <a:rPr lang="cs-CZ" sz="2800" smtClean="0"/>
              <a:t>Ukazoval nejen vkus šlechty, panovníků a církve, ale i obyčejných lidí a měšťanů</a:t>
            </a:r>
          </a:p>
          <a:p>
            <a:pPr eaLnBrk="1" hangingPunct="1"/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u="sng" dirty="0" smtClean="0">
                <a:solidFill>
                  <a:schemeClr val="accent5">
                    <a:lumMod val="50000"/>
                  </a:schemeClr>
                </a:solidFill>
              </a:rPr>
              <a:t>ARCHITEKTURA</a:t>
            </a:r>
            <a:r>
              <a:rPr lang="cs-CZ" dirty="0" smtClean="0"/>
              <a:t>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→ převaha církevních staveb, ale objevují se i zámky, paláce a koleje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→ bohatě zdobené, křivolaké – vlnky, oválný prostor, honosné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→ použití mramoru, zlata, stříbra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NEPRAVIDELNOST, ZDOBNOST, DEKORATIVNOST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barokní architektura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/>
          <a:lstStyle/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Chrámy</a:t>
            </a:r>
            <a:r>
              <a:rPr lang="cs-CZ" sz="2800" dirty="0" smtClean="0"/>
              <a:t> – přepychová výzdoba → síla a bohatství církve, hra se světlem – kontrasty, dekorativní okna, oltářní obrazy – výjevy světců, honosná věž, kupole. Bohatě zdobený vnitřek – fresky, sochy svatých, ornamenty, barevnost</a:t>
            </a: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Zámky</a:t>
            </a:r>
            <a:r>
              <a:rPr lang="cs-CZ" sz="2800" dirty="0" smtClean="0"/>
              <a:t> – reprezentativní sídla se zahradami a parky… fontány, sousoší, altánky, divadla, knihovny, taneční sály </a:t>
            </a:r>
            <a:r>
              <a:rPr lang="cs-CZ" sz="2800" dirty="0" err="1" smtClean="0"/>
              <a:t>atd</a:t>
            </a:r>
            <a:r>
              <a:rPr lang="cs-CZ" sz="2800" dirty="0" smtClean="0"/>
              <a:t>…drahý nábytek, bohatě zdobený</a:t>
            </a:r>
          </a:p>
          <a:p>
            <a:pPr eaLnBrk="1" hangingPunct="1"/>
            <a:r>
              <a:rPr lang="cs-CZ" sz="2800" dirty="0" smtClean="0">
                <a:solidFill>
                  <a:srgbClr val="FF0000"/>
                </a:solidFill>
              </a:rPr>
              <a:t>Ve městech </a:t>
            </a:r>
            <a:r>
              <a:rPr lang="cs-CZ" sz="2800" dirty="0" smtClean="0"/>
              <a:t>– morové sloupy se sochami patronů – ochránců, kašny, velké kolonády, šlechtické paláce…</a:t>
            </a:r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Světová barokní architektura</a:t>
            </a:r>
          </a:p>
        </p:txBody>
      </p:sp>
      <p:sp>
        <p:nvSpPr>
          <p:cNvPr id="9219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Chrám sv. Petra v Římě</a:t>
            </a:r>
          </a:p>
        </p:txBody>
      </p:sp>
      <p:sp>
        <p:nvSpPr>
          <p:cNvPr id="9220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Zámek Schrönbrunn</a:t>
            </a:r>
          </a:p>
        </p:txBody>
      </p:sp>
      <p:pic>
        <p:nvPicPr>
          <p:cNvPr id="9224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36187"/>
            <a:ext cx="4497388" cy="3371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2464684"/>
            <a:ext cx="4527718" cy="36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6" name="Picture 10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3" y="2526079"/>
            <a:ext cx="4660280" cy="3495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Galerie Zwinger a chrám v Drážďanech</a:t>
            </a:r>
          </a:p>
        </p:txBody>
      </p:sp>
      <p:sp>
        <p:nvSpPr>
          <p:cNvPr id="10244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Zimní palác v Petrohradě</a:t>
            </a:r>
          </a:p>
        </p:txBody>
      </p:sp>
      <p:pic>
        <p:nvPicPr>
          <p:cNvPr id="10249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92548"/>
            <a:ext cx="4497388" cy="3373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0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76872"/>
            <a:ext cx="3995935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Picture 11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5025" y="2637379"/>
            <a:ext cx="4041775" cy="30262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cs-CZ" dirty="0" smtClean="0"/>
              <a:t>Palác Belveder ve Vídni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cs-CZ" dirty="0" smtClean="0"/>
              <a:t> Versailles – barokní klasicismus</a:t>
            </a:r>
            <a:endParaRPr lang="cs-CZ" dirty="0"/>
          </a:p>
        </p:txBody>
      </p:sp>
      <p:pic>
        <p:nvPicPr>
          <p:cNvPr id="43011" name="Picture 3" descr="E:\viden foto\víden 19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35448"/>
            <a:ext cx="4497388" cy="3373041"/>
          </a:xfrm>
          <a:prstGeom prst="rect">
            <a:avLst/>
          </a:prstGeom>
          <a:noFill/>
        </p:spPr>
      </p:pic>
      <p:pic>
        <p:nvPicPr>
          <p:cNvPr id="43012" name="Picture 4" descr="E:\Fotky\Paříž 2003\14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634853"/>
            <a:ext cx="4498975" cy="3530451"/>
          </a:xfrm>
          <a:prstGeom prst="rect">
            <a:avLst/>
          </a:prstGeom>
          <a:noFill/>
        </p:spPr>
      </p:pic>
      <p:pic>
        <p:nvPicPr>
          <p:cNvPr id="43013" name="Picture 5" descr="E:\Fotky\Paříž 2003\13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483006"/>
            <a:ext cx="4499992" cy="33749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Světové barokní umění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u="sng" smtClean="0">
                <a:solidFill>
                  <a:srgbClr val="FF0000"/>
                </a:solidFill>
              </a:rPr>
              <a:t>Malířství</a:t>
            </a:r>
            <a:r>
              <a:rPr lang="cs-CZ" sz="2800" smtClean="0"/>
              <a:t> – technika šerosvitu, kontrasty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                - </a:t>
            </a:r>
            <a:r>
              <a:rPr lang="cs-CZ" sz="2800" smtClean="0">
                <a:solidFill>
                  <a:srgbClr val="FF0000"/>
                </a:solidFill>
              </a:rPr>
              <a:t>Caravaggio, Rubens, Rembrandt van Rijn</a:t>
            </a:r>
          </a:p>
          <a:p>
            <a:pPr eaLnBrk="1" hangingPunct="1">
              <a:buFont typeface="Arial" charset="0"/>
              <a:buNone/>
            </a:pPr>
            <a:endParaRPr lang="cs-CZ" sz="2800" smtClean="0"/>
          </a:p>
          <a:p>
            <a:pPr eaLnBrk="1" hangingPunct="1">
              <a:buFont typeface="Arial" charset="0"/>
              <a:buNone/>
            </a:pPr>
            <a:r>
              <a:rPr lang="cs-CZ" sz="2800" u="sng" smtClean="0">
                <a:solidFill>
                  <a:srgbClr val="FF0000"/>
                </a:solidFill>
              </a:rPr>
              <a:t>Hudba</a:t>
            </a:r>
            <a:r>
              <a:rPr lang="cs-CZ" sz="2800" smtClean="0"/>
              <a:t> – vznik opery – Vídeň, Drážďany, Mnichov…</a:t>
            </a:r>
          </a:p>
          <a:p>
            <a:pPr eaLnBrk="1" hangingPunct="1">
              <a:buFont typeface="Arial" charset="0"/>
              <a:buNone/>
            </a:pPr>
            <a:r>
              <a:rPr lang="cs-CZ" sz="2800" smtClean="0"/>
              <a:t>             - </a:t>
            </a:r>
            <a:r>
              <a:rPr lang="cs-CZ" sz="2800" smtClean="0">
                <a:solidFill>
                  <a:srgbClr val="FF0000"/>
                </a:solidFill>
              </a:rPr>
              <a:t>Vivaldi, J.S.Bach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Peter Paul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Rubens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291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                Portrét autora</a:t>
            </a:r>
          </a:p>
        </p:txBody>
      </p:sp>
      <p:sp>
        <p:nvSpPr>
          <p:cNvPr id="12292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        Klanění se tří králů</a:t>
            </a:r>
          </a:p>
        </p:txBody>
      </p:sp>
      <p:pic>
        <p:nvPicPr>
          <p:cNvPr id="12293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87450" y="2276475"/>
            <a:ext cx="3057525" cy="4211638"/>
          </a:xfrm>
          <a:noFill/>
        </p:spPr>
      </p:pic>
      <p:pic>
        <p:nvPicPr>
          <p:cNvPr id="12294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932363" y="2271713"/>
            <a:ext cx="3125787" cy="4244975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Rembrandt van </a:t>
            </a:r>
            <a:r>
              <a:rPr lang="cs-CZ" dirty="0" err="1" smtClean="0">
                <a:solidFill>
                  <a:schemeClr val="accent5">
                    <a:lumMod val="50000"/>
                  </a:schemeClr>
                </a:solidFill>
              </a:rPr>
              <a:t>Rijn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cs-CZ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              autoportrét</a:t>
            </a:r>
          </a:p>
        </p:txBody>
      </p:sp>
      <p:sp>
        <p:nvSpPr>
          <p:cNvPr id="13316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eaLnBrk="1" hangingPunct="1"/>
            <a:r>
              <a:rPr lang="cs-CZ" sz="2000" smtClean="0"/>
              <a:t>Hodina anatomie doktora             Tulpa</a:t>
            </a:r>
          </a:p>
        </p:txBody>
      </p:sp>
      <p:pic>
        <p:nvPicPr>
          <p:cNvPr id="13317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71538" y="2174875"/>
            <a:ext cx="3211512" cy="3951288"/>
          </a:xfrm>
          <a:noFill/>
        </p:spPr>
      </p:pic>
      <p:pic>
        <p:nvPicPr>
          <p:cNvPr id="13318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4663" y="2492375"/>
            <a:ext cx="4546600" cy="341471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ROKOKO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smtClean="0"/>
              <a:t>Z francouzštiny = mušlička</a:t>
            </a:r>
          </a:p>
          <a:p>
            <a:pPr eaLnBrk="1" hangingPunct="1"/>
            <a:r>
              <a:rPr lang="cs-CZ" sz="2800" smtClean="0"/>
              <a:t>Evropský sloh, životní styl 18. století, který navazuje na baroko a zjemňuje ho, ale stále velmi zdobný, hodně ornamentů</a:t>
            </a:r>
          </a:p>
          <a:p>
            <a:pPr eaLnBrk="1" hangingPunct="1"/>
            <a:r>
              <a:rPr lang="cs-CZ" sz="2800" smtClean="0"/>
              <a:t>Spíše styl vyšších vrstev - šlechta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/>
              <a:t>Zámek Sanssouci v Postupimi</a:t>
            </a:r>
            <a:endParaRPr lang="cs-CZ" sz="3600" dirty="0"/>
          </a:p>
        </p:txBody>
      </p:sp>
      <p:pic>
        <p:nvPicPr>
          <p:cNvPr id="44034" name="Picture 2" descr="E:\Berlín 27.-28.10. 2007\IMG_04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186862"/>
            <a:ext cx="6228184" cy="4671138"/>
          </a:xfrm>
          <a:prstGeom prst="rect">
            <a:avLst/>
          </a:prstGeom>
          <a:noFill/>
        </p:spPr>
      </p:pic>
      <p:pic>
        <p:nvPicPr>
          <p:cNvPr id="44035" name="Picture 3" descr="E:\Berlín 27.-28.10. 2007\IMG_05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24744"/>
            <a:ext cx="6516216" cy="48871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cs-CZ" sz="1300" dirty="0" smtClean="0">
                <a:hlinkClick r:id="rId2"/>
              </a:rPr>
              <a:t>http://upload.wikimedia.org/wikipedia/commons/7/7b/St_peters_vat_distance.jpg</a:t>
            </a:r>
            <a:endParaRPr lang="cs-CZ" sz="1300" dirty="0" smtClean="0"/>
          </a:p>
          <a:p>
            <a:r>
              <a:rPr lang="cs-CZ" sz="1300" dirty="0" smtClean="0">
                <a:hlinkClick r:id="rId3"/>
              </a:rPr>
              <a:t>http://upload.wikimedia.org/wikipedia/commons/thumb/5/59/Pohled_na_%C5%99%C3%ADm.JPG/800px-Pohled_na_%C5%99%C3%ADm.JPG</a:t>
            </a:r>
            <a:endParaRPr lang="cs-CZ" sz="1300" dirty="0" smtClean="0"/>
          </a:p>
          <a:p>
            <a:r>
              <a:rPr lang="cs-CZ" sz="1300" dirty="0" smtClean="0">
                <a:hlinkClick r:id="rId4"/>
              </a:rPr>
              <a:t>http://upload.wikimedia.org/wikipedia/commons/thumb/1/1f/Wien_Schoenbrunn_Rueckseite.jpg/800px-Wien_Schoenbrunn_Rueckseite.jpg</a:t>
            </a:r>
            <a:endParaRPr lang="cs-CZ" sz="1300" dirty="0" smtClean="0"/>
          </a:p>
          <a:p>
            <a:r>
              <a:rPr lang="cs-CZ" sz="1300" dirty="0" smtClean="0">
                <a:hlinkClick r:id="rId5"/>
              </a:rPr>
              <a:t>http://upload.wikimedia.org/wikipedia/commons/thumb/2/24/Dresden-Zwinger-Courtyard.11.JPG/800px-Dresden-Zwinger-Courtyard.11.JPG</a:t>
            </a:r>
            <a:endParaRPr lang="cs-CZ" sz="1300" dirty="0" smtClean="0"/>
          </a:p>
          <a:p>
            <a:r>
              <a:rPr lang="cs-CZ" sz="1300" dirty="0" smtClean="0">
                <a:hlinkClick r:id="rId6"/>
              </a:rPr>
              <a:t>http://upload.wikimedia.org/wikipedia/commons/thumb/1/12/Canaletto_%28I%29_006.jpg/495px-Canaletto_%28I%29_006.jpg</a:t>
            </a:r>
            <a:endParaRPr lang="cs-CZ" sz="1300" dirty="0" smtClean="0"/>
          </a:p>
          <a:p>
            <a:r>
              <a:rPr lang="cs-CZ" sz="1300" dirty="0" smtClean="0">
                <a:hlinkClick r:id="rId7"/>
              </a:rPr>
              <a:t>http://upload.wikimedia.org/wikipedia/commons/thumb/7/77/WinterPalace.jpg/800px-WinterPalace.jpg</a:t>
            </a:r>
            <a:endParaRPr lang="cs-CZ" sz="1300" dirty="0" smtClean="0"/>
          </a:p>
          <a:p>
            <a:r>
              <a:rPr lang="cs-CZ" sz="1300" dirty="0" smtClean="0">
                <a:hlinkClick r:id="rId8"/>
              </a:rPr>
              <a:t>http://upload.wikimedia.org/wikipedia/commons/6/66/Rubens_self_portrait.jpg</a:t>
            </a:r>
            <a:endParaRPr lang="cs-CZ" sz="1300" dirty="0" smtClean="0"/>
          </a:p>
          <a:p>
            <a:r>
              <a:rPr lang="cs-CZ" sz="1300" dirty="0" smtClean="0">
                <a:hlinkClick r:id="rId9"/>
              </a:rPr>
              <a:t>http://upload.wikimedia.org/wikipedia/commons/thumb/a/af/Peter_Paul_Rubens_-_The_Adoration_of_the_Magi_-_WGA20244.jpg/442px-Peter_Paul_Rubens_-_The_Adoration_of_the_Magi_-_WGA20244.jpg</a:t>
            </a:r>
            <a:endParaRPr lang="cs-CZ" sz="1300" dirty="0" smtClean="0"/>
          </a:p>
          <a:p>
            <a:r>
              <a:rPr lang="cs-CZ" sz="1300" dirty="0" smtClean="0">
                <a:hlinkClick r:id="rId10"/>
              </a:rPr>
              <a:t>http://upload.wikimedia.org/wikipedia/commons/thumb/5/57/Rembrandt_Harmensz._van_Rijn_132.jpg/487px-Rembrandt_Harmensz._van_Rijn_132.jpg</a:t>
            </a:r>
            <a:endParaRPr lang="cs-CZ" sz="1300" dirty="0" smtClean="0"/>
          </a:p>
          <a:p>
            <a:r>
              <a:rPr lang="cs-CZ" sz="1300" dirty="0" smtClean="0">
                <a:hlinkClick r:id="rId11"/>
              </a:rPr>
              <a:t>http://upload.wikimedia.org/wikipedia/commons/thumb/8/8c/The_Anatomy_Lesson.jpg/799px-The_Anatomy_Lesson.jpg</a:t>
            </a:r>
            <a:endParaRPr lang="cs-CZ" sz="1300" dirty="0" smtClean="0"/>
          </a:p>
          <a:p>
            <a:r>
              <a:rPr lang="cs-CZ" sz="1400" dirty="0" smtClean="0"/>
              <a:t>Obrázky č. 9 a 14 – foto autor</a:t>
            </a:r>
          </a:p>
          <a:p>
            <a:endParaRPr lang="cs-CZ" sz="14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393</Words>
  <Application>Microsoft Office PowerPoint</Application>
  <PresentationFormat>Předvádění na obrazovce 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Snímek 1</vt:lpstr>
      <vt:lpstr>BAROKO</vt:lpstr>
      <vt:lpstr>Baroko - obecně</vt:lpstr>
      <vt:lpstr>Snímek 4</vt:lpstr>
      <vt:lpstr>Snímek 5</vt:lpstr>
      <vt:lpstr>barokní architektura</vt:lpstr>
      <vt:lpstr>Světová barokní architektura</vt:lpstr>
      <vt:lpstr>Snímek 8</vt:lpstr>
      <vt:lpstr>Snímek 9</vt:lpstr>
      <vt:lpstr>Světové barokní umění</vt:lpstr>
      <vt:lpstr>Peter Paul Rubens</vt:lpstr>
      <vt:lpstr>Rembrandt van Rijn </vt:lpstr>
      <vt:lpstr>ROKOKO</vt:lpstr>
      <vt:lpstr>Zámek Sanssouci v Postupimi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BAROKO</dc:title>
  <dc:creator>Lucinka</dc:creator>
  <cp:lastModifiedBy>Lucinka</cp:lastModifiedBy>
  <cp:revision>46</cp:revision>
  <dcterms:created xsi:type="dcterms:W3CDTF">2010-10-02T15:31:04Z</dcterms:created>
  <dcterms:modified xsi:type="dcterms:W3CDTF">2011-11-08T17:21:14Z</dcterms:modified>
</cp:coreProperties>
</file>