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80286-F362-4F2D-96DA-A29BA26895C3}" type="datetimeFigureOut">
              <a:rPr lang="cs-CZ" smtClean="0"/>
              <a:pPr/>
              <a:t>28.10.2011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A513A7-6DF9-461C-8AFD-04D97768E3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f/Sv_Jan_z_Malty.jpg/400px-Sv_Jan_z_Malty.jpg" TargetMode="External"/><Relationship Id="rId3" Type="http://schemas.openxmlformats.org/officeDocument/2006/relationships/hyperlink" Target="http://upload.wikimedia.org/wikipedia/commons/0/07/Holy_Trinity_Column-history.jpg" TargetMode="External"/><Relationship Id="rId7" Type="http://schemas.openxmlformats.org/officeDocument/2006/relationships/hyperlink" Target="http://upload.wikimedia.org/wikipedia/commons/thumb/4/4b/Ploskovice_z%C3%A1mek_5.jpg/800px-Ploskovice_z%C3%A1mek_5.jpg" TargetMode="External"/><Relationship Id="rId2" Type="http://schemas.openxmlformats.org/officeDocument/2006/relationships/hyperlink" Target="http://upload.wikimedia.org/wikipedia/commons/thumb/1/10/Hola%C5%A1ovice10.jpg/800px-Hola%C5%A1ovice1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4/4c/P8211027.JPG/800px-P8211027.JPG" TargetMode="External"/><Relationship Id="rId5" Type="http://schemas.openxmlformats.org/officeDocument/2006/relationships/hyperlink" Target="http://upload.wikimedia.org/wikipedia/commons/thumb/1/1e/Karlskron.jpg/800px-Karlskron.jpg" TargetMode="External"/><Relationship Id="rId4" Type="http://schemas.openxmlformats.org/officeDocument/2006/relationships/hyperlink" Target="http://upload.wikimedia.org/wikipedia/commons/thumb/b/b1/Kladruby5.JPG/800px-Kladruby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	šablona III/2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BAROKO V ČESKÝCH ZEMÍCH</a:t>
            </a:r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VY_32_INOVACE_288_BAROKO V ČESKÝCH ZEMÍCH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94116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C00000"/>
                </a:solidFill>
              </a:rPr>
              <a:t>BAROKO V ČESKÝCH ZEMÍCH</a:t>
            </a:r>
            <a:endParaRPr lang="cs-CZ" b="1" i="1" u="sng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České baroko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Šíření po bitvě na Bílé hoře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Rozmach mariánského kultu </a:t>
            </a:r>
            <a:r>
              <a:rPr lang="cs-CZ" sz="2800" dirty="0" smtClean="0"/>
              <a:t>→ kostely a poutní chrámy zasvěcené Panny Marii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Architekti</a:t>
            </a:r>
            <a:r>
              <a:rPr lang="cs-CZ" sz="2800" dirty="0" smtClean="0"/>
              <a:t>: </a:t>
            </a:r>
            <a:r>
              <a:rPr lang="cs-CZ" sz="2800" dirty="0" smtClean="0">
                <a:solidFill>
                  <a:srgbClr val="C00000"/>
                </a:solidFill>
              </a:rPr>
              <a:t>Jan Blažej </a:t>
            </a:r>
            <a:r>
              <a:rPr lang="cs-CZ" sz="2800" dirty="0" err="1" smtClean="0">
                <a:solidFill>
                  <a:srgbClr val="C00000"/>
                </a:solidFill>
              </a:rPr>
              <a:t>Santini</a:t>
            </a:r>
            <a:r>
              <a:rPr lang="cs-CZ" sz="2800" dirty="0" smtClean="0">
                <a:solidFill>
                  <a:srgbClr val="C00000"/>
                </a:solidFill>
              </a:rPr>
              <a:t> – </a:t>
            </a:r>
            <a:r>
              <a:rPr lang="cs-CZ" sz="2800" dirty="0" err="1" smtClean="0">
                <a:solidFill>
                  <a:srgbClr val="C00000"/>
                </a:solidFill>
              </a:rPr>
              <a:t>Aichel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/>
              <a:t>- UNESCO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                </a:t>
            </a:r>
            <a:r>
              <a:rPr lang="cs-CZ" sz="2800" dirty="0" smtClean="0">
                <a:solidFill>
                  <a:srgbClr val="C00000"/>
                </a:solidFill>
              </a:rPr>
              <a:t>otec a syn </a:t>
            </a:r>
            <a:r>
              <a:rPr lang="cs-CZ" sz="2800" dirty="0" err="1" smtClean="0">
                <a:solidFill>
                  <a:srgbClr val="C00000"/>
                </a:solidFill>
              </a:rPr>
              <a:t>Diezenhoferovi</a:t>
            </a:r>
            <a:endParaRPr lang="cs-CZ" sz="2800" dirty="0" smtClean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Malíři</a:t>
            </a:r>
            <a:r>
              <a:rPr lang="cs-CZ" sz="2800" dirty="0" smtClean="0"/>
              <a:t>: </a:t>
            </a:r>
            <a:r>
              <a:rPr lang="cs-CZ" sz="2800" dirty="0" smtClean="0">
                <a:solidFill>
                  <a:srgbClr val="C00000"/>
                </a:solidFill>
              </a:rPr>
              <a:t>Petr </a:t>
            </a:r>
            <a:r>
              <a:rPr lang="cs-CZ" sz="2800" dirty="0" err="1" smtClean="0">
                <a:solidFill>
                  <a:srgbClr val="C00000"/>
                </a:solidFill>
              </a:rPr>
              <a:t>Brandl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/>
              <a:t>– oltářní obrazy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             Karel </a:t>
            </a:r>
            <a:r>
              <a:rPr lang="cs-CZ" sz="2800" dirty="0" err="1" smtClean="0">
                <a:solidFill>
                  <a:srgbClr val="C00000"/>
                </a:solidFill>
              </a:rPr>
              <a:t>Škréta</a:t>
            </a:r>
            <a:r>
              <a:rPr lang="cs-CZ" sz="2800" dirty="0" smtClean="0">
                <a:solidFill>
                  <a:srgbClr val="C00000"/>
                </a:solidFill>
              </a:rPr>
              <a:t>, Jan Kupecký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Sochaři</a:t>
            </a:r>
            <a:r>
              <a:rPr lang="cs-CZ" sz="2800" dirty="0" smtClean="0"/>
              <a:t>: </a:t>
            </a:r>
            <a:r>
              <a:rPr lang="cs-CZ" sz="2800" dirty="0" smtClean="0">
                <a:solidFill>
                  <a:srgbClr val="C00000"/>
                </a:solidFill>
              </a:rPr>
              <a:t>J.J. </a:t>
            </a:r>
            <a:r>
              <a:rPr lang="cs-CZ" sz="2800" dirty="0" err="1" smtClean="0">
                <a:solidFill>
                  <a:srgbClr val="C00000"/>
                </a:solidFill>
              </a:rPr>
              <a:t>Bendl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/>
              <a:t>– sochy na Vyšehradě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                Ferdinand </a:t>
            </a:r>
            <a:r>
              <a:rPr lang="cs-CZ" sz="2800" dirty="0" err="1" smtClean="0">
                <a:solidFill>
                  <a:srgbClr val="C00000"/>
                </a:solidFill>
              </a:rPr>
              <a:t>Brokof</a:t>
            </a:r>
            <a:endParaRPr lang="cs-CZ" sz="2800" dirty="0" smtClean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             </a:t>
            </a:r>
            <a:r>
              <a:rPr lang="cs-CZ" sz="2800" dirty="0" smtClean="0">
                <a:solidFill>
                  <a:srgbClr val="C00000"/>
                </a:solidFill>
              </a:rPr>
              <a:t>Matyáš Braun </a:t>
            </a:r>
            <a:r>
              <a:rPr lang="cs-CZ" sz="2800" dirty="0" smtClean="0"/>
              <a:t>– sochy na Karlově mostě, sochy v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                                           Kuksu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Česká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Jazyk se rozvíjí</a:t>
            </a:r>
          </a:p>
          <a:p>
            <a:pPr eaLnBrk="1" hangingPunct="1"/>
            <a:r>
              <a:rPr lang="cs-CZ" sz="2800" smtClean="0">
                <a:solidFill>
                  <a:srgbClr val="FF0000"/>
                </a:solidFill>
              </a:rPr>
              <a:t>Náboženské texty, později i historické knihy či hudební texty</a:t>
            </a:r>
          </a:p>
          <a:p>
            <a:pPr eaLnBrk="1" hangingPunct="1"/>
            <a:r>
              <a:rPr lang="cs-CZ" sz="2800" smtClean="0">
                <a:solidFill>
                  <a:srgbClr val="FF0000"/>
                </a:solidFill>
              </a:rPr>
              <a:t>Bohuslav Balbín </a:t>
            </a:r>
            <a:r>
              <a:rPr lang="cs-CZ" sz="2800" smtClean="0"/>
              <a:t>– jezuita, psal latinsky – „Obrana jazyka slovanského, zvláště českého“</a:t>
            </a:r>
          </a:p>
          <a:p>
            <a:pPr eaLnBrk="1" hangingPunct="1">
              <a:buFont typeface="Arial" charset="0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ARCHITEKTURA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 fontScale="92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Karlova Koruna – Chlumec nad Cidlinou 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Zámek </a:t>
            </a:r>
            <a:r>
              <a:rPr lang="cs-CZ" dirty="0" err="1" smtClean="0"/>
              <a:t>Ploskovice</a:t>
            </a:r>
            <a:endParaRPr lang="cs-CZ" dirty="0" smtClean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76872"/>
            <a:ext cx="4040188" cy="2878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1363" y="3429000"/>
            <a:ext cx="4612637" cy="30731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Zámek Veltrusy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 rtlCol="0">
            <a:normAutofit fontScale="92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Kladrubský klášter – barokní gotika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2171" y="2996953"/>
            <a:ext cx="4692106" cy="2434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804631"/>
            <a:ext cx="4040188" cy="269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8435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/>
            <a:r>
              <a:rPr lang="cs-CZ" dirty="0" smtClean="0"/>
              <a:t>Chlum sv. Maří</a:t>
            </a:r>
          </a:p>
        </p:txBody>
      </p:sp>
      <p:sp>
        <p:nvSpPr>
          <p:cNvPr id="18436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 eaLnBrk="1" hangingPunct="1"/>
            <a:r>
              <a:rPr lang="cs-CZ" dirty="0" smtClean="0"/>
              <a:t>Morový sloup v Olomouci</a:t>
            </a:r>
          </a:p>
        </p:txBody>
      </p:sp>
      <p:pic>
        <p:nvPicPr>
          <p:cNvPr id="1026" name="Picture 2" descr="E:\Chlum sv. Maří\fotky 0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708920"/>
            <a:ext cx="3316858" cy="4422477"/>
          </a:xfrm>
          <a:prstGeom prst="rect">
            <a:avLst/>
          </a:prstGeom>
          <a:noFill/>
        </p:spPr>
      </p:pic>
      <p:pic>
        <p:nvPicPr>
          <p:cNvPr id="1027" name="Picture 3" descr="E:\Chlum sv. Maří\fotky 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132856"/>
            <a:ext cx="3093808" cy="4125077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62958" y="2852936"/>
            <a:ext cx="4438849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9459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Slavkov u Brna</a:t>
            </a:r>
          </a:p>
        </p:txBody>
      </p:sp>
      <p:sp>
        <p:nvSpPr>
          <p:cNvPr id="19460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Selské baroko  </a:t>
            </a:r>
          </a:p>
        </p:txBody>
      </p:sp>
      <p:pic>
        <p:nvPicPr>
          <p:cNvPr id="2050" name="Picture 2" descr="E:\morava\dovolená 82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427182"/>
            <a:ext cx="4317876" cy="3238407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/>
            <a:r>
              <a:rPr lang="cs-CZ" dirty="0" smtClean="0"/>
              <a:t>Trojský zámek</a:t>
            </a:r>
          </a:p>
        </p:txBody>
      </p:sp>
      <p:sp>
        <p:nvSpPr>
          <p:cNvPr id="20484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cs-CZ" dirty="0" smtClean="0"/>
              <a:t>Sochy na Karlově mostě - kopie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635448"/>
            <a:ext cx="4040188" cy="30301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48816" y="2174875"/>
            <a:ext cx="2634192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….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C00000"/>
                </a:solidFill>
              </a:rPr>
              <a:t>d</a:t>
            </a:r>
            <a:r>
              <a:rPr lang="cs-CZ" b="1" dirty="0" smtClean="0">
                <a:solidFill>
                  <a:srgbClr val="C00000"/>
                </a:solidFill>
              </a:rPr>
              <a:t>alší stavby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Poutní kostel sv. Jana Nepomuckého na Zelené Hoře u Žďáru nad Sázavou – UNESCO</a:t>
            </a:r>
          </a:p>
          <a:p>
            <a:r>
              <a:rPr lang="cs-CZ" sz="2800" dirty="0" smtClean="0"/>
              <a:t>Kostel sv. Maří Magdaleny v Karlových Varech</a:t>
            </a:r>
          </a:p>
          <a:p>
            <a:r>
              <a:rPr lang="cs-CZ" sz="2800" dirty="0" smtClean="0"/>
              <a:t>Špitál v Kuksu</a:t>
            </a:r>
          </a:p>
          <a:p>
            <a:r>
              <a:rPr lang="cs-CZ" sz="2800" dirty="0" smtClean="0"/>
              <a:t>Zámek </a:t>
            </a:r>
            <a:r>
              <a:rPr lang="cs-CZ" sz="2800" dirty="0" err="1" smtClean="0"/>
              <a:t>Jemniště</a:t>
            </a:r>
            <a:endParaRPr lang="cs-CZ" sz="2800" dirty="0" smtClean="0"/>
          </a:p>
          <a:p>
            <a:r>
              <a:rPr lang="cs-CZ" sz="2800" dirty="0" smtClean="0"/>
              <a:t>Valdštejnský palác</a:t>
            </a:r>
          </a:p>
          <a:p>
            <a:r>
              <a:rPr lang="cs-CZ" sz="2800" dirty="0" smtClean="0"/>
              <a:t>Kostel sv. Mikuláše na Malé Straně</a:t>
            </a:r>
          </a:p>
          <a:p>
            <a:r>
              <a:rPr lang="cs-CZ" sz="2800" dirty="0" smtClean="0"/>
              <a:t>Kostel sv. Mikuláše na Staroměstském náměstí</a:t>
            </a:r>
          </a:p>
          <a:p>
            <a:r>
              <a:rPr lang="cs-CZ" sz="2800" dirty="0" smtClean="0"/>
              <a:t>Sochy na Karlově mostě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Stavby v Horním Slavkově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Morový sloup</a:t>
            </a:r>
          </a:p>
          <a:p>
            <a:pPr eaLnBrk="1" hangingPunct="1"/>
            <a:r>
              <a:rPr lang="cs-CZ" smtClean="0"/>
              <a:t>Socha sv. Floriana</a:t>
            </a:r>
          </a:p>
          <a:p>
            <a:pPr eaLnBrk="1" hangingPunct="1"/>
            <a:r>
              <a:rPr lang="cs-CZ" smtClean="0"/>
              <a:t>Socha Jana Nepomuckého</a:t>
            </a:r>
          </a:p>
          <a:p>
            <a:pPr eaLnBrk="1" hangingPunct="1"/>
            <a:r>
              <a:rPr lang="cs-CZ" smtClean="0"/>
              <a:t>Kostel sv. Anny</a:t>
            </a:r>
          </a:p>
          <a:p>
            <a:pPr eaLnBrk="1" hangingPunct="1"/>
            <a:r>
              <a:rPr lang="cs-CZ" smtClean="0"/>
              <a:t>Kostel sv. Jiří</a:t>
            </a:r>
          </a:p>
          <a:p>
            <a:pPr eaLnBrk="1" hangingPunct="1"/>
            <a:r>
              <a:rPr lang="cs-CZ" smtClean="0"/>
              <a:t>fara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r>
              <a:rPr lang="cs-CZ" sz="1600" dirty="0" smtClean="0">
                <a:hlinkClick r:id="rId2"/>
              </a:rPr>
              <a:t>http://upload.wikimedia.org/wikipedia/commons/thumb/1/10/Hola%C5%A1ovice10.jpg/800px-Hola%C5%A1ovice10.jpg</a:t>
            </a:r>
            <a:endParaRPr lang="cs-CZ" sz="1600" dirty="0"/>
          </a:p>
          <a:p>
            <a:r>
              <a:rPr lang="cs-CZ" sz="1600" dirty="0" smtClean="0">
                <a:hlinkClick r:id="rId3"/>
              </a:rPr>
              <a:t>http://upload.wikimedia.org/wikipedia/commons/0/07/Holy_Trinity_Column-history.jpg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http://upload.wikimedia.org/wikipedia/commons/thumb/b/b1/Kladruby5.JPG/800px-Kladruby5.JPG</a:t>
            </a:r>
            <a:endParaRPr lang="cs-CZ" sz="1600" dirty="0"/>
          </a:p>
          <a:p>
            <a:r>
              <a:rPr lang="cs-CZ" sz="1600" dirty="0" smtClean="0">
                <a:hlinkClick r:id="rId5"/>
              </a:rPr>
              <a:t>http://upload.wikimedia.org/wikipedia/commons/thumb/1/1e/Karlskron.jpg/800px-Karlskron.jpg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http://upload.wikimedia.org/wikipedia/commons/thumb/4/4c/P8211027.JPG/800px-P8211027.JPG</a:t>
            </a:r>
            <a:endParaRPr lang="cs-CZ" sz="1600" dirty="0"/>
          </a:p>
          <a:p>
            <a:r>
              <a:rPr lang="cs-CZ" sz="1600" dirty="0" smtClean="0">
                <a:hlinkClick r:id="rId7"/>
              </a:rPr>
              <a:t>http://upload.wikimedia.org/wikipedia/commons/thumb/4/4b/Ploskovice_z%C3%A1mek_5.jpg/800px-Ploskovice_z%C3%A1mek_5.jpg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http://upload.wikimedia.org/wikipedia/commons/thumb/d/df/Sv_Jan_z_Malty.jpg/400px-Sv_Jan_z_Malty.jpg</a:t>
            </a:r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Snímky 6a, 7a – foto autor</a:t>
            </a:r>
          </a:p>
          <a:p>
            <a:endParaRPr lang="cs-CZ" sz="1600" dirty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247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BAROKO V ČESKÝCH ZEMÍCH</vt:lpstr>
      <vt:lpstr>České baroko</vt:lpstr>
      <vt:lpstr>Česká literatura</vt:lpstr>
      <vt:lpstr>ARCHITEKTURA</vt:lpstr>
      <vt:lpstr>Snímek 6</vt:lpstr>
      <vt:lpstr>Snímek 7</vt:lpstr>
      <vt:lpstr>Snímek 8</vt:lpstr>
      <vt:lpstr>Snímek 9</vt:lpstr>
      <vt:lpstr>…. další stavby</vt:lpstr>
      <vt:lpstr>Stavby v Horním Slavkově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Lucinka</cp:lastModifiedBy>
  <cp:revision>17</cp:revision>
  <dcterms:created xsi:type="dcterms:W3CDTF">2011-10-09T13:07:28Z</dcterms:created>
  <dcterms:modified xsi:type="dcterms:W3CDTF">2011-10-28T16:59:43Z</dcterms:modified>
</cp:coreProperties>
</file>