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22B698-1D6B-4E33-B3B0-EFFDA82A38B3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2FDEC3-1622-42D1-8800-222B464B49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9840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FDEC3-1622-42D1-8800-222B464B496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851684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FDEC3-1622-42D1-8800-222B464B4963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FDEC3-1622-42D1-8800-222B464B4963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FDEC3-1622-42D1-8800-222B464B4963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FDEC3-1622-42D1-8800-222B464B4963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FDEC3-1622-42D1-8800-222B464B4963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FDEC3-1622-42D1-8800-222B464B4963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FDEC3-1622-42D1-8800-222B464B4963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FDEC3-1622-42D1-8800-222B464B4963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FDEC3-1622-42D1-8800-222B464B4963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FDEC3-1622-42D1-8800-222B464B4963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FDEC3-1622-42D1-8800-222B464B4963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FDEC3-1622-42D1-8800-222B464B4963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0D3F59A4-F837-41F0-876E-5CF40EF10FB8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26.4.2012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BB-0131_Pinus_strobus.png" TargetMode="External"/><Relationship Id="rId3" Type="http://schemas.openxmlformats.org/officeDocument/2006/relationships/hyperlink" Target="http://upload.wikimedia.org/wikipedia/commons/3/31/Picea_abies_Meyers.jpg" TargetMode="External"/><Relationship Id="rId7" Type="http://schemas.openxmlformats.org/officeDocument/2006/relationships/hyperlink" Target="http://commons.wikimedia.org/wiki/File:Taxus_baccata_Meyers.jpg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4/4f/Larix_decidua_Meyers.jpg" TargetMode="External"/><Relationship Id="rId5" Type="http://schemas.openxmlformats.org/officeDocument/2006/relationships/hyperlink" Target="http://commons.wikimedia.org/wiki/File:Pinus_sylvestris_Meyers.jpg" TargetMode="External"/><Relationship Id="rId4" Type="http://schemas.openxmlformats.org/officeDocument/2006/relationships/hyperlink" Target="http://upload.wikimedia.org/wikipedia/commons/6/6b/Abies_alba_Meyer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908720"/>
            <a:ext cx="7772400" cy="14700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VY_32_INOVACE_04-47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31226515"/>
              </p:ext>
            </p:extLst>
          </p:nvPr>
        </p:nvGraphicFramePr>
        <p:xfrm>
          <a:off x="1467802" y="1663432"/>
          <a:ext cx="6208395" cy="29790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VII. ročník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Přírodopis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Vyšší rostliny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44056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Nahosemenné rostliny - jehličnany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Bc. Kočovská Renata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21. 11. 2011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Materiál slouží na podporu výuky tématu nahosemenné rostliny . jehličnany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216268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9143" y="1916832"/>
            <a:ext cx="862607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Nahosemenné rostliny</a:t>
            </a:r>
          </a:p>
          <a:p>
            <a:pPr algn="ctr"/>
            <a:r>
              <a:rPr lang="cs-CZ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jehličnany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3649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268760"/>
            <a:ext cx="7560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Základní znaky</a:t>
            </a:r>
          </a:p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15616" y="2132856"/>
            <a:ext cx="66247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rostliny s dřevnatým stonkem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jehlicovité listy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dřevo i listy </a:t>
            </a:r>
            <a:r>
              <a:rPr lang="cs-CZ" sz="2800" dirty="0" smtClean="0">
                <a:solidFill>
                  <a:schemeClr val="accent3"/>
                </a:solidFill>
              </a:rPr>
              <a:t>obsahují </a:t>
            </a:r>
            <a:r>
              <a:rPr lang="cs-CZ" sz="2800" dirty="0" smtClean="0">
                <a:solidFill>
                  <a:schemeClr val="accent3"/>
                </a:solidFill>
              </a:rPr>
              <a:t>pryskyřice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semena ve zdřevnatělých šiškách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2800" dirty="0" smtClean="0">
              <a:solidFill>
                <a:schemeClr val="accent3"/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endParaRPr lang="cs-CZ" sz="28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6676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980728"/>
            <a:ext cx="69127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Rozmnožování</a:t>
            </a:r>
          </a:p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1608909"/>
            <a:ext cx="79208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opylení větrem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na jednom stromě obě pohlaví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samčí šištice = </a:t>
            </a:r>
            <a:r>
              <a:rPr lang="cs-CZ" sz="2800" b="1" dirty="0" smtClean="0">
                <a:solidFill>
                  <a:schemeClr val="accent3"/>
                </a:solidFill>
              </a:rPr>
              <a:t>ŽLUTÁ</a:t>
            </a:r>
          </a:p>
          <a:p>
            <a:r>
              <a:rPr lang="cs-CZ" sz="2800" b="1" dirty="0">
                <a:solidFill>
                  <a:schemeClr val="accent3"/>
                </a:solidFill>
              </a:rPr>
              <a:t> </a:t>
            </a:r>
            <a:r>
              <a:rPr lang="cs-CZ" sz="2800" b="1" dirty="0" smtClean="0">
                <a:solidFill>
                  <a:schemeClr val="accent3"/>
                </a:solidFill>
              </a:rPr>
              <a:t>                          </a:t>
            </a:r>
            <a:r>
              <a:rPr lang="cs-CZ" sz="2800" dirty="0" smtClean="0">
                <a:solidFill>
                  <a:schemeClr val="accent3"/>
                </a:solidFill>
              </a:rPr>
              <a:t>- obsahuje tyčinky</a:t>
            </a:r>
          </a:p>
          <a:p>
            <a:r>
              <a:rPr lang="cs-CZ" sz="2800" dirty="0">
                <a:solidFill>
                  <a:schemeClr val="accent3"/>
                </a:solidFill>
              </a:rPr>
              <a:t> </a:t>
            </a:r>
            <a:r>
              <a:rPr lang="cs-CZ" sz="2800" dirty="0" smtClean="0">
                <a:solidFill>
                  <a:schemeClr val="accent3"/>
                </a:solidFill>
              </a:rPr>
              <a:t>                           -  pyl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samičí šištice = </a:t>
            </a:r>
            <a:r>
              <a:rPr lang="cs-CZ" sz="2800" b="1" dirty="0" smtClean="0">
                <a:solidFill>
                  <a:schemeClr val="accent3"/>
                </a:solidFill>
              </a:rPr>
              <a:t>ČERVENÁ</a:t>
            </a:r>
          </a:p>
          <a:p>
            <a:r>
              <a:rPr lang="cs-CZ" sz="2800" b="1" dirty="0">
                <a:solidFill>
                  <a:schemeClr val="accent3"/>
                </a:solidFill>
              </a:rPr>
              <a:t> </a:t>
            </a:r>
            <a:r>
              <a:rPr lang="cs-CZ" sz="2800" b="1" dirty="0" smtClean="0">
                <a:solidFill>
                  <a:schemeClr val="accent3"/>
                </a:solidFill>
              </a:rPr>
              <a:t>                           </a:t>
            </a:r>
            <a:r>
              <a:rPr lang="cs-CZ" sz="2800" dirty="0" smtClean="0">
                <a:solidFill>
                  <a:schemeClr val="accent3"/>
                </a:solidFill>
              </a:rPr>
              <a:t>- obsahuje vajíčka</a:t>
            </a:r>
          </a:p>
          <a:p>
            <a:r>
              <a:rPr lang="cs-CZ" sz="2800" dirty="0">
                <a:solidFill>
                  <a:schemeClr val="accent3"/>
                </a:solidFill>
              </a:rPr>
              <a:t> </a:t>
            </a:r>
            <a:r>
              <a:rPr lang="cs-CZ" sz="2800" dirty="0" smtClean="0">
                <a:solidFill>
                  <a:schemeClr val="accent3"/>
                </a:solidFill>
              </a:rPr>
              <a:t>                            - po oplození vznik </a:t>
            </a:r>
            <a:r>
              <a:rPr lang="cs-CZ" sz="2800" b="1" dirty="0" smtClean="0">
                <a:solidFill>
                  <a:schemeClr val="accent3"/>
                </a:solidFill>
              </a:rPr>
              <a:t>SEMEN</a:t>
            </a:r>
            <a:r>
              <a:rPr lang="cs-CZ" sz="2800" dirty="0" smtClean="0">
                <a:solidFill>
                  <a:schemeClr val="accent3"/>
                </a:solidFill>
              </a:rPr>
              <a:t> 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2800" dirty="0">
              <a:solidFill>
                <a:schemeClr val="accent3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6228184" y="1052736"/>
            <a:ext cx="1224136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372200" y="115610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17057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76470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hangingPunct="0"/>
            <a:r>
              <a:rPr lang="cs-CZ" dirty="0"/>
              <a:t> </a:t>
            </a:r>
          </a:p>
          <a:p>
            <a:pPr hangingPunct="0"/>
            <a:r>
              <a:rPr lang="cs-CZ" dirty="0"/>
              <a:t> 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720" y="764704"/>
            <a:ext cx="4678574" cy="577544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267744" y="748155"/>
            <a:ext cx="936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samčí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27229" y="2245757"/>
            <a:ext cx="1042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samičí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869970" y="748155"/>
            <a:ext cx="12060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tyčinka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401313" y="2016038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/>
                </a:solidFill>
              </a:rPr>
              <a:t>   pylové zrno</a:t>
            </a:r>
            <a:endParaRPr lang="cs-CZ" sz="2000" b="1" dirty="0">
              <a:solidFill>
                <a:schemeClr val="accent3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64088" y="2606609"/>
            <a:ext cx="1188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opylení</a:t>
            </a:r>
            <a:endParaRPr lang="cs-CZ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439810" y="3140968"/>
            <a:ext cx="37041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plodolist s vajíčky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401312" y="3790708"/>
            <a:ext cx="15469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oplození</a:t>
            </a:r>
            <a:endParaRPr lang="cs-CZ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788024" y="4365104"/>
            <a:ext cx="1764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/>
                </a:solidFill>
              </a:rPr>
              <a:t>zralá šištice</a:t>
            </a:r>
            <a:endParaRPr lang="cs-CZ" sz="2000" b="1" dirty="0">
              <a:solidFill>
                <a:schemeClr val="accent3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068741" y="5085184"/>
            <a:ext cx="18795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/>
                </a:solidFill>
              </a:rPr>
              <a:t>semeno</a:t>
            </a:r>
            <a:endParaRPr lang="cs-CZ" sz="2000" b="1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576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908720"/>
            <a:ext cx="74168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Zástupci</a:t>
            </a:r>
          </a:p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43608" y="1628800"/>
            <a:ext cx="67687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3"/>
                </a:solidFill>
              </a:rPr>
              <a:t>Smrk ztepilý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rovný kmen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kuželovitá koruna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mělké kořeny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jehlice – tuhé, špičaté</a:t>
            </a:r>
          </a:p>
          <a:p>
            <a:r>
              <a:rPr lang="cs-CZ" sz="2800" dirty="0">
                <a:solidFill>
                  <a:schemeClr val="accent3"/>
                </a:solidFill>
              </a:rPr>
              <a:t> </a:t>
            </a:r>
            <a:r>
              <a:rPr lang="cs-CZ" sz="2800" dirty="0" smtClean="0">
                <a:solidFill>
                  <a:schemeClr val="accent3"/>
                </a:solidFill>
              </a:rPr>
              <a:t>                - ve šroubovici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šišky dlouhé, směřují k zemi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původně v horách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2800" dirty="0">
              <a:solidFill>
                <a:schemeClr val="accent3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38540" y="1628800"/>
            <a:ext cx="2258509" cy="4149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502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836712"/>
            <a:ext cx="7776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3"/>
                </a:solidFill>
              </a:rPr>
              <a:t>Jedle bělokorá</a:t>
            </a:r>
          </a:p>
          <a:p>
            <a:endParaRPr lang="cs-CZ" sz="2800" b="1" dirty="0">
              <a:solidFill>
                <a:schemeClr val="accent3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556792"/>
            <a:ext cx="77768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jehlice tupé, ploché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na větvičkách ve dvou řadách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na spodní straně jehlic dva světlé proužky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šištice směrem vzhůru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po dozrání se rozpadá</a:t>
            </a:r>
          </a:p>
          <a:p>
            <a:pPr marL="285750" indent="-285750">
              <a:buFont typeface="Wingdings" pitchFamily="2" charset="2"/>
              <a:buChar char="Ø"/>
            </a:pPr>
            <a:endParaRPr lang="cs-CZ" sz="2800" dirty="0">
              <a:solidFill>
                <a:schemeClr val="accent3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8064" y="3795032"/>
            <a:ext cx="3406080" cy="2614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302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620688"/>
            <a:ext cx="6840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3"/>
                </a:solidFill>
              </a:rPr>
              <a:t>Borovice lesní</a:t>
            </a:r>
          </a:p>
          <a:p>
            <a:endParaRPr lang="cs-CZ" sz="2800" dirty="0">
              <a:solidFill>
                <a:schemeClr val="accent3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1097741"/>
            <a:ext cx="576064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původně na písčinách a skalách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nepravidelná koruna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dolní část kmene hnědá kůra</a:t>
            </a:r>
          </a:p>
          <a:p>
            <a:r>
              <a:rPr lang="cs-CZ" sz="2800" dirty="0">
                <a:solidFill>
                  <a:schemeClr val="accent3"/>
                </a:solidFill>
              </a:rPr>
              <a:t> </a:t>
            </a:r>
            <a:r>
              <a:rPr lang="cs-CZ" sz="2800" dirty="0" smtClean="0">
                <a:solidFill>
                  <a:schemeClr val="accent3"/>
                </a:solidFill>
              </a:rPr>
              <a:t>    v koruně hnědo - oranžová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hluboké kořeny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jehlice po dvou ve svazečku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šišky vejčité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dřevo obsahuje hodně pryskyřice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2800" dirty="0">
              <a:solidFill>
                <a:schemeClr val="accent3"/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168" y="705475"/>
            <a:ext cx="2736304" cy="5616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4211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620688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3"/>
                </a:solidFill>
              </a:rPr>
              <a:t>Modřín opadavý</a:t>
            </a:r>
          </a:p>
          <a:p>
            <a:endParaRPr lang="cs-CZ" sz="2800" b="1" dirty="0">
              <a:solidFill>
                <a:schemeClr val="accent3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268760"/>
            <a:ext cx="763284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při okrajích lesů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listy jehlicovité měkké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ve svazku po 30 až 40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opadává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2800" dirty="0" smtClean="0">
              <a:solidFill>
                <a:schemeClr val="accent3"/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endParaRPr lang="cs-CZ" sz="2800" dirty="0" smtClean="0">
              <a:solidFill>
                <a:schemeClr val="accent3"/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endParaRPr lang="cs-CZ" sz="2800" dirty="0">
              <a:solidFill>
                <a:schemeClr val="accent3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1574795"/>
            <a:ext cx="3386752" cy="4603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431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836712"/>
            <a:ext cx="698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3"/>
                </a:solidFill>
              </a:rPr>
              <a:t>Tis červený</a:t>
            </a:r>
            <a:endParaRPr lang="cs-CZ" sz="2800" b="1" dirty="0">
              <a:solidFill>
                <a:schemeClr val="accent3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7584" y="1700808"/>
            <a:ext cx="560012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ve volné přírodě vzácně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pěstování v parcích a zahradách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jehlice ploché, na povrchu  tmavě zelené 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ve dřevě a listech není pryskyřice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prudce jedovatý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accent3"/>
                </a:solidFill>
              </a:rPr>
              <a:t>dvoudomý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2800" b="1" dirty="0" smtClean="0">
              <a:solidFill>
                <a:schemeClr val="accent3"/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endParaRPr lang="cs-CZ" sz="2800" dirty="0" smtClean="0">
              <a:solidFill>
                <a:schemeClr val="accent3"/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endParaRPr lang="cs-CZ" sz="2800" dirty="0">
              <a:solidFill>
                <a:schemeClr val="accent3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168" y="836712"/>
            <a:ext cx="2808312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3771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92696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3"/>
                </a:solidFill>
              </a:rPr>
              <a:t>Borovice vejmutovka</a:t>
            </a:r>
            <a:endParaRPr lang="cs-CZ" sz="2800" b="1" dirty="0">
              <a:solidFill>
                <a:schemeClr val="accent3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7584" y="1700808"/>
            <a:ext cx="5400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pravidelná koruna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jehlice jemné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ve svazku po pěti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šišky válcovité až 20 cm dlouhé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hodně smolné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3"/>
                </a:solidFill>
              </a:rPr>
              <a:t>původ </a:t>
            </a:r>
            <a:r>
              <a:rPr lang="cs-CZ" sz="2800" dirty="0" err="1" smtClean="0">
                <a:solidFill>
                  <a:schemeClr val="accent3"/>
                </a:solidFill>
              </a:rPr>
              <a:t>Sev</a:t>
            </a:r>
            <a:r>
              <a:rPr lang="cs-CZ" sz="2800" dirty="0" smtClean="0">
                <a:solidFill>
                  <a:schemeClr val="accent3"/>
                </a:solidFill>
              </a:rPr>
              <a:t>. Amerika, Kanada</a:t>
            </a:r>
          </a:p>
          <a:p>
            <a:endParaRPr lang="cs-CZ" sz="2800" dirty="0">
              <a:solidFill>
                <a:schemeClr val="accent3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2120" y="740118"/>
            <a:ext cx="3024336" cy="558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7230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11012" y="2967335"/>
            <a:ext cx="77219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Děkuji za pozornost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5829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637" y="332656"/>
            <a:ext cx="8280920" cy="7909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Použitá literatura a zdroje: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600" b="1" dirty="0" smtClean="0">
                <a:solidFill>
                  <a:schemeClr val="accent3"/>
                </a:solidFill>
              </a:rPr>
              <a:t>Snímek 5:</a:t>
            </a:r>
          </a:p>
          <a:p>
            <a:pPr hangingPunct="0"/>
            <a:r>
              <a:rPr lang="cs-CZ" sz="1600" dirty="0"/>
              <a:t>KVASNIČKOVÁ, Danuše. </a:t>
            </a:r>
            <a:r>
              <a:rPr lang="cs-CZ" sz="1600" i="1" dirty="0"/>
              <a:t>Ekologický přírodopis – pracovní sešit pro 6. roč. </a:t>
            </a:r>
            <a:r>
              <a:rPr lang="cs-CZ" sz="1600" dirty="0"/>
              <a:t>1. vyd. Praha:</a:t>
            </a:r>
          </a:p>
          <a:p>
            <a:pPr hangingPunct="0"/>
            <a:r>
              <a:rPr lang="cs-CZ" sz="1600" dirty="0"/>
              <a:t>FORTUNA, 1998. ISBN 80-7168-565-8. s. </a:t>
            </a:r>
            <a:r>
              <a:rPr lang="cs-CZ" sz="1600" dirty="0" smtClean="0"/>
              <a:t>7</a:t>
            </a:r>
          </a:p>
          <a:p>
            <a:pPr hangingPunct="0"/>
            <a:r>
              <a:rPr lang="cs-CZ" sz="1600" b="1" dirty="0" smtClean="0">
                <a:solidFill>
                  <a:schemeClr val="accent3"/>
                </a:solidFill>
              </a:rPr>
              <a:t>Snímek 6: </a:t>
            </a:r>
            <a:r>
              <a:rPr lang="cs-CZ" sz="1600" dirty="0"/>
              <a:t> </a:t>
            </a:r>
          </a:p>
          <a:p>
            <a:pPr hangingPunct="0"/>
            <a:r>
              <a:rPr lang="cs-CZ" sz="1600" dirty="0"/>
              <a:t>[cit 2011-07-18]. Dostupný pod licencí </a:t>
            </a:r>
            <a:r>
              <a:rPr lang="cs-CZ" sz="1600" dirty="0" err="1"/>
              <a:t>Commons</a:t>
            </a:r>
            <a:r>
              <a:rPr lang="cs-CZ" sz="1600" dirty="0"/>
              <a:t> </a:t>
            </a:r>
            <a:r>
              <a:rPr lang="cs-CZ" sz="1600" dirty="0" err="1"/>
              <a:t>Wikimedia</a:t>
            </a:r>
            <a:r>
              <a:rPr lang="cs-CZ" sz="1600" dirty="0"/>
              <a:t> na WWW</a:t>
            </a:r>
            <a:r>
              <a:rPr lang="cs-CZ" sz="1600" dirty="0" smtClean="0"/>
              <a:t>: </a:t>
            </a:r>
            <a:r>
              <a:rPr lang="cs-CZ" sz="1600" u="sng" dirty="0">
                <a:hlinkClick r:id="rId3"/>
              </a:rPr>
              <a:t>http://upload.wikimedia.org/wikipedia/commons/3/31/Picea_abies_Meyers.jpg</a:t>
            </a:r>
            <a:endParaRPr lang="cs-CZ" sz="1600" dirty="0"/>
          </a:p>
          <a:p>
            <a:pPr hangingPunct="0"/>
            <a:r>
              <a:rPr lang="cs-CZ" sz="1600" b="1" dirty="0" smtClean="0">
                <a:solidFill>
                  <a:schemeClr val="accent3"/>
                </a:solidFill>
              </a:rPr>
              <a:t>Snímek  7:</a:t>
            </a:r>
          </a:p>
          <a:p>
            <a:pPr hangingPunct="0"/>
            <a:r>
              <a:rPr lang="cs-CZ" sz="1600" dirty="0"/>
              <a:t>[cit 2011-07-18]. Dostupný pod licencí </a:t>
            </a:r>
            <a:r>
              <a:rPr lang="cs-CZ" sz="1600" dirty="0" err="1"/>
              <a:t>Commons</a:t>
            </a:r>
            <a:r>
              <a:rPr lang="cs-CZ" sz="1600" dirty="0"/>
              <a:t> </a:t>
            </a:r>
            <a:r>
              <a:rPr lang="cs-CZ" sz="1600" dirty="0" err="1"/>
              <a:t>Wikimedia</a:t>
            </a:r>
            <a:r>
              <a:rPr lang="cs-CZ" sz="1600" dirty="0"/>
              <a:t> na WWW</a:t>
            </a:r>
            <a:r>
              <a:rPr lang="cs-CZ" sz="1600" dirty="0" smtClean="0"/>
              <a:t>:</a:t>
            </a:r>
          </a:p>
          <a:p>
            <a:pPr hangingPunct="0"/>
            <a:r>
              <a:rPr lang="cs-CZ" sz="1600" u="sng" dirty="0">
                <a:hlinkClick r:id="rId4"/>
              </a:rPr>
              <a:t>http://</a:t>
            </a:r>
            <a:r>
              <a:rPr lang="cs-CZ" sz="1600" u="sng" dirty="0" smtClean="0">
                <a:hlinkClick r:id="rId4"/>
              </a:rPr>
              <a:t>upload.wikimedia.org/wikipedia/commons/6/6b/Abies_alba_Meyers.jpg</a:t>
            </a:r>
            <a:endParaRPr lang="cs-CZ" sz="1600" u="sng" dirty="0" smtClean="0"/>
          </a:p>
          <a:p>
            <a:pPr hangingPunct="0"/>
            <a:r>
              <a:rPr lang="cs-CZ" sz="1600" b="1" dirty="0" smtClean="0">
                <a:solidFill>
                  <a:schemeClr val="accent3"/>
                </a:solidFill>
              </a:rPr>
              <a:t>Snímek 8:</a:t>
            </a:r>
            <a:endParaRPr lang="cs-CZ" sz="1600" b="1" dirty="0">
              <a:solidFill>
                <a:schemeClr val="accent3"/>
              </a:solidFill>
            </a:endParaRPr>
          </a:p>
          <a:p>
            <a:pPr hangingPunct="0"/>
            <a:r>
              <a:rPr lang="cs-CZ" sz="1600" dirty="0"/>
              <a:t>[cit 2011-07-18]. Dostupný pod licencí </a:t>
            </a:r>
            <a:r>
              <a:rPr lang="cs-CZ" sz="1600" dirty="0" err="1"/>
              <a:t>Commons</a:t>
            </a:r>
            <a:r>
              <a:rPr lang="cs-CZ" sz="1600" dirty="0"/>
              <a:t> </a:t>
            </a:r>
            <a:r>
              <a:rPr lang="cs-CZ" sz="1600" dirty="0" err="1"/>
              <a:t>Wikimedia</a:t>
            </a:r>
            <a:r>
              <a:rPr lang="cs-CZ" sz="1600" dirty="0"/>
              <a:t> na WWW:</a:t>
            </a:r>
          </a:p>
          <a:p>
            <a:pPr hangingPunct="0"/>
            <a:r>
              <a:rPr lang="cs-CZ" sz="1600" u="sng" dirty="0" smtClean="0">
                <a:hlinkClick r:id="rId5"/>
              </a:rPr>
              <a:t>http</a:t>
            </a:r>
            <a:r>
              <a:rPr lang="cs-CZ" sz="1600" u="sng" dirty="0">
                <a:hlinkClick r:id="rId5"/>
              </a:rPr>
              <a:t>://</a:t>
            </a:r>
            <a:r>
              <a:rPr lang="cs-CZ" sz="1600" u="sng" dirty="0" smtClean="0">
                <a:hlinkClick r:id="rId5"/>
              </a:rPr>
              <a:t>commons.wikimedia.org/wiki/File:Pinus_sylvestris_Meyers.jpg</a:t>
            </a:r>
            <a:endParaRPr lang="cs-CZ" sz="1600" u="sng" dirty="0" smtClean="0"/>
          </a:p>
          <a:p>
            <a:pPr hangingPunct="0"/>
            <a:r>
              <a:rPr lang="cs-CZ" sz="1600" b="1" dirty="0" smtClean="0">
                <a:solidFill>
                  <a:schemeClr val="accent3"/>
                </a:solidFill>
              </a:rPr>
              <a:t>Snímek 9:</a:t>
            </a:r>
          </a:p>
          <a:p>
            <a:pPr hangingPunct="0"/>
            <a:r>
              <a:rPr lang="cs-CZ" sz="1600" dirty="0"/>
              <a:t>[cit 2011-07-18]. Dostupný pod licencí </a:t>
            </a:r>
            <a:r>
              <a:rPr lang="cs-CZ" sz="1600" dirty="0" err="1"/>
              <a:t>Commons</a:t>
            </a:r>
            <a:r>
              <a:rPr lang="cs-CZ" sz="1600" dirty="0"/>
              <a:t> </a:t>
            </a:r>
            <a:r>
              <a:rPr lang="cs-CZ" sz="1600" dirty="0" err="1"/>
              <a:t>Wikimedia</a:t>
            </a:r>
            <a:r>
              <a:rPr lang="cs-CZ" sz="1600" dirty="0"/>
              <a:t> na WWW</a:t>
            </a:r>
            <a:r>
              <a:rPr lang="cs-CZ" sz="1600" dirty="0" smtClean="0"/>
              <a:t>:</a:t>
            </a:r>
          </a:p>
          <a:p>
            <a:pPr hangingPunct="0"/>
            <a:r>
              <a:rPr lang="cs-CZ" sz="1600" u="sng" dirty="0">
                <a:hlinkClick r:id="rId6"/>
              </a:rPr>
              <a:t>http://</a:t>
            </a:r>
            <a:r>
              <a:rPr lang="cs-CZ" sz="1600" u="sng" dirty="0" smtClean="0">
                <a:hlinkClick r:id="rId6"/>
              </a:rPr>
              <a:t>upload.wikimedia.org/wikipedia/commons/4/4f/Larix_decidua_Meyers.jpg</a:t>
            </a:r>
            <a:endParaRPr lang="cs-CZ" sz="1600" u="sng" dirty="0" smtClean="0"/>
          </a:p>
          <a:p>
            <a:pPr hangingPunct="0"/>
            <a:r>
              <a:rPr lang="cs-CZ" sz="1600" b="1" dirty="0" smtClean="0">
                <a:solidFill>
                  <a:schemeClr val="accent3"/>
                </a:solidFill>
              </a:rPr>
              <a:t>Snímek 10:</a:t>
            </a:r>
          </a:p>
          <a:p>
            <a:pPr hangingPunct="0"/>
            <a:r>
              <a:rPr lang="cs-CZ" sz="1600" dirty="0" smtClean="0"/>
              <a:t>[cit 2011-07-18]. Dostupný pod licencí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</a:t>
            </a:r>
            <a:r>
              <a:rPr lang="cs-CZ" sz="1600" dirty="0" err="1" smtClean="0"/>
              <a:t>Wikimedia</a:t>
            </a:r>
            <a:r>
              <a:rPr lang="cs-CZ" sz="1600" dirty="0" smtClean="0"/>
              <a:t> na WWW:</a:t>
            </a:r>
          </a:p>
          <a:p>
            <a:pPr hangingPunct="0"/>
            <a:r>
              <a:rPr lang="cs-CZ" sz="1600" u="sng" dirty="0" smtClean="0">
                <a:hlinkClick r:id="rId7"/>
              </a:rPr>
              <a:t>http://commons.wikimedia.org/wiki/File:Taxus_baccata_Meyers.jpg</a:t>
            </a:r>
            <a:endParaRPr lang="cs-CZ" sz="1600" u="sng" dirty="0" smtClean="0"/>
          </a:p>
          <a:p>
            <a:pPr hangingPunct="0"/>
            <a:r>
              <a:rPr lang="cs-CZ" sz="1600" b="1" dirty="0" smtClean="0">
                <a:solidFill>
                  <a:schemeClr val="accent3"/>
                </a:solidFill>
              </a:rPr>
              <a:t>Snímek 11:</a:t>
            </a:r>
          </a:p>
          <a:p>
            <a:pPr hangingPunct="0"/>
            <a:r>
              <a:rPr lang="cs-CZ" sz="1600" dirty="0"/>
              <a:t>[cit 2011-07-18]. Dostupný pod licencí </a:t>
            </a:r>
            <a:r>
              <a:rPr lang="cs-CZ" sz="1600" dirty="0" err="1"/>
              <a:t>Commons</a:t>
            </a:r>
            <a:r>
              <a:rPr lang="cs-CZ" sz="1600" dirty="0"/>
              <a:t> </a:t>
            </a:r>
            <a:r>
              <a:rPr lang="cs-CZ" sz="1600" dirty="0" err="1"/>
              <a:t>Wikimedia</a:t>
            </a:r>
            <a:r>
              <a:rPr lang="cs-CZ" sz="1600" dirty="0"/>
              <a:t> na WWW:</a:t>
            </a:r>
          </a:p>
          <a:p>
            <a:pPr hangingPunct="0"/>
            <a:r>
              <a:rPr lang="cs-CZ" sz="1600" u="sng" dirty="0">
                <a:hlinkClick r:id="rId8"/>
              </a:rPr>
              <a:t>http://commons.wikimedia.org/wiki/File:BB-0131_Pinus_strobus.png</a:t>
            </a:r>
            <a:endParaRPr lang="cs-CZ" sz="1600" dirty="0"/>
          </a:p>
          <a:p>
            <a:pPr hangingPunct="0"/>
            <a:r>
              <a:rPr lang="cs-CZ" sz="1600" dirty="0"/>
              <a:t>ČERNÍK, Vladimír.</a:t>
            </a:r>
            <a:r>
              <a:rPr lang="cs-CZ" sz="1600" i="1" dirty="0"/>
              <a:t>Přírodopis2 Zoologie a botanika. </a:t>
            </a:r>
            <a:r>
              <a:rPr lang="cs-CZ" sz="1600" dirty="0"/>
              <a:t>1. vyd.  Praha: SPN, 1999.</a:t>
            </a:r>
          </a:p>
          <a:p>
            <a:pPr hangingPunct="0"/>
            <a:r>
              <a:rPr lang="cs-CZ" sz="1600" dirty="0"/>
              <a:t> ISBN 80-7235-069-2. s. 71-75. </a:t>
            </a:r>
          </a:p>
          <a:p>
            <a:pPr hangingPunct="0"/>
            <a:endParaRPr lang="cs-CZ" sz="1600" b="1" dirty="0">
              <a:solidFill>
                <a:schemeClr val="accent3"/>
              </a:solidFill>
            </a:endParaRPr>
          </a:p>
          <a:p>
            <a:pPr hangingPunct="0"/>
            <a:endParaRPr lang="cs-CZ" b="1" dirty="0">
              <a:solidFill>
                <a:schemeClr val="accent3"/>
              </a:solidFill>
            </a:endParaRPr>
          </a:p>
          <a:p>
            <a:pPr hangingPunct="0"/>
            <a:endParaRPr lang="cs-CZ" dirty="0"/>
          </a:p>
          <a:p>
            <a:pPr hangingPunct="0"/>
            <a:endParaRPr lang="cs-CZ" b="1" dirty="0">
              <a:solidFill>
                <a:schemeClr val="accent3"/>
              </a:solidFill>
            </a:endParaRPr>
          </a:p>
          <a:p>
            <a:r>
              <a:rPr lang="cs-CZ" dirty="0"/>
              <a:t/>
            </a:r>
            <a:br>
              <a:rPr lang="cs-CZ" dirty="0"/>
            </a:br>
            <a:endParaRPr lang="cs-CZ" b="1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7143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110</TotalTime>
  <Words>305</Words>
  <Application>Microsoft Office PowerPoint</Application>
  <PresentationFormat>Předvádění na obrazovce (4:3)</PresentationFormat>
  <Paragraphs>133</Paragraphs>
  <Slides>13</Slides>
  <Notes>13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Austin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šárka</cp:lastModifiedBy>
  <cp:revision>14</cp:revision>
  <dcterms:created xsi:type="dcterms:W3CDTF">2011-03-22T17:13:23Z</dcterms:created>
  <dcterms:modified xsi:type="dcterms:W3CDTF">2012-04-26T07:22:25Z</dcterms:modified>
</cp:coreProperties>
</file>