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8EA30-1531-449B-8C4D-C53EB6796F6E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1191F-4F09-43BC-8FD2-300A537185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15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1191F-4F09-43BC-8FD2-300A5371855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800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American_Hornbeam_Leaves_600.jpg" TargetMode="External"/><Relationship Id="rId3" Type="http://schemas.openxmlformats.org/officeDocument/2006/relationships/hyperlink" Target="http://commons.wikimedia.org/wiki/File:Silver_birch_leaves.jpg" TargetMode="External"/><Relationship Id="rId7" Type="http://schemas.openxmlformats.org/officeDocument/2006/relationships/hyperlink" Target="http://commons.wikimedia.org/wiki/File:Red_alder_leaves.jpg" TargetMode="External"/><Relationship Id="rId12" Type="http://schemas.openxmlformats.org/officeDocument/2006/relationships/hyperlink" Target="http://commons.wikimedia.org/wiki/File:Hazel_catkins,_Mindork_Forest_-_geograph.org.uk_-_751164.jpg" TargetMode="External"/><Relationship Id="rId2" Type="http://schemas.openxmlformats.org/officeDocument/2006/relationships/hyperlink" Target="http://commons.wikimedia.org/wiki/File:Silver_birch_closeup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European_black_alder.jpg" TargetMode="External"/><Relationship Id="rId11" Type="http://schemas.openxmlformats.org/officeDocument/2006/relationships/hyperlink" Target="http://commons.wikimedia.org/wiki/File:Common_Witch_Hazel_Hamamelis_virginiana_Leaf_2000px.jpg" TargetMode="External"/><Relationship Id="rId5" Type="http://schemas.openxmlformats.org/officeDocument/2006/relationships/hyperlink" Target="http://commons.wikimedia.org/wiki/File:Alder_(PSF).png" TargetMode="External"/><Relationship Id="rId10" Type="http://schemas.openxmlformats.org/officeDocument/2006/relationships/hyperlink" Target="http://commons.wikimedia.org/wiki/File:Hornbeam_Maple_Acer_carpinifolium_Tree_3264px.jpg" TargetMode="External"/><Relationship Id="rId4" Type="http://schemas.openxmlformats.org/officeDocument/2006/relationships/hyperlink" Target="http://commons.wikimedia.org/wiki/File:Silver_Birch_-_geograph.org.uk_-_252333.jpg" TargetMode="External"/><Relationship Id="rId9" Type="http://schemas.openxmlformats.org/officeDocument/2006/relationships/hyperlink" Target="http://commons.wikimedia.org/wiki/File:Diseased(%5e)_Hornbeam_-_geograph.org.uk_-_18364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VY_32_INOVACE_04-48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04495"/>
              </p:ext>
            </p:extLst>
          </p:nvPr>
        </p:nvGraphicFramePr>
        <p:xfrm>
          <a:off x="1671464" y="1772816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VII. ročník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Vyšší rostliny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Krytosemenné rostliny  - břízovité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22. 11. 2011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 slouží na podporu výuky tématu krytosemenné rostliny - břízovité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7885" y="2967335"/>
            <a:ext cx="760823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Krytosemenné rostliny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břízovité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35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/>
                </a:solidFill>
              </a:rPr>
              <a:t>Hlavní znaky</a:t>
            </a:r>
            <a:endParaRPr lang="cs-CZ" sz="3200" b="1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řapíkaté listy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pilovitý okraj čepele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květy jednopohlavné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květenství – jehnědy, na jaře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opylování větrem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plod – oříšek nebo nažka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rostliny jednodomé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6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/>
                </a:solidFill>
              </a:rPr>
              <a:t>                                Zástupci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Bříza bradavičnatá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74888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smíšené lesy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plevelný strom – roste na obnažených půdách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štíhlý kmen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hlinkClick r:id="rId3" action="ppaction://hlinksldjump"/>
              </a:rPr>
              <a:t>borka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bílo – černá, bradavičnatá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jednopohlavné květy – v jehnědách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po oplození vznik  křídlaté nažky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použití – otop, výroba košťat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588224" y="836712"/>
            <a:ext cx="122413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804248" y="11967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Obr. 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47183" y="2996952"/>
            <a:ext cx="2131452" cy="3304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5652120" y="5661248"/>
            <a:ext cx="1800200" cy="639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6948264" y="2636912"/>
            <a:ext cx="964645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7668344" y="5981166"/>
            <a:ext cx="720080" cy="4721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056725" y="2262426"/>
            <a:ext cx="2030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Samičí jehněda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621725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     Samčí jehněda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15561" y="6432695"/>
            <a:ext cx="2452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křídlatá nažka</a:t>
            </a:r>
            <a:endParaRPr lang="cs-CZ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73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718" y="1510838"/>
            <a:ext cx="5756564" cy="383632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692696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/>
                </a:solidFill>
              </a:rPr>
              <a:t>borka</a:t>
            </a:r>
            <a:endParaRPr lang="cs-CZ" sz="3200" b="1" dirty="0">
              <a:solidFill>
                <a:schemeClr val="accent2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1115616" y="5877272"/>
            <a:ext cx="136815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23046" y="6125415"/>
            <a:ext cx="79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081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4664"/>
            <a:ext cx="4392528" cy="341641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862" y="1700808"/>
            <a:ext cx="2558554" cy="4562475"/>
          </a:xfrm>
          <a:prstGeom prst="rect">
            <a:avLst/>
          </a:prstGeom>
        </p:spPr>
      </p:pic>
      <p:sp>
        <p:nvSpPr>
          <p:cNvPr id="5" name="Šipka doleva 4"/>
          <p:cNvSpPr/>
          <p:nvPr/>
        </p:nvSpPr>
        <p:spPr>
          <a:xfrm>
            <a:off x="1115616" y="5877272"/>
            <a:ext cx="136815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612465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93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Olše lepkavá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na březích potoků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květy jednopohlavné –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hlinkClick r:id="rId2" action="ppaction://hlinksldjump"/>
              </a:rPr>
              <a:t>jehnědy</a:t>
            </a: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opylení větrem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po oplození – dřevnaté šištice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plod –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hlinkClick r:id="rId2" action="ppaction://hlinksldjump"/>
              </a:rPr>
              <a:t>nažka</a:t>
            </a: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červenohnědé dřevo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výroba tužek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588224" y="836712"/>
            <a:ext cx="122413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732240" y="112009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Obr. 2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42" y="2996952"/>
            <a:ext cx="2600672" cy="372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 flipV="1">
            <a:off x="5220072" y="4149080"/>
            <a:ext cx="172819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4788024" y="5455102"/>
            <a:ext cx="2160240" cy="4221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491880" y="6453336"/>
            <a:ext cx="370799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27584" y="616530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 zdřevnatělé nažky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55776" y="5666187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  samčí jehnědy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11960" y="371703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samičí jehnědy</a:t>
            </a:r>
            <a:endParaRPr lang="cs-CZ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41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033" y="316097"/>
            <a:ext cx="4536503" cy="6088182"/>
          </a:xfrm>
          <a:prstGeom prst="rect">
            <a:avLst/>
          </a:prstGeom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1331640" y="2924944"/>
            <a:ext cx="223224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5652120" y="5949280"/>
            <a:ext cx="20162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67544" y="2354687"/>
            <a:ext cx="2229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jehnědy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36296" y="5474841"/>
            <a:ext cx="1907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nažky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467544" y="6021288"/>
            <a:ext cx="1224136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62373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  <p:sp>
        <p:nvSpPr>
          <p:cNvPr id="12" name="Šipka doleva 11"/>
          <p:cNvSpPr/>
          <p:nvPr/>
        </p:nvSpPr>
        <p:spPr>
          <a:xfrm>
            <a:off x="7578080" y="6061938"/>
            <a:ext cx="1224136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8122987" y="6208542"/>
            <a:ext cx="989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dál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414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2656"/>
            <a:ext cx="4001618" cy="443711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834" y="2276872"/>
            <a:ext cx="3078341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6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Habr obecný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412776"/>
            <a:ext cx="74168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nížiny, tvoří lesy = habřiny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hladká tmavohnědá borka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květy jednopohlavné, jehnědy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plody – oříšky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dřevo – tvrdé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vhodný  pro živé ploty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6588224" y="836712"/>
            <a:ext cx="122413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768244" y="112009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3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3"/>
            <a:ext cx="2746052" cy="392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8244408" y="2204864"/>
            <a:ext cx="14401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220072" y="3933056"/>
            <a:ext cx="2592288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391980" y="5949280"/>
            <a:ext cx="370841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635896" y="530120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samčí jehnědy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6201308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                oříšek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79804" y="1844080"/>
            <a:ext cx="17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accent2"/>
                </a:solidFill>
              </a:rPr>
              <a:t>samičí jehnědy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668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3810000" cy="25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636912"/>
            <a:ext cx="3936437" cy="29523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39754"/>
            <a:ext cx="3665984" cy="2750811"/>
          </a:xfrm>
          <a:prstGeom prst="rect">
            <a:avLst/>
          </a:prstGeom>
        </p:spPr>
      </p:pic>
      <p:sp>
        <p:nvSpPr>
          <p:cNvPr id="5" name="Šipka doleva 4"/>
          <p:cNvSpPr/>
          <p:nvPr/>
        </p:nvSpPr>
        <p:spPr>
          <a:xfrm>
            <a:off x="7236296" y="5993904"/>
            <a:ext cx="136815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812360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79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Líska obecná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340768"/>
            <a:ext cx="7272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Keř na okrajích lesů a stráních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Pěstování v zahradách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Jednopohlavné květy – jehnědy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Opylování větrem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Plod – nepukavý oříšek</a:t>
            </a:r>
          </a:p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              -  zpracování v cukrářském průmyslu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598096" y="417953"/>
            <a:ext cx="122413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737176" y="701339"/>
            <a:ext cx="94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18608"/>
            <a:ext cx="3661050" cy="2378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1979712" y="5229200"/>
            <a:ext cx="1512168" cy="178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627784" y="6021288"/>
            <a:ext cx="136815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6084168" y="6021288"/>
            <a:ext cx="1598984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-17962" y="5118535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samčí jehněda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536" y="6201308"/>
            <a:ext cx="2340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 samičí jehněda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5661248"/>
            <a:ext cx="2051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    oříšek</a:t>
            </a:r>
            <a:endParaRPr lang="cs-CZ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71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3563304" cy="49878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31" y="1844824"/>
            <a:ext cx="3832175" cy="4680520"/>
          </a:xfrm>
          <a:prstGeom prst="rect">
            <a:avLst/>
          </a:prstGeom>
        </p:spPr>
      </p:pic>
      <p:sp>
        <p:nvSpPr>
          <p:cNvPr id="4" name="Šipka doleva 3"/>
          <p:cNvSpPr/>
          <p:nvPr/>
        </p:nvSpPr>
        <p:spPr>
          <a:xfrm>
            <a:off x="1097716" y="5877272"/>
            <a:ext cx="136815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6124654"/>
            <a:ext cx="918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72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1609" y="2967335"/>
            <a:ext cx="6640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Děkuji za pozornost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96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83127" y="191344"/>
            <a:ext cx="9144000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Použitá literatura a zdroje:</a:t>
            </a:r>
            <a:endParaRPr lang="cs-CZ" sz="2000" b="1" dirty="0">
              <a:solidFill>
                <a:schemeClr val="accent2"/>
              </a:solidFill>
            </a:endParaRPr>
          </a:p>
          <a:p>
            <a:pPr hangingPunct="0"/>
            <a:r>
              <a:rPr lang="cs-CZ" dirty="0"/>
              <a:t>ČERNÍK, Vladimír.</a:t>
            </a:r>
            <a:r>
              <a:rPr lang="cs-CZ" i="1" dirty="0"/>
              <a:t>Přírodopis2 Zoologie a botanika. </a:t>
            </a:r>
            <a:r>
              <a:rPr lang="cs-CZ" dirty="0"/>
              <a:t>1. vyd.  Praha: SPN, 1999.</a:t>
            </a:r>
          </a:p>
          <a:p>
            <a:pPr hangingPunct="0"/>
            <a:r>
              <a:rPr lang="cs-CZ" dirty="0"/>
              <a:t> ISBN 80-7235-069-2. s. </a:t>
            </a:r>
            <a:r>
              <a:rPr lang="cs-CZ" dirty="0" smtClean="0"/>
              <a:t>94 - 95. </a:t>
            </a:r>
            <a:endParaRPr lang="cs-CZ" dirty="0"/>
          </a:p>
          <a:p>
            <a:pPr hangingPunct="0"/>
            <a:r>
              <a:rPr lang="cs-CZ" b="1" dirty="0" smtClean="0">
                <a:solidFill>
                  <a:schemeClr val="accent2"/>
                </a:solidFill>
              </a:rPr>
              <a:t>Snímek 5: </a:t>
            </a:r>
            <a:r>
              <a:rPr lang="cs-CZ" dirty="0"/>
              <a:t>[cit </a:t>
            </a:r>
            <a:r>
              <a:rPr lang="cs-CZ" dirty="0" smtClean="0"/>
              <a:t>2011-11-22]. </a:t>
            </a:r>
            <a:r>
              <a:rPr lang="cs-CZ" dirty="0"/>
              <a:t>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</a:t>
            </a:r>
            <a:r>
              <a:rPr lang="cs-CZ" dirty="0" smtClean="0"/>
              <a:t>:</a:t>
            </a:r>
            <a:endParaRPr lang="cs-CZ" dirty="0"/>
          </a:p>
          <a:p>
            <a:r>
              <a:rPr lang="cs-CZ" u="sng" dirty="0">
                <a:hlinkClick r:id="rId2"/>
              </a:rPr>
              <a:t>http://</a:t>
            </a:r>
            <a:r>
              <a:rPr lang="cs-CZ" u="sng" dirty="0" smtClean="0">
                <a:hlinkClick r:id="rId2"/>
              </a:rPr>
              <a:t>commons.wikimedia.org/wiki/File:Silver_birch_closeup.jpg</a:t>
            </a:r>
            <a:endParaRPr lang="cs-CZ" u="sng" dirty="0" smtClean="0"/>
          </a:p>
          <a:p>
            <a:r>
              <a:rPr lang="cs-CZ" b="1" dirty="0" smtClean="0">
                <a:solidFill>
                  <a:schemeClr val="accent2"/>
                </a:solidFill>
              </a:rPr>
              <a:t>Snímek 6: </a:t>
            </a:r>
            <a:r>
              <a:rPr lang="cs-CZ" dirty="0"/>
              <a:t>[cit 2011-11-22].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WWW:</a:t>
            </a:r>
          </a:p>
          <a:p>
            <a:r>
              <a:rPr lang="cs-CZ" u="sng" dirty="0">
                <a:hlinkClick r:id="rId3"/>
              </a:rPr>
              <a:t>http://commons.wikimedia.org/wiki/File:Silver_birch_leaves.jpg</a:t>
            </a:r>
            <a:endParaRPr lang="cs-CZ" dirty="0"/>
          </a:p>
          <a:p>
            <a:r>
              <a:rPr lang="cs-CZ" u="sng" dirty="0">
                <a:hlinkClick r:id="rId4"/>
              </a:rPr>
              <a:t>http://commons.wikimedia.org/wiki/File:Silver_Birch_-_geograph.org.uk_-_</a:t>
            </a:r>
            <a:r>
              <a:rPr lang="cs-CZ" u="sng" dirty="0" smtClean="0">
                <a:hlinkClick r:id="rId4"/>
              </a:rPr>
              <a:t>252333.jpg</a:t>
            </a:r>
            <a:endParaRPr lang="cs-CZ" u="sng" dirty="0" smtClean="0"/>
          </a:p>
          <a:p>
            <a:r>
              <a:rPr lang="cs-CZ" b="1" dirty="0" smtClean="0">
                <a:solidFill>
                  <a:schemeClr val="accent2"/>
                </a:solidFill>
              </a:rPr>
              <a:t>Snímek 8:</a:t>
            </a:r>
            <a:r>
              <a:rPr lang="cs-CZ" dirty="0"/>
              <a:t> [cit 2011-11-22].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</a:t>
            </a:r>
            <a:r>
              <a:rPr lang="cs-CZ" dirty="0" smtClean="0"/>
              <a:t>:</a:t>
            </a:r>
          </a:p>
          <a:p>
            <a:r>
              <a:rPr lang="cs-CZ" u="sng" dirty="0">
                <a:hlinkClick r:id="rId5"/>
              </a:rPr>
              <a:t>http://commons.wikimedia.org/wiki/File:Alder_(PSF).png</a:t>
            </a:r>
            <a:endParaRPr lang="cs-CZ" dirty="0"/>
          </a:p>
          <a:p>
            <a:r>
              <a:rPr lang="cs-CZ" b="1" dirty="0" smtClean="0">
                <a:solidFill>
                  <a:schemeClr val="accent2"/>
                </a:solidFill>
              </a:rPr>
              <a:t>Snímek 9: </a:t>
            </a:r>
            <a:r>
              <a:rPr lang="cs-CZ" dirty="0"/>
              <a:t>[cit 2011-11-22].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</a:t>
            </a:r>
            <a:r>
              <a:rPr lang="cs-CZ" dirty="0" smtClean="0"/>
              <a:t>:</a:t>
            </a:r>
          </a:p>
          <a:p>
            <a:r>
              <a:rPr lang="cs-CZ" u="sng" dirty="0">
                <a:hlinkClick r:id="rId6"/>
              </a:rPr>
              <a:t>http://commons.wikimedia.org/wiki/File:European_black_alder.jpg</a:t>
            </a:r>
            <a:endParaRPr lang="cs-CZ" dirty="0"/>
          </a:p>
          <a:p>
            <a:r>
              <a:rPr lang="cs-CZ" u="sng" dirty="0">
                <a:hlinkClick r:id="rId7"/>
              </a:rPr>
              <a:t>http://commons.wikimedia.org/wiki/File:Red_alder_leaves.jpg</a:t>
            </a:r>
            <a:endParaRPr lang="cs-CZ" dirty="0"/>
          </a:p>
          <a:p>
            <a:r>
              <a:rPr lang="cs-CZ" b="1" dirty="0" smtClean="0">
                <a:solidFill>
                  <a:schemeClr val="accent2"/>
                </a:solidFill>
              </a:rPr>
              <a:t>Snímek 11:</a:t>
            </a:r>
            <a:r>
              <a:rPr lang="cs-CZ" dirty="0" smtClean="0"/>
              <a:t>[</a:t>
            </a:r>
            <a:r>
              <a:rPr lang="cs-CZ" dirty="0"/>
              <a:t>cit 2011-11-22].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</a:t>
            </a:r>
            <a:r>
              <a:rPr lang="cs-CZ" dirty="0" smtClean="0"/>
              <a:t>:</a:t>
            </a:r>
          </a:p>
          <a:p>
            <a:r>
              <a:rPr lang="cs-CZ" u="sng" dirty="0">
                <a:hlinkClick r:id="rId8"/>
              </a:rPr>
              <a:t>http://commons.wikimedia.org/wiki/File:American_Hornbeam_Leaves_600.jpg</a:t>
            </a:r>
            <a:endParaRPr lang="cs-CZ" dirty="0"/>
          </a:p>
          <a:p>
            <a:r>
              <a:rPr lang="cs-CZ" u="sng" dirty="0">
                <a:hlinkClick r:id="rId9"/>
              </a:rPr>
              <a:t>http://commons.wikimedia.org/wiki/File:Diseased(%5E)_Hornbeam_-_geograph.org.uk_-_183649.jpg</a:t>
            </a:r>
            <a:endParaRPr lang="cs-CZ" dirty="0"/>
          </a:p>
          <a:p>
            <a:r>
              <a:rPr lang="cs-CZ" u="sng" dirty="0">
                <a:hlinkClick r:id="rId10"/>
              </a:rPr>
              <a:t>http://commons.wikimedia.org/wiki/File:Hornbeam_Maple_Acer_carpinifolium_Tree_3264px.jpg</a:t>
            </a:r>
            <a:endParaRPr lang="cs-CZ" dirty="0"/>
          </a:p>
          <a:p>
            <a:r>
              <a:rPr lang="cs-CZ" b="1" dirty="0" smtClean="0">
                <a:solidFill>
                  <a:schemeClr val="accent2"/>
                </a:solidFill>
              </a:rPr>
              <a:t>Snímek 13:</a:t>
            </a:r>
            <a:r>
              <a:rPr lang="cs-CZ" b="1" dirty="0">
                <a:solidFill>
                  <a:schemeClr val="accent2"/>
                </a:solidFill>
              </a:rPr>
              <a:t> :</a:t>
            </a:r>
            <a:r>
              <a:rPr lang="cs-CZ" dirty="0"/>
              <a:t>[cit 2011-11-22].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WWW:</a:t>
            </a:r>
            <a:endParaRPr lang="cs-CZ" b="1" dirty="0">
              <a:solidFill>
                <a:schemeClr val="accent2"/>
              </a:solidFill>
            </a:endParaRPr>
          </a:p>
          <a:p>
            <a:r>
              <a:rPr lang="cs-CZ" u="sng" dirty="0">
                <a:hlinkClick r:id="rId11"/>
              </a:rPr>
              <a:t>http://commons.wikimedia.org/wiki/File:Common_Witch_Hazel_Hamamelis_virginiana_Leaf_2000px.jpg</a:t>
            </a:r>
            <a:endParaRPr lang="cs-CZ" dirty="0"/>
          </a:p>
          <a:p>
            <a:r>
              <a:rPr lang="cs-CZ" u="sng" dirty="0">
                <a:hlinkClick r:id="rId12"/>
              </a:rPr>
              <a:t>http://commons.wikimedia.org/wiki/File:Hazel_catkins,_Mindork_Forest_-_geograph.org.uk_-_751164.jpg</a:t>
            </a:r>
            <a:endParaRPr lang="cs-CZ" dirty="0"/>
          </a:p>
          <a:p>
            <a:pPr hangingPunct="0"/>
            <a:endParaRPr lang="cs-CZ" dirty="0"/>
          </a:p>
          <a:p>
            <a:pPr hangingPunct="0"/>
            <a:endParaRPr lang="cs-CZ" sz="2000" b="1" dirty="0" smtClean="0">
              <a:solidFill>
                <a:schemeClr val="accent2"/>
              </a:solidFill>
            </a:endParaRPr>
          </a:p>
          <a:p>
            <a:pPr hangingPunct="0"/>
            <a:endParaRPr lang="cs-CZ" sz="2000" b="1" dirty="0">
              <a:solidFill>
                <a:schemeClr val="accent2"/>
              </a:solidFill>
            </a:endParaRPr>
          </a:p>
          <a:p>
            <a:endParaRPr lang="cs-CZ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54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TC010219410[[fn=Motiv potůčku]]</Template>
  <TotalTime>318</TotalTime>
  <Words>400</Words>
  <Application>Microsoft Office PowerPoint</Application>
  <PresentationFormat>Předvádění na obrazovce (4:3)</PresentationFormat>
  <Paragraphs>110</Paragraphs>
  <Slides>15</Slides>
  <Notes>1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Brooklet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Renata Kočovská</cp:lastModifiedBy>
  <cp:revision>16</cp:revision>
  <dcterms:created xsi:type="dcterms:W3CDTF">2011-03-22T17:13:23Z</dcterms:created>
  <dcterms:modified xsi:type="dcterms:W3CDTF">2012-04-14T19:37:25Z</dcterms:modified>
</cp:coreProperties>
</file>