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c/c0/Illustration_Ranunculus_acris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3/35/Caltha_palustris_-_Poland,_Pieniny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a/a0/Windflower_2_(aka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6/63/Anemone_nemorosa_koeur-la-grande_55_09042007_4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upload.wikimedia.org/wikipedia/commons/e/ef/Leberbl%C3%BCmchenHepaticaNobli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9/Pulsatilla_grandis_3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2/21/Trollius_altissimus_a2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nemone_nemorosa_koeur-la-grande_55_09042007_4.jpg" TargetMode="External"/><Relationship Id="rId3" Type="http://schemas.openxmlformats.org/officeDocument/2006/relationships/hyperlink" Target="http://commons.wikimedia.org/wiki/File:Ranunculus_repens_06_ies.jpg" TargetMode="External"/><Relationship Id="rId7" Type="http://schemas.openxmlformats.org/officeDocument/2006/relationships/hyperlink" Target="http://commons.wikimedia.org/wiki/File:Windflower_2_(aka).jpg" TargetMode="External"/><Relationship Id="rId2" Type="http://schemas.openxmlformats.org/officeDocument/2006/relationships/hyperlink" Target="http://commons.wikimedia.org/wiki/File:Ranunculus_repens_04_i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Caltha_palustris_-_Poland,_Pieniny.JPG" TargetMode="External"/><Relationship Id="rId11" Type="http://schemas.openxmlformats.org/officeDocument/2006/relationships/hyperlink" Target="http://commons.wikimedia.org/wiki/File:Pulsatilla_grandis_3.jpg" TargetMode="External"/><Relationship Id="rId5" Type="http://schemas.openxmlformats.org/officeDocument/2006/relationships/hyperlink" Target="http://commons.wikimedia.org/wiki/File:Ziarnoplon_wiosenny_cm01.jpg" TargetMode="External"/><Relationship Id="rId10" Type="http://schemas.openxmlformats.org/officeDocument/2006/relationships/hyperlink" Target="http://commons.wikimedia.org/wiki/File:Leberbl%C3%BCmchenHepaticaNoblis.jpg" TargetMode="External"/><Relationship Id="rId4" Type="http://schemas.openxmlformats.org/officeDocument/2006/relationships/hyperlink" Target="http://commons.wikimedia.org/wiki/File:Illustration_Ranunculus_acris0.jpg" TargetMode="External"/><Relationship Id="rId9" Type="http://schemas.openxmlformats.org/officeDocument/2006/relationships/hyperlink" Target="http://commons.wikimedia.org/wiki/File:Trollius_altissimus_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VY_32_INOVACE_04-53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68853522"/>
              </p:ext>
            </p:extLst>
          </p:nvPr>
        </p:nvGraphicFramePr>
        <p:xfrm>
          <a:off x="1488482" y="764704"/>
          <a:ext cx="6208395" cy="37444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Ročník: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Krytosemenné rostliny  - břízovité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27. 11. 2011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18409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krytosemenné rostliny - pryskyřníkovité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835886" y="2967335"/>
            <a:ext cx="10815781" cy="175432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  <a:scene3d>
              <a:camera prst="isometricRightUp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Krytosemenné rostliny</a:t>
            </a:r>
          </a:p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- pryskyřníkovité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705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Hlavní znaky</a:t>
            </a:r>
          </a:p>
          <a:p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762" y="1772816"/>
            <a:ext cx="72008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 květech hodně tyčinek a pestíků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obsahují </a:t>
            </a:r>
            <a:r>
              <a:rPr lang="cs-CZ" sz="2800" dirty="0" smtClean="0"/>
              <a:t>jedovaté </a:t>
            </a:r>
            <a:r>
              <a:rPr lang="cs-CZ" sz="2800" dirty="0" smtClean="0"/>
              <a:t>látky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vyskytují se často brzy z jara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vlhčí stanoviště – lužní lesy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- podél vod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- mokré louky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- na zahradách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48014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Zástupci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071139"/>
            <a:ext cx="77048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Pryskyřník prudký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vytrvalá bylina – zimu přežívá kořeny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žluté květy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listy tvarově rozdílné na jedné rostlině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obsahuje jedovaté látky – sušením vyprchávají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Slza 4"/>
          <p:cNvSpPr/>
          <p:nvPr/>
        </p:nvSpPr>
        <p:spPr>
          <a:xfrm>
            <a:off x="5940152" y="4437112"/>
            <a:ext cx="1872208" cy="1266703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486916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    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466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Illustration Ranunculus acris0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3638550" cy="571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http://upload.wikimedia.org/wikipedia/commons/6/6b/Ranunculus_repens_04_ies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96769"/>
            <a:ext cx="3206582" cy="266429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http://upload.wikimedia.org/wikipedia/commons/a/a7/Ranunculus_repens_06_ies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96000"/>
            <a:ext cx="3094815" cy="242088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9" name="Přímá spojnice se šipkou 8"/>
          <p:cNvCxnSpPr/>
          <p:nvPr/>
        </p:nvCxnSpPr>
        <p:spPr>
          <a:xfrm flipH="1">
            <a:off x="5292080" y="5013176"/>
            <a:ext cx="165618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7922598" y="5373216"/>
            <a:ext cx="24980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355976" y="6309320"/>
            <a:ext cx="17641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  kalich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80535" y="6360043"/>
            <a:ext cx="1547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koruna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5238074" y="1928916"/>
            <a:ext cx="1350150" cy="16670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250110" y="3596000"/>
            <a:ext cx="1663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tyčinky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636004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717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Orsej </a:t>
            </a:r>
            <a:r>
              <a:rPr lang="cs-CZ" sz="2800" b="1" dirty="0" err="1" smtClean="0">
                <a:solidFill>
                  <a:schemeClr val="accent6"/>
                </a:solidFill>
              </a:rPr>
              <a:t>cibulkonosný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340768"/>
            <a:ext cx="78488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rostou ve stinných hájích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květy různoobalné, oboupohlavné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koruna – 8 – 12 lístků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err="1" smtClean="0"/>
              <a:t>nektárium</a:t>
            </a:r>
            <a:r>
              <a:rPr lang="cs-CZ" sz="2800" b="1" dirty="0" smtClean="0"/>
              <a:t> –</a:t>
            </a:r>
            <a:r>
              <a:rPr lang="cs-CZ" sz="2800" dirty="0" smtClean="0"/>
              <a:t> malá jamka naspodu korunního lístku – sladká šťáva </a:t>
            </a:r>
            <a:r>
              <a:rPr lang="cs-CZ" sz="2800" b="1" dirty="0" smtClean="0"/>
              <a:t>nektar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květy – se na noc zavírají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zimu přečkávají hlízy se zásobními látkami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jedovatý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Slza 3"/>
          <p:cNvSpPr/>
          <p:nvPr/>
        </p:nvSpPr>
        <p:spPr>
          <a:xfrm>
            <a:off x="5917023" y="4906157"/>
            <a:ext cx="1872208" cy="1266703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3890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ttp://upload.wikimedia.org/wikipedia/commons/a/a6/Ziarnoplon_wiosenny_cm01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00573"/>
            <a:ext cx="7272808" cy="516473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323528" y="54868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371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Blatouch bahenní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8760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vytrvalá bylina 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roste na vlhkých loukách, březích vod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květy žluté – 5 korunních lístků</a:t>
            </a:r>
          </a:p>
          <a:p>
            <a:endParaRPr lang="cs-CZ" sz="2800" dirty="0"/>
          </a:p>
        </p:txBody>
      </p:sp>
      <p:pic>
        <p:nvPicPr>
          <p:cNvPr id="5" name="Obrázek 4" descr="File:Caltha palustris - Poland, Pieniny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924944"/>
            <a:ext cx="4635865" cy="34563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8506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Sasanka hajní</a:t>
            </a:r>
          </a:p>
          <a:p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7564" y="1160449"/>
            <a:ext cx="7776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 zemi plazivý oddenek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vysoký stonek s jedním bílým květem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květ stejnoobalný – nerozlišen kalich a koruna</a:t>
            </a:r>
            <a:endParaRPr lang="cs-CZ" sz="2800" dirty="0"/>
          </a:p>
          <a:p>
            <a:r>
              <a:rPr lang="cs-CZ" sz="2800" dirty="0" smtClean="0"/>
              <a:t>                              - šestičetný</a:t>
            </a:r>
            <a:endParaRPr lang="cs-CZ" sz="2800" dirty="0"/>
          </a:p>
        </p:txBody>
      </p:sp>
      <p:pic>
        <p:nvPicPr>
          <p:cNvPr id="5" name="Obrázek 4" descr="File:Windflower 2 (aka)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564" y="3185298"/>
            <a:ext cx="3721596" cy="340220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Přímá spojnice se šipkou 6"/>
          <p:cNvCxnSpPr/>
          <p:nvPr/>
        </p:nvCxnSpPr>
        <p:spPr>
          <a:xfrm flipH="1">
            <a:off x="3563888" y="3501008"/>
            <a:ext cx="187220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za 7"/>
          <p:cNvSpPr/>
          <p:nvPr/>
        </p:nvSpPr>
        <p:spPr>
          <a:xfrm>
            <a:off x="6531559" y="4886401"/>
            <a:ext cx="1872208" cy="1266703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921954" y="526055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hlinkClick r:id="rId4" action="ppaction://hlinksldjump"/>
              </a:rPr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3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Anemone nemorosa koeur-la-grande 55 09042007 4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04664"/>
            <a:ext cx="4752527" cy="609309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79512" y="40466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924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7015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jaterník podléška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pic>
        <p:nvPicPr>
          <p:cNvPr id="4" name="Obrázek 3" descr="File:LeberblümchenHepaticaNoblis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3263825" cy="372159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File:Trollius altissimus a2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7847"/>
            <a:ext cx="3744456" cy="367243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File:Pulsatilla grandis 3.jpg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43519"/>
            <a:ext cx="3078088" cy="3550883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755576" y="563163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koniklec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87963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/>
                </a:solidFill>
              </a:rPr>
              <a:t>úpolín</a:t>
            </a:r>
            <a:r>
              <a:rPr lang="cs-CZ" sz="2400" b="1" dirty="0" smtClean="0">
                <a:solidFill>
                  <a:schemeClr val="accent2"/>
                </a:solidFill>
              </a:rPr>
              <a:t> nejvyšší</a:t>
            </a:r>
            <a:endParaRPr lang="cs-CZ" sz="2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480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3611" y="2967335"/>
            <a:ext cx="79367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Děkuji za pozornost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916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7936" y="-2588"/>
            <a:ext cx="7992888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Použitá literatura a zdroje:</a:t>
            </a:r>
          </a:p>
          <a:p>
            <a:endParaRPr lang="cs-CZ" b="1" dirty="0"/>
          </a:p>
          <a:p>
            <a:pPr hangingPunct="0"/>
            <a:r>
              <a:rPr lang="cs-CZ" sz="1600" dirty="0"/>
              <a:t>ČERNÍK, Vladimír.</a:t>
            </a:r>
            <a:r>
              <a:rPr lang="cs-CZ" sz="1600" i="1" dirty="0"/>
              <a:t>Přírodopis2 Zoologie a botanika. </a:t>
            </a:r>
            <a:r>
              <a:rPr lang="cs-CZ" sz="1600" dirty="0"/>
              <a:t>1. vyd.  Praha: SPN, 1999.</a:t>
            </a:r>
          </a:p>
          <a:p>
            <a:pPr hangingPunct="0"/>
            <a:r>
              <a:rPr lang="cs-CZ" sz="1600" dirty="0"/>
              <a:t> ISBN 80-7235-069-2. s. </a:t>
            </a:r>
            <a:r>
              <a:rPr lang="cs-CZ" sz="1600" dirty="0" smtClean="0"/>
              <a:t>89 </a:t>
            </a:r>
            <a:r>
              <a:rPr lang="cs-CZ" sz="1600" dirty="0"/>
              <a:t>- </a:t>
            </a:r>
            <a:r>
              <a:rPr lang="cs-CZ" sz="1600" dirty="0" smtClean="0"/>
              <a:t>90.</a:t>
            </a:r>
          </a:p>
          <a:p>
            <a:pPr hangingPunct="0"/>
            <a:r>
              <a:rPr lang="cs-CZ" sz="1600" dirty="0" smtClean="0"/>
              <a:t> </a:t>
            </a:r>
          </a:p>
          <a:p>
            <a:pPr hangingPunct="0"/>
            <a:r>
              <a:rPr lang="cs-CZ" sz="1400" b="1" dirty="0" smtClean="0">
                <a:solidFill>
                  <a:schemeClr val="accent2"/>
                </a:solidFill>
              </a:rPr>
              <a:t>Snímek 5: </a:t>
            </a:r>
            <a:r>
              <a:rPr lang="cs-CZ" sz="1400" dirty="0" smtClean="0"/>
              <a:t>[</a:t>
            </a:r>
            <a:r>
              <a:rPr lang="cs-CZ" sz="1400" dirty="0"/>
              <a:t>cit </a:t>
            </a:r>
            <a:r>
              <a:rPr lang="cs-CZ" sz="1400" dirty="0" smtClean="0"/>
              <a:t>2011-11-25]. </a:t>
            </a:r>
            <a:r>
              <a:rPr lang="cs-CZ" sz="1400" dirty="0"/>
              <a:t>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  <a:endParaRPr lang="cs-CZ" sz="1400" b="1" dirty="0">
              <a:solidFill>
                <a:schemeClr val="accent2"/>
              </a:solidFill>
            </a:endParaRPr>
          </a:p>
          <a:p>
            <a:r>
              <a:rPr lang="cs-CZ" sz="1400" u="sng" dirty="0">
                <a:hlinkClick r:id="rId2"/>
              </a:rPr>
              <a:t>http://commons.wikimedia.org/wiki/File:Ranunculus_repens_04_ies.jpg</a:t>
            </a:r>
            <a:endParaRPr lang="cs-CZ" sz="1400" dirty="0"/>
          </a:p>
          <a:p>
            <a:r>
              <a:rPr lang="cs-CZ" sz="1400" u="sng" dirty="0">
                <a:hlinkClick r:id="rId3"/>
              </a:rPr>
              <a:t>http://commons.wikimedia.org/wiki/File:Ranunculus_repens_06_ies.jpg</a:t>
            </a:r>
            <a:endParaRPr lang="cs-CZ" sz="1400" dirty="0"/>
          </a:p>
          <a:p>
            <a:r>
              <a:rPr lang="cs-CZ" sz="1400" u="sng" dirty="0">
                <a:hlinkClick r:id="rId4"/>
              </a:rPr>
              <a:t>http://commons.wikimedia.org/wiki/File:Illustration_Ranunculus_acris0.jpg</a:t>
            </a:r>
            <a:endParaRPr lang="cs-CZ" sz="1400" dirty="0"/>
          </a:p>
          <a:p>
            <a:r>
              <a:rPr lang="cs-CZ" sz="1400" b="1" dirty="0">
                <a:solidFill>
                  <a:schemeClr val="accent2"/>
                </a:solidFill>
              </a:rPr>
              <a:t>Snímek </a:t>
            </a:r>
            <a:r>
              <a:rPr lang="cs-CZ" sz="1400" b="1" dirty="0" smtClean="0">
                <a:solidFill>
                  <a:schemeClr val="accent2"/>
                </a:solidFill>
              </a:rPr>
              <a:t>7: </a:t>
            </a:r>
            <a:r>
              <a:rPr lang="cs-CZ" sz="1400" dirty="0"/>
              <a:t>[cit </a:t>
            </a:r>
            <a:r>
              <a:rPr lang="cs-CZ" sz="1400" dirty="0" smtClean="0"/>
              <a:t>2011-11-25]. </a:t>
            </a:r>
            <a:r>
              <a:rPr lang="cs-CZ" sz="1400" dirty="0"/>
              <a:t>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  <a:r>
              <a:rPr lang="cs-CZ" sz="1400" dirty="0"/>
              <a:t> </a:t>
            </a:r>
          </a:p>
          <a:p>
            <a:r>
              <a:rPr lang="cs-CZ" sz="1400" u="sng" dirty="0">
                <a:hlinkClick r:id="rId5"/>
              </a:rPr>
              <a:t>http://commons.wikimedia.org/wiki/File:Ziarnoplon_wiosenny_cm01.jpg</a:t>
            </a:r>
            <a:endParaRPr lang="cs-CZ" sz="1400" dirty="0"/>
          </a:p>
          <a:p>
            <a:r>
              <a:rPr lang="cs-CZ" sz="1400" b="1" dirty="0" smtClean="0">
                <a:solidFill>
                  <a:schemeClr val="accent2"/>
                </a:solidFill>
              </a:rPr>
              <a:t>Snímek 8: </a:t>
            </a:r>
            <a:r>
              <a:rPr lang="cs-CZ" sz="1400" dirty="0"/>
              <a:t>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WWW: </a:t>
            </a:r>
          </a:p>
          <a:p>
            <a:r>
              <a:rPr lang="cs-CZ" sz="1400" u="sng" dirty="0">
                <a:hlinkClick r:id="rId6"/>
              </a:rPr>
              <a:t>http://commons.wikimedia.org/wiki/File:Caltha_palustris_-_Poland,_Pieniny.JPG</a:t>
            </a:r>
            <a:endParaRPr lang="cs-CZ" sz="1400" dirty="0"/>
          </a:p>
          <a:p>
            <a:r>
              <a:rPr lang="cs-CZ" sz="1400" b="1" dirty="0">
                <a:solidFill>
                  <a:schemeClr val="accent2"/>
                </a:solidFill>
              </a:rPr>
              <a:t>Snímek </a:t>
            </a:r>
            <a:r>
              <a:rPr lang="cs-CZ" sz="1400" b="1" dirty="0" smtClean="0">
                <a:solidFill>
                  <a:schemeClr val="accent2"/>
                </a:solidFill>
              </a:rPr>
              <a:t>9: </a:t>
            </a:r>
            <a:r>
              <a:rPr lang="cs-CZ" sz="1400" dirty="0"/>
              <a:t>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WWW: </a:t>
            </a:r>
          </a:p>
          <a:p>
            <a:r>
              <a:rPr lang="cs-CZ" sz="1400" u="sng" dirty="0">
                <a:hlinkClick r:id="rId7"/>
              </a:rPr>
              <a:t>http://commons.wikimedia.org/wiki/File:Windflower_2_(aka).</a:t>
            </a:r>
            <a:r>
              <a:rPr lang="cs-CZ" sz="1400" u="sng" dirty="0" smtClean="0">
                <a:hlinkClick r:id="rId7"/>
              </a:rPr>
              <a:t>jpg</a:t>
            </a:r>
            <a:endParaRPr lang="cs-CZ" sz="1400" dirty="0"/>
          </a:p>
          <a:p>
            <a:r>
              <a:rPr lang="cs-CZ" sz="1400" b="1" dirty="0">
                <a:solidFill>
                  <a:schemeClr val="accent2"/>
                </a:solidFill>
              </a:rPr>
              <a:t>Snímek </a:t>
            </a:r>
            <a:r>
              <a:rPr lang="cs-CZ" sz="1400" b="1" dirty="0" smtClean="0">
                <a:solidFill>
                  <a:schemeClr val="accent2"/>
                </a:solidFill>
              </a:rPr>
              <a:t>10: </a:t>
            </a:r>
            <a:r>
              <a:rPr lang="cs-CZ" sz="1400" dirty="0"/>
              <a:t>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WWW: </a:t>
            </a:r>
          </a:p>
          <a:p>
            <a:r>
              <a:rPr lang="cs-CZ" sz="1400" u="sng" dirty="0">
                <a:hlinkClick r:id="rId8"/>
              </a:rPr>
              <a:t>http://commons.wikimedia.org/wiki/File:Anemone_nemorosa_koeur-la-grande_55_09042007_4.jpg</a:t>
            </a:r>
            <a:endParaRPr lang="cs-CZ" sz="1400" dirty="0"/>
          </a:p>
          <a:p>
            <a:r>
              <a:rPr lang="cs-CZ" sz="1400" b="1" dirty="0">
                <a:solidFill>
                  <a:schemeClr val="accent2"/>
                </a:solidFill>
              </a:rPr>
              <a:t>Snímek </a:t>
            </a:r>
            <a:r>
              <a:rPr lang="cs-CZ" sz="1400" b="1" dirty="0" smtClean="0">
                <a:solidFill>
                  <a:schemeClr val="accent2"/>
                </a:solidFill>
              </a:rPr>
              <a:t>11: </a:t>
            </a:r>
            <a:r>
              <a:rPr lang="cs-CZ" sz="1400" dirty="0"/>
              <a:t>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WWW: </a:t>
            </a:r>
            <a:endParaRPr lang="cs-CZ" sz="1400" dirty="0" smtClean="0"/>
          </a:p>
          <a:p>
            <a:r>
              <a:rPr lang="cs-CZ" sz="1400" u="sng" dirty="0">
                <a:hlinkClick r:id="rId9"/>
              </a:rPr>
              <a:t>http://commons.wikimedia.org/wiki/File:Trollius_altissimus_a2.jpg</a:t>
            </a:r>
            <a:endParaRPr lang="cs-CZ" sz="1400" dirty="0"/>
          </a:p>
          <a:p>
            <a:r>
              <a:rPr lang="cs-CZ" sz="1400" u="sng" dirty="0">
                <a:hlinkClick r:id="rId10"/>
              </a:rPr>
              <a:t>http://commons.wikimedia.org/wiki/File:Leberbl%C3%BCmchenHepaticaNoblis.jpg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u="sng" dirty="0">
                <a:hlinkClick r:id="rId11"/>
              </a:rPr>
              <a:t>http://commons.wikimedia.org/wiki/File:Pulsatilla_grandis_3.jpg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3465157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140</TotalTime>
  <Words>276</Words>
  <Application>Microsoft Office PowerPoint</Application>
  <PresentationFormat>Předvádění na obrazovce (4:3)</PresentationFormat>
  <Paragraphs>88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13</cp:revision>
  <dcterms:created xsi:type="dcterms:W3CDTF">2011-03-22T17:13:23Z</dcterms:created>
  <dcterms:modified xsi:type="dcterms:W3CDTF">2012-04-25T19:57:18Z</dcterms:modified>
</cp:coreProperties>
</file>