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802D01-07E5-442C-8945-B4D29EBAE547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8C843-9015-4C23-A935-D4583A41C1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837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6/68/95_Lamium_album,_L._purpureum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e/e9/Lamium_album1_ies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3/39/Thymus_serpyllum_00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5/59/Glechoma_hederacea_00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2/28/Ajuga_reptans_-_Bugle_rampante_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9/99/Wiesensalbei_(Salvia_pratensis)_03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upload.wikimedia.org/wikipedia/commons/3/31/Melissa_officinalis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9/93/Lavandula-angustifolia-flowering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5/50/Mentha_x_piperita_002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f/Satureja_hortensis_bgiu.jp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upload.wikimedia.org/wikipedia/commons/a/a3/ChristianBauer_flowering_oregan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5/50/Origanum-majorana-flowers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f/fe/Thymian.jpg" TargetMode="External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elissa_officinalis2.jpg" TargetMode="External"/><Relationship Id="rId13" Type="http://schemas.openxmlformats.org/officeDocument/2006/relationships/hyperlink" Target="http://commons.wikimedia.org/wiki/File:Origanum-majorana-flowers.jpg" TargetMode="External"/><Relationship Id="rId3" Type="http://schemas.openxmlformats.org/officeDocument/2006/relationships/hyperlink" Target="http://commons.wikimedia.org/wiki/File:Lamium_album1_ies.jpg" TargetMode="External"/><Relationship Id="rId7" Type="http://schemas.openxmlformats.org/officeDocument/2006/relationships/hyperlink" Target="http://commons.wikimedia.org/wiki/File:Wiesensalbei_(Salvia_pratensis)_03.jpg" TargetMode="External"/><Relationship Id="rId12" Type="http://schemas.openxmlformats.org/officeDocument/2006/relationships/hyperlink" Target="http://commons.wikimedia.org/wiki/File:Thymian.jpg" TargetMode="External"/><Relationship Id="rId2" Type="http://schemas.openxmlformats.org/officeDocument/2006/relationships/hyperlink" Target="http://commons.wikimedia.org/wiki/File:95_Lamium_album,_L._purpureu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Ajuga_reptans_-_Bugle_rampante_.JPG" TargetMode="External"/><Relationship Id="rId11" Type="http://schemas.openxmlformats.org/officeDocument/2006/relationships/hyperlink" Target="http://commons.wikimedia.org/wiki/File:ChristianBauer_flowering_oregano.jpg" TargetMode="External"/><Relationship Id="rId5" Type="http://schemas.openxmlformats.org/officeDocument/2006/relationships/hyperlink" Target="http://commons.wikimedia.org/wiki/File:Glechoma_hederacea_001.JPG" TargetMode="External"/><Relationship Id="rId10" Type="http://schemas.openxmlformats.org/officeDocument/2006/relationships/hyperlink" Target="http://commons.wikimedia.org/wiki/File:Lavandula-angustifolia-flowering.JPG" TargetMode="External"/><Relationship Id="rId4" Type="http://schemas.openxmlformats.org/officeDocument/2006/relationships/hyperlink" Target="http://commons.wikimedia.org/wiki/File:Thymus_serpyllum_002.JPG" TargetMode="External"/><Relationship Id="rId9" Type="http://schemas.openxmlformats.org/officeDocument/2006/relationships/hyperlink" Target="http://commons.wikimedia.org/wiki/File:Mentha_x_piperita_002.JPG" TargetMode="External"/><Relationship Id="rId14" Type="http://schemas.openxmlformats.org/officeDocument/2006/relationships/hyperlink" Target="http://commons.wikimedia.org/wiki/File:Satureja_hortensis_bgi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VY_32_INOVACE_04-59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642940"/>
              </p:ext>
            </p:extLst>
          </p:nvPr>
        </p:nvGraphicFramePr>
        <p:xfrm>
          <a:off x="1467802" y="2519536"/>
          <a:ext cx="6208395" cy="2133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Ročník: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 Dvouděložné rostliny - hluchavkovité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30. 11. 2011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19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slouží na podporu výuky tématu dvouděložné rostliny -hluchavkovité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77391" y="2090172"/>
            <a:ext cx="653416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Dvouděložné rostliny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hluchavkovité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8220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7727" y="989439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Hlavní znaky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320136"/>
            <a:ext cx="72728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čtyřhranná lodyha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listy vstřícné – křižmostojné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květy mají kalich a korunu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koruna je srostlá – vytváří horní a dolní pysk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3368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5256" y="863522"/>
            <a:ext cx="72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Zástupci</a:t>
            </a:r>
          </a:p>
          <a:p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1260" y="1679130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Hluchavka bílá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564904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kořenem je oddenek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čtyřhranná lodyha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vstřícné – křižmostojné listy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souměrná koruna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plodem je tvrdka = suchý nepukavý plod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léčivá rostlina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1462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květ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855813"/>
            <a:ext cx="5155414" cy="5486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855813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tyčinka + prašník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1494246"/>
            <a:ext cx="2289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pestík + blizna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0514" y="3137507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dolní pysk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0514" y="4118742"/>
            <a:ext cx="1585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kalich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4355976" y="2060848"/>
            <a:ext cx="144016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339752" y="2240868"/>
            <a:ext cx="2124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       horní pysk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4930754" y="5301208"/>
            <a:ext cx="1441446" cy="3388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627784" y="5409220"/>
            <a:ext cx="2302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                   lodyha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17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95 Lamium album, L. purpureum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76955"/>
            <a:ext cx="3790950" cy="571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Lamium album1 ies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76955"/>
            <a:ext cx="4248512" cy="5715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11167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Mateřídouška obecná          Popenec břečťanovitý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34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vytrvalá bylina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suchá slunná místa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vonná, léčivá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156102"/>
            <a:ext cx="36004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vytrvalá bylina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poléhavá lodyha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koření do polévek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a salátů</a:t>
            </a:r>
            <a:endParaRPr lang="cs-CZ" sz="2800" dirty="0"/>
          </a:p>
        </p:txBody>
      </p:sp>
      <p:pic>
        <p:nvPicPr>
          <p:cNvPr id="6" name="Obrázek 5" descr="File:Thymus serpyllum 002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72" y="2540215"/>
            <a:ext cx="3240360" cy="391180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File:Glechoma hederacea 001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113" y="3140968"/>
            <a:ext cx="3079229" cy="35055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2738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Zběhovec plazivý                 Šalvěj luční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010624"/>
            <a:ext cx="32403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vytrvalá bylina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listy v přízemní růžici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plazivé výběžky - zakořeňují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2568" y="1424237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010624"/>
            <a:ext cx="3531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vytrvalá luční bylina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slunné louky a meze</a:t>
            </a:r>
            <a:endParaRPr lang="cs-CZ" sz="2800" dirty="0"/>
          </a:p>
        </p:txBody>
      </p:sp>
      <p:pic>
        <p:nvPicPr>
          <p:cNvPr id="7" name="Obrázek 6" descr="File:Ajuga reptans - Bugle rampante 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82" y="3257393"/>
            <a:ext cx="2988332" cy="3495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File:Wiesensalbei (Salvia pratensis) 03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743" y="2826506"/>
            <a:ext cx="3295253" cy="38656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18084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1540" y="30648"/>
            <a:ext cx="770485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3200" b="1" dirty="0" smtClean="0">
                <a:solidFill>
                  <a:schemeClr val="accent2"/>
                </a:solidFill>
              </a:rPr>
              <a:t>Léčivé rostliny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913625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Meduňka lékařská             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9007" y="374403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Máta 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peprná</a:t>
            </a:r>
            <a:endParaRPr lang="cs-CZ" sz="2800" dirty="0"/>
          </a:p>
        </p:txBody>
      </p:sp>
      <p:pic>
        <p:nvPicPr>
          <p:cNvPr id="6" name="Obrázek 5" descr="File:Melissa officinalis2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0" y="1436845"/>
            <a:ext cx="3322993" cy="2151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File:Mentha x piperita 002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93" y="4257033"/>
            <a:ext cx="2791197" cy="246747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File:Lavandula-angustifolia-flowering.JP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128" y="2811239"/>
            <a:ext cx="3610295" cy="2850009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9"/>
          <p:cNvSpPr txBox="1"/>
          <p:nvPr/>
        </p:nvSpPr>
        <p:spPr>
          <a:xfrm>
            <a:off x="4778129" y="1916832"/>
            <a:ext cx="32763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Levandule lékařská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150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4763" y="192786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Koření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6771" y="745540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Dobromysl obecná             Tymián obecný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0787" y="3813950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Majoránka zahradní          Saturejka zahradní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Obrázek 5" descr="File:ChristianBauer flowering oregano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771" y="1301308"/>
            <a:ext cx="3100042" cy="2415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File:Thymian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008" y="1342047"/>
            <a:ext cx="3363562" cy="2415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File:Origanum-majorana-flowers.jp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771" y="4398325"/>
            <a:ext cx="3189165" cy="2235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File:Satureja hortensis bgiu.jpg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008" y="4334514"/>
            <a:ext cx="3516587" cy="22994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1495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18924" y="2967335"/>
            <a:ext cx="6106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Děkuji za pozornost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76014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1011" y="153506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Použitá literatura a zdroje:</a:t>
            </a:r>
          </a:p>
          <a:p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44383"/>
            <a:ext cx="7992888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Snímek 5: </a:t>
            </a:r>
          </a:p>
          <a:p>
            <a:pPr hangingPunct="0"/>
            <a:r>
              <a:rPr lang="cs-CZ" sz="1600" dirty="0"/>
              <a:t>KVASNIČKOVÁ, Danuše. </a:t>
            </a:r>
            <a:r>
              <a:rPr lang="cs-CZ" sz="1600" i="1" dirty="0"/>
              <a:t>Ekologický přírodopis – pracovní sešit pro </a:t>
            </a:r>
            <a:r>
              <a:rPr lang="cs-CZ" sz="1600" i="1" dirty="0" smtClean="0"/>
              <a:t>7. </a:t>
            </a:r>
            <a:r>
              <a:rPr lang="cs-CZ" sz="1600" i="1" dirty="0"/>
              <a:t>roč. </a:t>
            </a:r>
            <a:r>
              <a:rPr lang="cs-CZ" sz="1600" dirty="0"/>
              <a:t>1. vyd. Praha:</a:t>
            </a:r>
          </a:p>
          <a:p>
            <a:pPr hangingPunct="0"/>
            <a:r>
              <a:rPr lang="cs-CZ" sz="1600" dirty="0"/>
              <a:t>FORTUNA, 1998. ISBN 80-7168-565-8. </a:t>
            </a:r>
            <a:r>
              <a:rPr lang="cs-CZ" sz="1600" dirty="0" smtClean="0"/>
              <a:t>s.</a:t>
            </a:r>
            <a:endParaRPr lang="cs-CZ" sz="1600" dirty="0"/>
          </a:p>
          <a:p>
            <a:r>
              <a:rPr lang="cs-CZ" sz="1600" b="1" dirty="0"/>
              <a:t>Snímek </a:t>
            </a:r>
            <a:r>
              <a:rPr lang="cs-CZ" sz="1600" b="1" dirty="0" smtClean="0"/>
              <a:t>6:</a:t>
            </a:r>
            <a:r>
              <a:rPr lang="cs-CZ" sz="1600" dirty="0"/>
              <a:t>[cit 2011-12-01].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2"/>
              </a:rPr>
              <a:t>http://commons.wikimedia.org/wiki/File:95_Lamium_album,_L._purpureum.jpg</a:t>
            </a:r>
            <a:endParaRPr lang="cs-CZ" sz="1600" dirty="0"/>
          </a:p>
          <a:p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commons.wikimedia.org/wiki/File:Lamium_album1_ies.jpg</a:t>
            </a:r>
            <a:endParaRPr lang="cs-CZ" sz="1600" u="sng" dirty="0" smtClean="0"/>
          </a:p>
          <a:p>
            <a:r>
              <a:rPr lang="cs-CZ" sz="1600" b="1" dirty="0"/>
              <a:t>Snímek </a:t>
            </a:r>
            <a:r>
              <a:rPr lang="cs-CZ" sz="1600" b="1" dirty="0" smtClean="0"/>
              <a:t>7:</a:t>
            </a:r>
            <a:r>
              <a:rPr lang="cs-CZ" sz="1600" dirty="0" smtClean="0"/>
              <a:t>[</a:t>
            </a:r>
            <a:r>
              <a:rPr lang="cs-CZ" sz="1600" dirty="0"/>
              <a:t>cit 2011-12-01].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4"/>
              </a:rPr>
              <a:t>http://</a:t>
            </a:r>
            <a:r>
              <a:rPr lang="cs-CZ" sz="1600" u="sng" dirty="0" smtClean="0">
                <a:hlinkClick r:id="rId4"/>
              </a:rPr>
              <a:t>commons.wikimedia.org/wiki/File:Thymus_serpyllum_002.JPG</a:t>
            </a:r>
            <a:endParaRPr lang="cs-CZ" sz="1600" dirty="0"/>
          </a:p>
          <a:p>
            <a:r>
              <a:rPr lang="cs-CZ" sz="1600" u="sng" dirty="0">
                <a:hlinkClick r:id="rId5"/>
              </a:rPr>
              <a:t>http://</a:t>
            </a:r>
            <a:r>
              <a:rPr lang="cs-CZ" sz="1600" u="sng" dirty="0" smtClean="0">
                <a:hlinkClick r:id="rId5"/>
              </a:rPr>
              <a:t>commons.wikimedia.org/wiki/File:Glechoma_hederacea_001.JPG</a:t>
            </a:r>
            <a:endParaRPr lang="cs-CZ" sz="1600" u="sng" dirty="0" smtClean="0"/>
          </a:p>
          <a:p>
            <a:r>
              <a:rPr lang="cs-CZ" sz="1600" b="1" dirty="0"/>
              <a:t>Snímek </a:t>
            </a:r>
            <a:r>
              <a:rPr lang="cs-CZ" sz="1600" b="1" dirty="0" smtClean="0"/>
              <a:t>8:</a:t>
            </a:r>
            <a:r>
              <a:rPr lang="cs-CZ" sz="1600" dirty="0" smtClean="0"/>
              <a:t>[</a:t>
            </a:r>
            <a:r>
              <a:rPr lang="cs-CZ" sz="1600" dirty="0"/>
              <a:t>cit 2011-12-01].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6"/>
              </a:rPr>
              <a:t>http://commons.wikimedia.org/wiki/File:Ajuga_reptans_-_Bugle_rampante_.</a:t>
            </a:r>
            <a:r>
              <a:rPr lang="cs-CZ" sz="1600" u="sng" dirty="0" smtClean="0">
                <a:hlinkClick r:id="rId6"/>
              </a:rPr>
              <a:t>JPG</a:t>
            </a:r>
            <a:endParaRPr lang="cs-CZ" sz="1600" dirty="0"/>
          </a:p>
          <a:p>
            <a:r>
              <a:rPr lang="cs-CZ" sz="1600" u="sng" dirty="0">
                <a:hlinkClick r:id="rId7"/>
              </a:rPr>
              <a:t>http://commons.wikimedia.org/wiki/File:Wiesensalbei_(Salvia_pratensis)_03.jpg</a:t>
            </a:r>
            <a:endParaRPr lang="cs-CZ" sz="1600" dirty="0"/>
          </a:p>
          <a:p>
            <a:r>
              <a:rPr lang="cs-CZ" sz="1600" b="1" dirty="0"/>
              <a:t>Snímek </a:t>
            </a:r>
            <a:r>
              <a:rPr lang="cs-CZ" sz="1600" b="1" dirty="0" smtClean="0"/>
              <a:t>9:</a:t>
            </a:r>
            <a:r>
              <a:rPr lang="cs-CZ" sz="1600" dirty="0" smtClean="0"/>
              <a:t>[</a:t>
            </a:r>
            <a:r>
              <a:rPr lang="cs-CZ" sz="1600" dirty="0"/>
              <a:t>cit 2011-12-01].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8"/>
              </a:rPr>
              <a:t>http://</a:t>
            </a:r>
            <a:r>
              <a:rPr lang="cs-CZ" sz="1600" u="sng" dirty="0" smtClean="0">
                <a:hlinkClick r:id="rId8"/>
              </a:rPr>
              <a:t>commons.wikimedia.org/wiki/File:Melissa_officinalis2.jpg</a:t>
            </a:r>
            <a:endParaRPr lang="cs-CZ" sz="1600" dirty="0"/>
          </a:p>
          <a:p>
            <a:r>
              <a:rPr lang="cs-CZ" sz="1600" u="sng" dirty="0">
                <a:hlinkClick r:id="rId9"/>
              </a:rPr>
              <a:t>http://</a:t>
            </a:r>
            <a:r>
              <a:rPr lang="cs-CZ" sz="1600" u="sng" dirty="0" smtClean="0">
                <a:hlinkClick r:id="rId9"/>
              </a:rPr>
              <a:t>commons.wikimedia.org/wiki/File:Mentha_x_piperita_002.JPG</a:t>
            </a:r>
            <a:endParaRPr lang="cs-CZ" sz="1600" dirty="0"/>
          </a:p>
          <a:p>
            <a:r>
              <a:rPr lang="cs-CZ" sz="1600" u="sng" dirty="0">
                <a:hlinkClick r:id="rId10"/>
              </a:rPr>
              <a:t>http://</a:t>
            </a:r>
            <a:r>
              <a:rPr lang="cs-CZ" sz="1600" u="sng" dirty="0" smtClean="0">
                <a:hlinkClick r:id="rId10"/>
              </a:rPr>
              <a:t>commons.wikimedia.org/wiki/File:Lavandula-angustifolia-flowering.JPG</a:t>
            </a:r>
            <a:endParaRPr lang="cs-CZ" sz="1600" u="sng" dirty="0" smtClean="0"/>
          </a:p>
          <a:p>
            <a:r>
              <a:rPr lang="cs-CZ" sz="1600" b="1" dirty="0"/>
              <a:t>Snímek </a:t>
            </a:r>
            <a:r>
              <a:rPr lang="cs-CZ" sz="1600" b="1" dirty="0" smtClean="0"/>
              <a:t>10:</a:t>
            </a:r>
            <a:r>
              <a:rPr lang="cs-CZ" sz="1600" dirty="0" smtClean="0"/>
              <a:t>[</a:t>
            </a:r>
            <a:r>
              <a:rPr lang="cs-CZ" sz="1600" dirty="0"/>
              <a:t>cit 2011-12-01].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WWW:</a:t>
            </a:r>
          </a:p>
          <a:p>
            <a:r>
              <a:rPr lang="cs-CZ" sz="1600" u="sng" dirty="0">
                <a:hlinkClick r:id="rId11"/>
              </a:rPr>
              <a:t>http://</a:t>
            </a:r>
            <a:r>
              <a:rPr lang="cs-CZ" sz="1600" u="sng" dirty="0" smtClean="0">
                <a:hlinkClick r:id="rId11"/>
              </a:rPr>
              <a:t>commons.wikimedia.org/wiki/File:ChristianBauer_flowering_oregano.jpg</a:t>
            </a:r>
            <a:endParaRPr lang="cs-CZ" sz="1600" dirty="0"/>
          </a:p>
          <a:p>
            <a:r>
              <a:rPr lang="cs-CZ" sz="1600" u="sng" dirty="0">
                <a:hlinkClick r:id="rId12"/>
              </a:rPr>
              <a:t>http://</a:t>
            </a:r>
            <a:r>
              <a:rPr lang="cs-CZ" sz="1600" u="sng" dirty="0" smtClean="0">
                <a:hlinkClick r:id="rId12"/>
              </a:rPr>
              <a:t>commons.wikimedia.org/wiki/File:Thymian.jpg</a:t>
            </a:r>
            <a:endParaRPr lang="cs-CZ" sz="1600" dirty="0"/>
          </a:p>
          <a:p>
            <a:r>
              <a:rPr lang="cs-CZ" sz="1600" u="sng" dirty="0">
                <a:hlinkClick r:id="rId13"/>
              </a:rPr>
              <a:t>http://commons.wikimedia.org/wiki/File:Origanum-majorana-flowers.jpg</a:t>
            </a:r>
            <a:endParaRPr lang="cs-CZ" sz="1600" dirty="0"/>
          </a:p>
          <a:p>
            <a:r>
              <a:rPr lang="cs-CZ" sz="1600" u="sng" dirty="0">
                <a:hlinkClick r:id="rId14"/>
              </a:rPr>
              <a:t>http://commons.wikimedia.org/wiki/File:Satureja_hortensis_bgiu.jpg</a:t>
            </a:r>
            <a:endParaRPr lang="cs-CZ" sz="1600" dirty="0"/>
          </a:p>
          <a:p>
            <a:r>
              <a:rPr lang="cs-CZ" sz="1600" dirty="0"/>
              <a:t> </a:t>
            </a:r>
          </a:p>
          <a:p>
            <a:pPr hangingPunct="0"/>
            <a:r>
              <a:rPr lang="cs-CZ" dirty="0"/>
              <a:t>ČERNÍK, Vladimír.</a:t>
            </a:r>
            <a:r>
              <a:rPr lang="cs-CZ" i="1" dirty="0"/>
              <a:t>Přírodopis2 Zoologie a botanika. </a:t>
            </a:r>
            <a:r>
              <a:rPr lang="cs-CZ" dirty="0"/>
              <a:t>1. vyd.  Praha: SPN, 1999.</a:t>
            </a:r>
          </a:p>
          <a:p>
            <a:pPr hangingPunct="0"/>
            <a:r>
              <a:rPr lang="cs-CZ" dirty="0"/>
              <a:t> ISBN 80-7235-069-2. s. </a:t>
            </a:r>
            <a:r>
              <a:rPr lang="cs-CZ" dirty="0" smtClean="0"/>
              <a:t>101 </a:t>
            </a:r>
            <a:r>
              <a:rPr lang="cs-CZ" dirty="0"/>
              <a:t>- </a:t>
            </a:r>
            <a:r>
              <a:rPr lang="cs-CZ" dirty="0" smtClean="0"/>
              <a:t>102.</a:t>
            </a:r>
            <a:endParaRPr lang="cs-CZ" dirty="0"/>
          </a:p>
          <a:p>
            <a:pPr hangingPunct="0"/>
            <a:r>
              <a:rPr lang="cs-CZ" dirty="0"/>
              <a:t> </a:t>
            </a:r>
          </a:p>
          <a:p>
            <a:endParaRPr lang="cs-CZ" dirty="0"/>
          </a:p>
          <a:p>
            <a:endParaRPr lang="cs-CZ" b="1" dirty="0">
              <a:solidFill>
                <a:schemeClr val="accent2"/>
              </a:solidFill>
            </a:endParaRPr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1406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142</TotalTime>
  <Words>325</Words>
  <Application>Microsoft Office PowerPoint</Application>
  <PresentationFormat>Předvádění na obrazovce (4:3)</PresentationFormat>
  <Paragraphs>91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Deluxe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14</cp:revision>
  <dcterms:created xsi:type="dcterms:W3CDTF">2011-03-22T17:13:23Z</dcterms:created>
  <dcterms:modified xsi:type="dcterms:W3CDTF">2012-04-14T19:31:03Z</dcterms:modified>
</cp:coreProperties>
</file>