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olytrichastrum.formosum3.-.lindsey.jpg" TargetMode="External"/><Relationship Id="rId2" Type="http://schemas.openxmlformats.org/officeDocument/2006/relationships/hyperlink" Target="http://commons.wikimedia.org/wiki/File:Sphagnum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Leucobryum_glaucum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VY_32_INOVACE_04-60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0606164"/>
              </p:ext>
            </p:extLst>
          </p:nvPr>
        </p:nvGraphicFramePr>
        <p:xfrm>
          <a:off x="1419810" y="1772816"/>
          <a:ext cx="6208395" cy="2560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Mechorosty - mechy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02. 12. 2011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585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mechorosty - mechy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63091" y="2967335"/>
            <a:ext cx="3965278" cy="923330"/>
          </a:xfrm>
          <a:prstGeom prst="rect">
            <a:avLst/>
          </a:prstGeom>
          <a:noFill/>
          <a:scene3d>
            <a:camera prst="perspectiveContrastingRightFacing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50" endPos="85000" dist="29997" dir="5400000" sy="-100000" algn="bl" rotWithShape="0"/>
                </a:effectLst>
              </a:rPr>
              <a:t>Mechorosty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  <a:reflection blurRad="6350" stA="55000" endA="50" endPos="85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3232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5865" y="1509370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Hlavní znaky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0497" y="2708920"/>
            <a:ext cx="74888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5"/>
                </a:solidFill>
              </a:rPr>
              <a:t> výskyt - v trávnících</a:t>
            </a:r>
          </a:p>
          <a:p>
            <a:r>
              <a:rPr lang="cs-CZ" sz="2800" dirty="0" smtClean="0">
                <a:solidFill>
                  <a:schemeClr val="accent5"/>
                </a:solidFill>
              </a:rPr>
              <a:t>                   - na plotech</a:t>
            </a:r>
          </a:p>
          <a:p>
            <a:r>
              <a:rPr lang="cs-CZ" sz="2800" dirty="0">
                <a:solidFill>
                  <a:schemeClr val="accent5"/>
                </a:solidFill>
              </a:rPr>
              <a:t> </a:t>
            </a:r>
            <a:r>
              <a:rPr lang="cs-CZ" sz="2800" dirty="0" smtClean="0">
                <a:solidFill>
                  <a:schemeClr val="accent5"/>
                </a:solidFill>
              </a:rPr>
              <a:t>                  - v jehličnatých lesích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5"/>
                </a:solidFill>
                <a:hlinkClick r:id="rId2" action="ppaction://hlinksldjump"/>
              </a:rPr>
              <a:t>  </a:t>
            </a:r>
            <a:r>
              <a:rPr lang="cs-CZ" sz="2800" dirty="0" smtClean="0">
                <a:solidFill>
                  <a:schemeClr val="accent5"/>
                </a:solidFill>
                <a:hlinkClick r:id="rId3" action="ppaction://hlinksldjump"/>
              </a:rPr>
              <a:t>tělo </a:t>
            </a:r>
            <a:r>
              <a:rPr lang="cs-CZ" sz="2800" dirty="0" smtClean="0">
                <a:solidFill>
                  <a:schemeClr val="accent5"/>
                </a:solidFill>
              </a:rPr>
              <a:t>-  příchytná vlákna </a:t>
            </a:r>
          </a:p>
          <a:p>
            <a:r>
              <a:rPr lang="cs-CZ" sz="2800" dirty="0">
                <a:solidFill>
                  <a:schemeClr val="accent5"/>
                </a:solidFill>
              </a:rPr>
              <a:t> </a:t>
            </a:r>
            <a:r>
              <a:rPr lang="cs-CZ" sz="2800" dirty="0" smtClean="0">
                <a:solidFill>
                  <a:schemeClr val="accent5"/>
                </a:solidFill>
              </a:rPr>
              <a:t>             -  lodyžka – štět a tobolka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5"/>
                </a:solidFill>
              </a:rPr>
              <a:t>tobolka obsahuje výtrusy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90737" y="526737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MECHY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0105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61338"/>
            <a:ext cx="2448272" cy="5392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3059832" y="1052736"/>
            <a:ext cx="129614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860032" y="1124744"/>
            <a:ext cx="129614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860032" y="2780928"/>
            <a:ext cx="172819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860032" y="5661248"/>
            <a:ext cx="129614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971600" y="1929923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tobolka s čepičkou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97011" y="145017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štět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97011" y="365339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lodyžka s lístky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56176" y="543041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příchytná vlákna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>
            <a:off x="899592" y="5892080"/>
            <a:ext cx="1152128" cy="4892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595203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7299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Rozmnožování</a:t>
            </a:r>
          </a:p>
          <a:p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58844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accent5"/>
                </a:solidFill>
              </a:rPr>
              <a:t>nepohlavní </a:t>
            </a:r>
            <a:r>
              <a:rPr lang="cs-CZ" sz="2800" dirty="0">
                <a:solidFill>
                  <a:schemeClr val="accent5"/>
                </a:solidFill>
              </a:rPr>
              <a:t>– </a:t>
            </a:r>
            <a:r>
              <a:rPr lang="cs-CZ" sz="2800" b="1" dirty="0">
                <a:solidFill>
                  <a:schemeClr val="accent5"/>
                </a:solidFill>
              </a:rPr>
              <a:t>vegetativní</a:t>
            </a:r>
            <a:endParaRPr lang="cs-CZ" sz="2800" b="1" dirty="0" smtClean="0">
              <a:solidFill>
                <a:schemeClr val="accent5"/>
              </a:solidFill>
            </a:endParaRPr>
          </a:p>
          <a:p>
            <a:r>
              <a:rPr lang="cs-CZ" sz="2800" dirty="0" smtClean="0">
                <a:solidFill>
                  <a:schemeClr val="accent5"/>
                </a:solidFill>
              </a:rPr>
              <a:t>    přirůstání </a:t>
            </a:r>
            <a:r>
              <a:rPr lang="cs-CZ" sz="2800" dirty="0">
                <a:solidFill>
                  <a:schemeClr val="accent5"/>
                </a:solidFill>
              </a:rPr>
              <a:t>nových </a:t>
            </a:r>
            <a:r>
              <a:rPr lang="cs-CZ" sz="2800" dirty="0" smtClean="0">
                <a:solidFill>
                  <a:schemeClr val="accent5"/>
                </a:solidFill>
              </a:rPr>
              <a:t>rostlin</a:t>
            </a:r>
          </a:p>
          <a:p>
            <a:endParaRPr lang="cs-CZ" sz="2800" b="1" dirty="0">
              <a:solidFill>
                <a:schemeClr val="accent5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accent5"/>
                </a:solidFill>
                <a:hlinkClick r:id="rId2" action="ppaction://hlinksldjump"/>
              </a:rPr>
              <a:t>pohlavní </a:t>
            </a:r>
            <a:endParaRPr lang="cs-CZ" sz="2800" b="1" dirty="0" smtClean="0">
              <a:solidFill>
                <a:schemeClr val="accent5"/>
              </a:solidFill>
            </a:endParaRPr>
          </a:p>
          <a:p>
            <a:r>
              <a:rPr lang="cs-CZ" sz="2800" b="1" dirty="0">
                <a:solidFill>
                  <a:schemeClr val="accent5"/>
                </a:solidFill>
              </a:rPr>
              <a:t> </a:t>
            </a:r>
            <a:r>
              <a:rPr lang="cs-CZ" sz="2800" b="1" dirty="0" smtClean="0">
                <a:solidFill>
                  <a:schemeClr val="accent5"/>
                </a:solidFill>
              </a:rPr>
              <a:t>     </a:t>
            </a:r>
            <a:r>
              <a:rPr lang="cs-CZ" sz="2800" dirty="0" smtClean="0">
                <a:solidFill>
                  <a:schemeClr val="accent5"/>
                </a:solidFill>
              </a:rPr>
              <a:t>- na jedné rostlině </a:t>
            </a:r>
          </a:p>
          <a:p>
            <a:r>
              <a:rPr lang="cs-CZ" sz="2800" b="1" dirty="0">
                <a:solidFill>
                  <a:schemeClr val="accent5"/>
                </a:solidFill>
              </a:rPr>
              <a:t> </a:t>
            </a:r>
            <a:r>
              <a:rPr lang="cs-CZ" sz="2800" b="1" dirty="0" smtClean="0">
                <a:solidFill>
                  <a:schemeClr val="accent5"/>
                </a:solidFill>
              </a:rPr>
              <a:t>       samčí = spermatozoid</a:t>
            </a:r>
          </a:p>
          <a:p>
            <a:r>
              <a:rPr lang="cs-CZ" sz="2800" dirty="0" smtClean="0">
                <a:solidFill>
                  <a:schemeClr val="accent5"/>
                </a:solidFill>
              </a:rPr>
              <a:t>        </a:t>
            </a:r>
            <a:r>
              <a:rPr lang="cs-CZ" sz="2800" b="1" dirty="0" smtClean="0">
                <a:solidFill>
                  <a:schemeClr val="accent5"/>
                </a:solidFill>
              </a:rPr>
              <a:t>samičí = vaječná buňka</a:t>
            </a:r>
          </a:p>
          <a:p>
            <a:r>
              <a:rPr lang="cs-CZ" sz="2800" b="1" dirty="0">
                <a:solidFill>
                  <a:schemeClr val="accent5"/>
                </a:solidFill>
              </a:rPr>
              <a:t> </a:t>
            </a:r>
            <a:r>
              <a:rPr lang="cs-CZ" sz="2800" b="1" dirty="0" smtClean="0">
                <a:solidFill>
                  <a:schemeClr val="accent5"/>
                </a:solidFill>
              </a:rPr>
              <a:t>    </a:t>
            </a:r>
            <a:r>
              <a:rPr lang="cs-CZ" sz="2800" dirty="0" smtClean="0">
                <a:solidFill>
                  <a:schemeClr val="accent5"/>
                </a:solidFill>
              </a:rPr>
              <a:t>- </a:t>
            </a:r>
            <a:r>
              <a:rPr lang="cs-CZ" sz="2800" b="1" dirty="0" smtClean="0">
                <a:solidFill>
                  <a:schemeClr val="accent5"/>
                </a:solidFill>
              </a:rPr>
              <a:t> </a:t>
            </a:r>
            <a:r>
              <a:rPr lang="cs-CZ" sz="2800" dirty="0" smtClean="0">
                <a:solidFill>
                  <a:schemeClr val="accent5"/>
                </a:solidFill>
              </a:rPr>
              <a:t>po oplození vznik štětu s tobolkou a výtrusy</a:t>
            </a:r>
          </a:p>
          <a:p>
            <a:r>
              <a:rPr lang="cs-CZ" sz="2800" b="1" dirty="0">
                <a:solidFill>
                  <a:schemeClr val="accent5"/>
                </a:solidFill>
              </a:rPr>
              <a:t> </a:t>
            </a:r>
            <a:r>
              <a:rPr lang="cs-CZ" sz="2800" b="1" dirty="0" smtClean="0">
                <a:solidFill>
                  <a:schemeClr val="accent5"/>
                </a:solidFill>
              </a:rPr>
              <a:t>   </a:t>
            </a:r>
            <a:r>
              <a:rPr lang="cs-CZ" sz="2800" dirty="0" smtClean="0">
                <a:solidFill>
                  <a:schemeClr val="accent5"/>
                </a:solidFill>
              </a:rPr>
              <a:t> -  výtrusy ve vlhku vyklíčí v </a:t>
            </a:r>
            <a:r>
              <a:rPr lang="cs-CZ" sz="2800" dirty="0" err="1" smtClean="0">
                <a:solidFill>
                  <a:schemeClr val="accent5"/>
                </a:solidFill>
              </a:rPr>
              <a:t>prvoklíček</a:t>
            </a:r>
            <a:endParaRPr lang="cs-CZ" sz="2800" dirty="0" smtClean="0">
              <a:solidFill>
                <a:schemeClr val="accent5"/>
              </a:solidFill>
            </a:endParaRPr>
          </a:p>
          <a:p>
            <a:r>
              <a:rPr lang="cs-CZ" sz="2800" dirty="0">
                <a:solidFill>
                  <a:schemeClr val="accent5"/>
                </a:solidFill>
              </a:rPr>
              <a:t> </a:t>
            </a:r>
            <a:r>
              <a:rPr lang="cs-CZ" sz="2800" dirty="0" smtClean="0">
                <a:solidFill>
                  <a:schemeClr val="accent5"/>
                </a:solidFill>
              </a:rPr>
              <a:t>    -  </a:t>
            </a:r>
            <a:r>
              <a:rPr lang="cs-CZ" sz="2800" dirty="0" smtClean="0">
                <a:solidFill>
                  <a:schemeClr val="accent5"/>
                </a:solidFill>
              </a:rPr>
              <a:t>vznik </a:t>
            </a:r>
            <a:r>
              <a:rPr lang="cs-CZ" sz="2800" dirty="0" smtClean="0">
                <a:solidFill>
                  <a:schemeClr val="accent5"/>
                </a:solidFill>
              </a:rPr>
              <a:t>nové rostliny</a:t>
            </a: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5364088" y="3933056"/>
            <a:ext cx="216024" cy="63007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33392" y="3813280"/>
            <a:ext cx="18002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/>
                </a:solidFill>
              </a:rPr>
              <a:t>pohlavní</a:t>
            </a:r>
          </a:p>
          <a:p>
            <a:r>
              <a:rPr lang="cs-CZ" sz="2800" dirty="0" smtClean="0">
                <a:solidFill>
                  <a:schemeClr val="accent6"/>
                </a:solidFill>
              </a:rPr>
              <a:t>buňky </a:t>
            </a:r>
          </a:p>
          <a:p>
            <a:endParaRPr lang="cs-CZ" sz="28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1986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6211" y="846004"/>
            <a:ext cx="6932173" cy="51752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600653" y="107683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štět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3455" y="2607630"/>
            <a:ext cx="2460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lodyžka s lístky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92508" y="4451920"/>
            <a:ext cx="2720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příchytná vlákna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81" y="1368151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tobolka </a:t>
            </a:r>
            <a:endParaRPr lang="cs-CZ" sz="2400" b="1" dirty="0" smtClean="0">
              <a:solidFill>
                <a:schemeClr val="accent6"/>
              </a:solidFill>
            </a:endParaRPr>
          </a:p>
          <a:p>
            <a:r>
              <a:rPr lang="cs-CZ" sz="2400" b="1" dirty="0" smtClean="0">
                <a:solidFill>
                  <a:schemeClr val="accent6"/>
                </a:solidFill>
              </a:rPr>
              <a:t>s </a:t>
            </a:r>
            <a:r>
              <a:rPr lang="cs-CZ" sz="2400" b="1" dirty="0" smtClean="0">
                <a:solidFill>
                  <a:schemeClr val="accent6"/>
                </a:solidFill>
              </a:rPr>
              <a:t>výtrusy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81" y="260648"/>
            <a:ext cx="3725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Pohlavní rozmnožování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48882" y="512517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výtrusy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17034" y="5125174"/>
            <a:ext cx="18722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6"/>
                </a:solidFill>
              </a:rPr>
              <a:t>prvoklíček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13283" y="5125174"/>
            <a:ext cx="12509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nová rostlina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467544" y="6381328"/>
            <a:ext cx="981338" cy="4766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6434998"/>
            <a:ext cx="693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5198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Zástupci</a:t>
            </a:r>
          </a:p>
          <a:p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519954"/>
            <a:ext cx="72728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Rašeliník</a:t>
            </a:r>
          </a:p>
          <a:p>
            <a:endParaRPr lang="cs-CZ" sz="28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5"/>
                </a:solidFill>
              </a:rPr>
              <a:t>zamokřené půdy – souvislé plochy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5"/>
                </a:solidFill>
              </a:rPr>
              <a:t>nemá příchytná vlákna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5"/>
                </a:solidFill>
              </a:rPr>
              <a:t>na vrcholu stále přirůstá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5"/>
                </a:solidFill>
              </a:rPr>
              <a:t>spodní část odumírá – vznik rašeliny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5"/>
                </a:solidFill>
              </a:rPr>
              <a:t>využití v zahradnictví, lázeňství, topivo </a:t>
            </a: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4" name="Výbuch 1 3"/>
          <p:cNvSpPr/>
          <p:nvPr/>
        </p:nvSpPr>
        <p:spPr>
          <a:xfrm>
            <a:off x="4427984" y="1303313"/>
            <a:ext cx="1512168" cy="75753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151995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0912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836712"/>
            <a:ext cx="6696744" cy="485306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4046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/>
                </a:solidFill>
              </a:rPr>
              <a:t>Obr. 1</a:t>
            </a:r>
            <a:endParaRPr lang="cs-CZ" b="1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0686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9873" y="548680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Bělomech sivý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77768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5"/>
                </a:solidFill>
              </a:rPr>
              <a:t>husté polštáře 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5"/>
                </a:solidFill>
              </a:rPr>
              <a:t>borové lesy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dirty="0">
              <a:solidFill>
                <a:schemeClr val="accent5"/>
              </a:solidFill>
            </a:endParaRPr>
          </a:p>
          <a:p>
            <a:endParaRPr lang="cs-CZ" sz="2800" dirty="0">
              <a:solidFill>
                <a:schemeClr val="accent5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2348880"/>
            <a:ext cx="5207622" cy="3905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7651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Ploník ztenčený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76328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5"/>
                </a:solidFill>
              </a:rPr>
              <a:t>jehličnaté lesy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5"/>
                </a:solidFill>
              </a:rPr>
              <a:t>půdy chudé na živiny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dirty="0">
              <a:solidFill>
                <a:schemeClr val="accent5"/>
              </a:solidFill>
            </a:endParaRPr>
          </a:p>
          <a:p>
            <a:endParaRPr lang="cs-CZ" sz="2800" dirty="0">
              <a:solidFill>
                <a:schemeClr val="accent5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2276872"/>
            <a:ext cx="5893057" cy="3922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756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12522" y="2967335"/>
            <a:ext cx="65189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Děkuji za pozornost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8094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48883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Použitá literatura a zdroje:</a:t>
            </a:r>
          </a:p>
          <a:p>
            <a:endParaRPr lang="cs-CZ" b="1" dirty="0" smtClean="0">
              <a:solidFill>
                <a:schemeClr val="accent6"/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Snímek 4, 6:</a:t>
            </a:r>
          </a:p>
          <a:p>
            <a:pPr hangingPunct="0"/>
            <a:r>
              <a:rPr lang="cs-CZ" dirty="0"/>
              <a:t>KVASNIČKOVÁ, Danuše. </a:t>
            </a:r>
            <a:r>
              <a:rPr lang="cs-CZ" i="1" dirty="0"/>
              <a:t>Ekologický přírodopis – pracovní sešit pro 6. roč. </a:t>
            </a:r>
            <a:r>
              <a:rPr lang="cs-CZ" dirty="0"/>
              <a:t>1. vyd. Praha:</a:t>
            </a:r>
          </a:p>
          <a:p>
            <a:pPr hangingPunct="0"/>
            <a:r>
              <a:rPr lang="cs-CZ" dirty="0"/>
              <a:t>FORTUNA, 1998. ISBN 80-7168-565-8. s. 3. 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Snímek 8: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/>
                </a:solidFill>
              </a:rPr>
              <a:t> </a:t>
            </a:r>
            <a:r>
              <a:rPr lang="cs-CZ" dirty="0"/>
              <a:t>[cit 2011-07-18].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WWW: 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u="sng" dirty="0">
                <a:hlinkClick r:id="rId2"/>
              </a:rPr>
              <a:t>http://commons.wikimedia.org/wiki/File:Sphagnum.jpg</a:t>
            </a:r>
            <a:endParaRPr lang="cs-CZ" dirty="0"/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Snímek 9:</a:t>
            </a:r>
          </a:p>
          <a:p>
            <a:r>
              <a:rPr lang="cs-CZ" dirty="0"/>
              <a:t>[cit 2011-07-18].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WWW: 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u="sng" dirty="0">
                <a:hlinkClick r:id="rId3"/>
              </a:rPr>
              <a:t>http://commons.wikimedia.org/wiki/File:Polytrichastrum.formosum3.-.lindsey.jpg</a:t>
            </a:r>
            <a:endParaRPr lang="cs-CZ" dirty="0"/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Snímek 10:</a:t>
            </a:r>
          </a:p>
          <a:p>
            <a:r>
              <a:rPr lang="cs-CZ" dirty="0"/>
              <a:t>[cit 2011-07-18].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WWW: 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u="sng" dirty="0">
                <a:hlinkClick r:id="rId4"/>
              </a:rPr>
              <a:t>http://commons.wikimedia.org/wiki/File:Leucobryum_glaucum_2.jpg</a:t>
            </a:r>
            <a:endParaRPr lang="cs-CZ" dirty="0"/>
          </a:p>
          <a:p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hangingPunct="0"/>
            <a:r>
              <a:rPr lang="cs-CZ" dirty="0"/>
              <a:t>ČERNÍK, Vladimír. </a:t>
            </a:r>
            <a:r>
              <a:rPr lang="cs-CZ" i="1" dirty="0"/>
              <a:t>Přírodopis2 Zoologie a botanika. </a:t>
            </a:r>
            <a:r>
              <a:rPr lang="cs-CZ" dirty="0"/>
              <a:t>1. vyd.  Praha: SPN, 1999.</a:t>
            </a:r>
          </a:p>
          <a:p>
            <a:pPr hangingPunct="0"/>
            <a:r>
              <a:rPr lang="cs-CZ" dirty="0"/>
              <a:t>ISBN 80-7235-069-2. s. </a:t>
            </a:r>
            <a:r>
              <a:rPr lang="cs-CZ" dirty="0" smtClean="0"/>
              <a:t>63 - 66. </a:t>
            </a:r>
            <a:endParaRPr lang="cs-CZ" dirty="0"/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8850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95</TotalTime>
  <Words>309</Words>
  <Application>Microsoft Office PowerPoint</Application>
  <PresentationFormat>Předvádění na obrazovce (4:3)</PresentationFormat>
  <Paragraphs>89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Welcome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13</cp:revision>
  <dcterms:created xsi:type="dcterms:W3CDTF">2011-03-22T17:13:23Z</dcterms:created>
  <dcterms:modified xsi:type="dcterms:W3CDTF">2012-04-25T20:02:48Z</dcterms:modified>
</cp:coreProperties>
</file>