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48AAA-3813-49C3-BAB4-8F9A78CC6418}" type="datetimeFigureOut">
              <a:rPr lang="cs-CZ" smtClean="0"/>
              <a:pPr/>
              <a:t>8.11.2011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65E7F03E-48B7-44B1-85E9-8A92371313E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48AAA-3813-49C3-BAB4-8F9A78CC6418}" type="datetimeFigureOut">
              <a:rPr lang="cs-CZ" smtClean="0"/>
              <a:pPr/>
              <a:t>8.11.2011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7F03E-48B7-44B1-85E9-8A92371313E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48AAA-3813-49C3-BAB4-8F9A78CC6418}" type="datetimeFigureOut">
              <a:rPr lang="cs-CZ" smtClean="0"/>
              <a:pPr/>
              <a:t>8.11.2011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65E7F03E-48B7-44B1-85E9-8A92371313E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48AAA-3813-49C3-BAB4-8F9A78CC6418}" type="datetimeFigureOut">
              <a:rPr lang="cs-CZ" smtClean="0"/>
              <a:pPr/>
              <a:t>8.11.2011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7F03E-48B7-44B1-85E9-8A92371313E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48AAA-3813-49C3-BAB4-8F9A78CC6418}" type="datetimeFigureOut">
              <a:rPr lang="cs-CZ" smtClean="0"/>
              <a:pPr/>
              <a:t>8.11.2011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7F03E-48B7-44B1-85E9-8A92371313E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48AAA-3813-49C3-BAB4-8F9A78CC6418}" type="datetimeFigureOut">
              <a:rPr lang="cs-CZ" smtClean="0"/>
              <a:pPr/>
              <a:t>8.11.2011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7F03E-48B7-44B1-85E9-8A92371313E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48AAA-3813-49C3-BAB4-8F9A78CC6418}" type="datetimeFigureOut">
              <a:rPr lang="cs-CZ" smtClean="0"/>
              <a:pPr/>
              <a:t>8.11.2011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7F03E-48B7-44B1-85E9-8A92371313E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48AAA-3813-49C3-BAB4-8F9A78CC6418}" type="datetimeFigureOut">
              <a:rPr lang="cs-CZ" smtClean="0"/>
              <a:pPr/>
              <a:t>8.11.2011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7F03E-48B7-44B1-85E9-8A92371313E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48AAA-3813-49C3-BAB4-8F9A78CC6418}" type="datetimeFigureOut">
              <a:rPr lang="cs-CZ" smtClean="0"/>
              <a:pPr/>
              <a:t>8.11.2011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65E7F03E-48B7-44B1-85E9-8A92371313E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48AAA-3813-49C3-BAB4-8F9A78CC6418}" type="datetimeFigureOut">
              <a:rPr lang="cs-CZ" smtClean="0"/>
              <a:pPr/>
              <a:t>8.11.2011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7F03E-48B7-44B1-85E9-8A92371313E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D48AAA-3813-49C3-BAB4-8F9A78CC6418}" type="datetimeFigureOut">
              <a:rPr lang="cs-CZ" smtClean="0"/>
              <a:pPr/>
              <a:t>8.11.2011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E7F03E-48B7-44B1-85E9-8A92371313E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32D48AAA-3813-49C3-BAB4-8F9A78CC6418}" type="datetimeFigureOut">
              <a:rPr lang="cs-CZ" smtClean="0"/>
              <a:pPr/>
              <a:t>8.11.2011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65E7F03E-48B7-44B1-85E9-8A92371313E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Volunteers_of_America_Soup_Kitchen_WDC.gif" TargetMode="External"/><Relationship Id="rId2" Type="http://schemas.openxmlformats.org/officeDocument/2006/relationships/hyperlink" Target="http://cs.wikipedia.org/wiki/Soubor:Crowd_outside_nyse.jpg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Soubor:Hospod%C3%A1%C5%99sk%C3%A1_krize_v_%C4%8Ceskoslovensku_193..gi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412776"/>
            <a:ext cx="8229600" cy="4713387"/>
          </a:xfrm>
        </p:spPr>
        <p:txBody>
          <a:bodyPr/>
          <a:lstStyle/>
          <a:p>
            <a:pPr algn="ctr">
              <a:buNone/>
            </a:pPr>
            <a:r>
              <a:rPr lang="cs-CZ" dirty="0" smtClean="0"/>
              <a:t>ŠABLONA III/2</a:t>
            </a:r>
          </a:p>
          <a:p>
            <a:pPr algn="ctr">
              <a:buNone/>
            </a:pPr>
            <a:r>
              <a:rPr lang="cs-CZ" dirty="0" smtClean="0"/>
              <a:t>VELKÁ HOSPODÁŘSKÁ KRIZE</a:t>
            </a:r>
          </a:p>
          <a:p>
            <a:pPr algn="ctr">
              <a:buNone/>
            </a:pPr>
            <a:endParaRPr lang="cs-CZ" dirty="0" smtClean="0"/>
          </a:p>
          <a:p>
            <a:pPr algn="ctr">
              <a:buNone/>
            </a:pPr>
            <a:r>
              <a:rPr lang="cs-CZ" dirty="0" smtClean="0"/>
              <a:t>Mgr. Lucie </a:t>
            </a:r>
            <a:r>
              <a:rPr lang="cs-CZ" dirty="0" err="1" smtClean="0"/>
              <a:t>Opltová</a:t>
            </a:r>
            <a:r>
              <a:rPr lang="cs-CZ" dirty="0" smtClean="0"/>
              <a:t> </a:t>
            </a:r>
          </a:p>
          <a:p>
            <a:pPr algn="ctr">
              <a:buNone/>
            </a:pPr>
            <a:r>
              <a:rPr lang="cs-CZ" dirty="0" smtClean="0"/>
              <a:t>VY_32_INOVACE_291_VELKÁ HOSPODÁŘSKÁ KRIZE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4869160"/>
            <a:ext cx="6003032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24.10.1929</a:t>
            </a:r>
          </a:p>
          <a:p>
            <a:r>
              <a:rPr lang="cs-CZ" dirty="0" smtClean="0"/>
              <a:t>NEW  YORK, WALL  STREET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VELKÁ HOSPODÁŘSKÁ KRIZE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b="1" i="1" u="sng" smtClean="0">
                <a:solidFill>
                  <a:srgbClr val="C00000"/>
                </a:solidFill>
              </a:rPr>
              <a:t>Světová hospodářská krize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eaLnBrk="1" hangingPunct="1"/>
            <a:r>
              <a:rPr lang="cs-CZ" sz="2800" dirty="0" smtClean="0"/>
              <a:t>Ke konci 20. let dosáhla ekonomika ve vyspělých zemích </a:t>
            </a:r>
            <a:r>
              <a:rPr lang="cs-CZ" sz="2800" dirty="0" smtClean="0"/>
              <a:t>velkého rozmachu</a:t>
            </a:r>
            <a:endParaRPr lang="cs-CZ" sz="2800" dirty="0" smtClean="0"/>
          </a:p>
          <a:p>
            <a:pPr eaLnBrk="1" hangingPunct="1"/>
            <a:r>
              <a:rPr lang="cs-CZ" sz="2800" dirty="0" smtClean="0">
                <a:solidFill>
                  <a:srgbClr val="C00000"/>
                </a:solidFill>
              </a:rPr>
              <a:t>A postupně se objevují náznaky krize</a:t>
            </a:r>
          </a:p>
          <a:p>
            <a:pPr eaLnBrk="1" hangingPunct="1"/>
            <a:r>
              <a:rPr lang="cs-CZ" sz="2800" dirty="0" smtClean="0">
                <a:solidFill>
                  <a:srgbClr val="C00000"/>
                </a:solidFill>
              </a:rPr>
              <a:t>24.10.1929 →→→ totální krach obchodu s cennými papíry a akciemi – černý čtvrtek (u nás pátek) na </a:t>
            </a:r>
            <a:r>
              <a:rPr lang="cs-CZ" sz="2800" dirty="0" err="1" smtClean="0">
                <a:solidFill>
                  <a:srgbClr val="C00000"/>
                </a:solidFill>
              </a:rPr>
              <a:t>Wall</a:t>
            </a:r>
            <a:r>
              <a:rPr lang="cs-CZ" sz="2800" dirty="0" smtClean="0">
                <a:solidFill>
                  <a:srgbClr val="C00000"/>
                </a:solidFill>
              </a:rPr>
              <a:t> </a:t>
            </a:r>
            <a:r>
              <a:rPr lang="cs-CZ" sz="2800" dirty="0" err="1" smtClean="0">
                <a:solidFill>
                  <a:srgbClr val="C00000"/>
                </a:solidFill>
              </a:rPr>
              <a:t>Street</a:t>
            </a:r>
            <a:r>
              <a:rPr lang="cs-CZ" sz="2800" dirty="0" smtClean="0">
                <a:solidFill>
                  <a:srgbClr val="C00000"/>
                </a:solidFill>
              </a:rPr>
              <a:t> v </a:t>
            </a:r>
            <a:r>
              <a:rPr lang="cs-CZ" sz="2800" dirty="0" smtClean="0">
                <a:solidFill>
                  <a:srgbClr val="C00000"/>
                </a:solidFill>
              </a:rPr>
              <a:t>New Yorku</a:t>
            </a:r>
            <a:endParaRPr lang="cs-CZ" sz="2800" dirty="0" smtClean="0">
              <a:solidFill>
                <a:srgbClr val="C00000"/>
              </a:solidFill>
            </a:endParaRPr>
          </a:p>
          <a:p>
            <a:pPr eaLnBrk="1" hangingPunct="1"/>
            <a:endParaRPr lang="cs-CZ" sz="2800" dirty="0" smtClean="0"/>
          </a:p>
          <a:p>
            <a:pPr eaLnBrk="1" hangingPunct="1"/>
            <a:r>
              <a:rPr lang="cs-CZ" sz="2800" dirty="0" smtClean="0"/>
              <a:t>→→→ dominový efekt → další státy světa, zhoršení ekonomické situace až do roku 1932 </a:t>
            </a:r>
          </a:p>
          <a:p>
            <a:pPr eaLnBrk="1" hangingPunct="1"/>
            <a:r>
              <a:rPr lang="cs-CZ" sz="2800" dirty="0" smtClean="0"/>
              <a:t>U nás se krize objevila kolem roku 1931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r>
              <a:rPr lang="cs-CZ" sz="2800" dirty="0" smtClean="0"/>
              <a:t>Krizi způsobila nadměrná výroba zboží – nedostatečný odbyt – výrobu financovaly úvěry bank a dluh – zboží se neprodávalo – prudký pokles cen – díky propojenosti průmyslu  států se zhroutil zahraniční obchod</a:t>
            </a:r>
          </a:p>
          <a:p>
            <a:pPr eaLnBrk="1" hangingPunct="1">
              <a:buFont typeface="Arial" charset="0"/>
              <a:buNone/>
            </a:pPr>
            <a:endParaRPr lang="cs-CZ" sz="2800" dirty="0" smtClean="0"/>
          </a:p>
          <a:p>
            <a:pPr eaLnBrk="1" hangingPunct="1">
              <a:buFont typeface="Arial" charset="0"/>
              <a:buNone/>
            </a:pPr>
            <a:r>
              <a:rPr lang="cs-CZ" sz="2800" u="sng" dirty="0" smtClean="0">
                <a:solidFill>
                  <a:srgbClr val="C00000"/>
                </a:solidFill>
              </a:rPr>
              <a:t>DŮSLEDKY</a:t>
            </a:r>
            <a:r>
              <a:rPr lang="cs-CZ" sz="2800" dirty="0" smtClean="0"/>
              <a:t>:</a:t>
            </a:r>
          </a:p>
          <a:p>
            <a:pPr eaLnBrk="1" hangingPunct="1">
              <a:buFontTx/>
              <a:buChar char="-"/>
            </a:pPr>
            <a:r>
              <a:rPr lang="cs-CZ" sz="2800" dirty="0" smtClean="0"/>
              <a:t>Sebevraždy</a:t>
            </a:r>
          </a:p>
          <a:p>
            <a:pPr eaLnBrk="1" hangingPunct="1">
              <a:buFontTx/>
              <a:buChar char="-"/>
            </a:pPr>
            <a:r>
              <a:rPr lang="cs-CZ" sz="2800" dirty="0" smtClean="0"/>
              <a:t>Ztráty majetku</a:t>
            </a:r>
          </a:p>
          <a:p>
            <a:pPr eaLnBrk="1" hangingPunct="1">
              <a:buFontTx/>
              <a:buChar char="-"/>
            </a:pPr>
            <a:r>
              <a:rPr lang="cs-CZ" sz="2800" dirty="0" smtClean="0"/>
              <a:t>Vandalství … apod.</a:t>
            </a:r>
          </a:p>
          <a:p>
            <a:pPr eaLnBrk="1" hangingPunct="1"/>
            <a:endParaRPr lang="cs-CZ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cs-CZ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 rtlCol="0">
            <a:normAutofit fontScale="92500"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dirty="0" smtClean="0"/>
              <a:t>Ukončení podpory Německa (toho využil Hitler)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dirty="0" smtClean="0"/>
              <a:t>Nepokoje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dirty="0" smtClean="0"/>
              <a:t>SSSR to nezasáhlo (nebyli napojení na Z systém)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dirty="0" smtClean="0"/>
              <a:t>Nezaměstnanost (více než 30 mil. lidí)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dirty="0" smtClean="0"/>
              <a:t>→→ stávky, hladové nepokoje, pochody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u="sng" dirty="0" smtClean="0">
                <a:solidFill>
                  <a:srgbClr val="C00000"/>
                </a:solidFill>
              </a:rPr>
              <a:t>ŘEŠENÍ</a:t>
            </a:r>
            <a:r>
              <a:rPr lang="cs-CZ" sz="2800" dirty="0" smtClean="0"/>
              <a:t>: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dirty="0" smtClean="0">
                <a:solidFill>
                  <a:srgbClr val="C00000"/>
                </a:solidFill>
              </a:rPr>
              <a:t>1932 – americký prezident F.D. Roosevelt – nová ekonomika NEW DEAL </a:t>
            </a:r>
            <a:r>
              <a:rPr lang="cs-CZ" sz="2800" dirty="0" smtClean="0"/>
              <a:t>(nový úděl) – hospodářská pomoc bankám </a:t>
            </a:r>
            <a:r>
              <a:rPr lang="cs-CZ" sz="2800" dirty="0" err="1" smtClean="0"/>
              <a:t>atd</a:t>
            </a:r>
            <a:r>
              <a:rPr lang="cs-CZ" sz="2800" dirty="0" smtClean="0"/>
              <a:t>…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cs-CZ" sz="2800" dirty="0" smtClean="0"/>
              <a:t>1937 – krize v USA překonána…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24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Char char="•"/>
              <a:defRPr/>
            </a:pPr>
            <a:endParaRPr lang="cs-CZ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Odkazy na dobové fotografie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http://cs.wikipedia.org/wiki/Soubor:Crowd_outside_nyse.jpg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http://cs.wikipedia.org/wiki/Soubor:Volunteers_of_America_Soup_Kitchen_WDC.gif</a:t>
            </a:r>
            <a:endParaRPr lang="cs-CZ" dirty="0" smtClean="0"/>
          </a:p>
          <a:p>
            <a:r>
              <a:rPr lang="cs-CZ" dirty="0" smtClean="0">
                <a:hlinkClick r:id="rId4"/>
              </a:rPr>
              <a:t>http://cs.wikipedia.org/wiki/Soubor:Hospod%C3%A1%C5%99sk%C3%A1_krize_v_%C4%8Ceskoslovensku_193..gif</a:t>
            </a: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… a mnoho dalších</a:t>
            </a:r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Jmění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Jmění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Jmění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35</TotalTime>
  <Words>217</Words>
  <Application>Microsoft Office PowerPoint</Application>
  <PresentationFormat>Předvádění na obrazovce (4:3)</PresentationFormat>
  <Paragraphs>35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Jmění</vt:lpstr>
      <vt:lpstr>Snímek 1</vt:lpstr>
      <vt:lpstr>VELKÁ HOSPODÁŘSKÁ KRIZE</vt:lpstr>
      <vt:lpstr>Světová hospodářská krize</vt:lpstr>
      <vt:lpstr>Snímek 4</vt:lpstr>
      <vt:lpstr>Snímek 5</vt:lpstr>
      <vt:lpstr>Odkazy na dobové fotografie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Lucinka</dc:creator>
  <cp:lastModifiedBy>Lucinka</cp:lastModifiedBy>
  <cp:revision>5</cp:revision>
  <dcterms:created xsi:type="dcterms:W3CDTF">2011-10-28T08:26:16Z</dcterms:created>
  <dcterms:modified xsi:type="dcterms:W3CDTF">2011-11-08T17:31:37Z</dcterms:modified>
</cp:coreProperties>
</file>