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6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8D6070-2C58-44E6-AA55-EE5D6E9DF46F}" type="datetimeFigureOut">
              <a:rPr lang="cs-CZ" smtClean="0"/>
              <a:t>26.4.2012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49F4E6-91A4-4DF5-AF1E-8AF641B513B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49F4E6-91A4-4DF5-AF1E-8AF641B513BE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49F4E6-91A4-4DF5-AF1E-8AF641B513BE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49F4E6-91A4-4DF5-AF1E-8AF641B513BE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49F4E6-91A4-4DF5-AF1E-8AF641B513BE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49F4E6-91A4-4DF5-AF1E-8AF641B513BE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49F4E6-91A4-4DF5-AF1E-8AF641B513BE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49F4E6-91A4-4DF5-AF1E-8AF641B513BE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49F4E6-91A4-4DF5-AF1E-8AF641B513BE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49F4E6-91A4-4DF5-AF1E-8AF641B513BE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08EA32-3DA8-49D6-B0D4-DD369C88CD09}" type="datetimeFigureOut">
              <a:rPr lang="cs-CZ"/>
              <a:pPr>
                <a:defRPr/>
              </a:pPr>
              <a:t>26.4.2012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21D102-2D26-413B-B418-00F3B4B8ED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6DC396-41B3-4E75-BBE3-958E9F961F53}" type="datetimeFigureOut">
              <a:rPr lang="cs-CZ"/>
              <a:pPr>
                <a:defRPr/>
              </a:pPr>
              <a:t>26.4.2012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59251-7F33-4E98-8B7F-C1CBF3216E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FAE98F-B5C7-4A5B-8933-FEC775F1CA80}" type="datetimeFigureOut">
              <a:rPr lang="cs-CZ"/>
              <a:pPr>
                <a:defRPr/>
              </a:pPr>
              <a:t>26.4.2012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515F3A-0FF2-4F28-A5F9-0F15BFCB6D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7BD64B-D383-4977-80AE-9D1046481B63}" type="datetimeFigureOut">
              <a:rPr lang="cs-CZ"/>
              <a:pPr>
                <a:defRPr/>
              </a:pPr>
              <a:t>26.4.2012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5467F2-F3DE-4C09-A9FE-EFF14F6D3D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FAF3AE-11B4-4926-98DE-70D1A7C161E6}" type="datetimeFigureOut">
              <a:rPr lang="cs-CZ"/>
              <a:pPr>
                <a:defRPr/>
              </a:pPr>
              <a:t>26.4.2012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8813BF-9043-4916-85D4-F5EC388299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D675C4-895D-4D29-85D4-7915D1D4774C}" type="datetimeFigureOut">
              <a:rPr lang="cs-CZ"/>
              <a:pPr>
                <a:defRPr/>
              </a:pPr>
              <a:t>26.4.2012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2F11CE-4016-4845-9E69-B231A1CF68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14F307-CF99-400A-BFD4-F3958D267D5B}" type="datetimeFigureOut">
              <a:rPr lang="cs-CZ"/>
              <a:pPr>
                <a:defRPr/>
              </a:pPr>
              <a:t>26.4.2012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12060D-C1FF-4E92-A798-804AD07ED0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22DDFF-D95B-4A7D-BA32-5B0AEB92407D}" type="datetimeFigureOut">
              <a:rPr lang="cs-CZ"/>
              <a:pPr>
                <a:defRPr/>
              </a:pPr>
              <a:t>26.4.2012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B09192-5D27-4CEB-BD03-76F2F57296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D8A6C2-02E9-4151-8BCD-E89153E9AFF0}" type="datetimeFigureOut">
              <a:rPr lang="cs-CZ"/>
              <a:pPr>
                <a:defRPr/>
              </a:pPr>
              <a:t>26.4.2012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0F7BA5-8B9A-4589-B509-7BBC865C05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B5D526-703E-4D1B-93B4-D80410C96540}" type="datetimeFigureOut">
              <a:rPr lang="cs-CZ"/>
              <a:pPr>
                <a:defRPr/>
              </a:pPr>
              <a:t>26.4.2012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09844D-A763-451C-BA57-1517BE9513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5377B3-922A-4BB0-8BCE-363E5D3AD9CB}" type="datetimeFigureOut">
              <a:rPr lang="cs-CZ"/>
              <a:pPr>
                <a:defRPr/>
              </a:pPr>
              <a:t>26.4.2012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4FFF1-3E22-4701-ADA9-445B0DDD08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D16E783-A846-4B4A-83E2-165FAAAEF562}" type="datetimeFigureOut">
              <a:rPr lang="cs-CZ"/>
              <a:pPr>
                <a:defRPr/>
              </a:pPr>
              <a:t>26.4.2012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9A27015-21A8-46D8-B900-06C0936967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5" r:id="rId1"/>
    <p:sldLayoutId id="2147483787" r:id="rId2"/>
    <p:sldLayoutId id="2147483796" r:id="rId3"/>
    <p:sldLayoutId id="2147483788" r:id="rId4"/>
    <p:sldLayoutId id="2147483789" r:id="rId5"/>
    <p:sldLayoutId id="2147483790" r:id="rId6"/>
    <p:sldLayoutId id="2147483791" r:id="rId7"/>
    <p:sldLayoutId id="2147483792" r:id="rId8"/>
    <p:sldLayoutId id="2147483797" r:id="rId9"/>
    <p:sldLayoutId id="2147483793" r:id="rId10"/>
    <p:sldLayoutId id="2147483794" r:id="rId11"/>
  </p:sldLayoutIdLst>
  <p:timing>
    <p:tnLst>
      <p:par>
        <p:cTn id="1" dur="indefinite" restart="never" nodeType="tmRoot"/>
      </p:par>
    </p:tnLst>
  </p:timing>
  <p:txStyles>
    <p:titleStyle>
      <a:lvl1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rejza.cz/img/tapety/nahledy/280.jpg" TargetMode="External"/><Relationship Id="rId13" Type="http://schemas.openxmlformats.org/officeDocument/2006/relationships/hyperlink" Target="http://nd03.jxs.cz/184/503/e7260af003_65209652_o2.jpg" TargetMode="External"/><Relationship Id="rId18" Type="http://schemas.openxmlformats.org/officeDocument/2006/relationships/hyperlink" Target="http://www.naturess.net/fotky/ostatni_bezobratli/IMG_5628.JPG" TargetMode="External"/><Relationship Id="rId3" Type="http://schemas.openxmlformats.org/officeDocument/2006/relationships/hyperlink" Target="http://www.komenskeho66.cz/materialy/zemepis/obrazky/akwarium_amazonia.jpg" TargetMode="External"/><Relationship Id="rId7" Type="http://schemas.openxmlformats.org/officeDocument/2006/relationships/hyperlink" Target="http://upload.wikimedia.org/wikipedia/commons/thumb/e/e4/Luxor,_Banana_Island,_Banana_Tree,_Egypt,_Oct_2004.jpg/258px-Luxor,_Banana_Island,_Banana_Tree,_Egypt,_Oct_2004.jpg" TargetMode="External"/><Relationship Id="rId12" Type="http://schemas.openxmlformats.org/officeDocument/2006/relationships/hyperlink" Target="http://www.afrikaonline.cz/OLD/obrbsavana/r17.jpg" TargetMode="External"/><Relationship Id="rId17" Type="http://schemas.openxmlformats.org/officeDocument/2006/relationships/hyperlink" Target="http://www.alovelyworld.com/webtanz/gimage/tan002.jpg" TargetMode="External"/><Relationship Id="rId2" Type="http://schemas.openxmlformats.org/officeDocument/2006/relationships/notesSlide" Target="../notesSlides/notesSlide9.xml"/><Relationship Id="rId16" Type="http://schemas.openxmlformats.org/officeDocument/2006/relationships/hyperlink" Target="http://cs.wikipedia.org/wiki/Soubor:Libyen-oase1.jpg" TargetMode="External"/><Relationship Id="rId20" Type="http://schemas.openxmlformats.org/officeDocument/2006/relationships/hyperlink" Target="http://www.coolplaneta.com/wp-content/uploads/2010/04/had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b/bc/Male_silverback_Gorilla.JPG/258px-Male_silverback_Gorilla.JPG" TargetMode="External"/><Relationship Id="rId11" Type="http://schemas.openxmlformats.org/officeDocument/2006/relationships/hyperlink" Target="http://media.novinky.cz/347/243476-original1-e9arm.jpg" TargetMode="External"/><Relationship Id="rId5" Type="http://schemas.openxmlformats.org/officeDocument/2006/relationships/hyperlink" Target="http://www.umdiewelt.de/photos/903/778/32/49006.jpg" TargetMode="External"/><Relationship Id="rId15" Type="http://schemas.openxmlformats.org/officeDocument/2006/relationships/hyperlink" Target="http://nd03.jxs.cz/197/345/e7f3d68bd2_62591614_o2.jpg" TargetMode="External"/><Relationship Id="rId10" Type="http://schemas.openxmlformats.org/officeDocument/2006/relationships/hyperlink" Target="http://upload.wikimedia.org/wikipedia/commons/thumb/9/9f/Giraffe_standing.jpg/280px-Giraffe_standing.jpg" TargetMode="External"/><Relationship Id="rId19" Type="http://schemas.openxmlformats.org/officeDocument/2006/relationships/hyperlink" Target="http://www.persiadesert.com/fa/album/group/35" TargetMode="External"/><Relationship Id="rId4" Type="http://schemas.openxmlformats.org/officeDocument/2006/relationships/hyperlink" Target="http://www.linnemann-publishers.com/images/reisebilder/ozeanien/australien-regenwald.jpg" TargetMode="External"/><Relationship Id="rId9" Type="http://schemas.openxmlformats.org/officeDocument/2006/relationships/hyperlink" Target="http://upload.wikimedia.org/wikipedia/commons/thumb/5/5d/MC_GruenerLeguan.jpg/300px-MC_GruenerLeguan.jpg" TargetMode="External"/><Relationship Id="rId14" Type="http://schemas.openxmlformats.org/officeDocument/2006/relationships/hyperlink" Target="http://media.novinky.cz/924/149246-top_foto1-9tkq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-11113" y="0"/>
          <a:ext cx="9155114" cy="6857999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577557"/>
                <a:gridCol w="4577557"/>
              </a:tblGrid>
              <a:tr h="496168">
                <a:tc>
                  <a:txBody>
                    <a:bodyPr/>
                    <a:lstStyle/>
                    <a:p>
                      <a:pPr rtl="0"/>
                      <a:r>
                        <a:rPr lang="cs-CZ" sz="1800" dirty="0">
                          <a:effectLst/>
                        </a:rPr>
                        <a:t>Jméno autora výukového materiálu</a:t>
                      </a:r>
                    </a:p>
                  </a:txBody>
                  <a:tcPr marL="38101" marR="38101" marT="38100" marB="3810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Soňa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baseline="0" dirty="0" err="1" smtClean="0"/>
                        <a:t>Maruničová</a:t>
                      </a:r>
                      <a:endParaRPr lang="cs-CZ" sz="1800" dirty="0"/>
                    </a:p>
                  </a:txBody>
                  <a:tcPr marL="91442" marR="91442"/>
                </a:tc>
              </a:tr>
              <a:tr h="122342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effectLst/>
                        </a:rPr>
                        <a:t>Datum (období</a:t>
                      </a:r>
                      <a:r>
                        <a:rPr lang="cs-CZ" sz="1800" dirty="0" smtClean="0">
                          <a:effectLst/>
                        </a:rPr>
                        <a:t>, ve </a:t>
                      </a:r>
                      <a:r>
                        <a:rPr lang="cs-CZ" sz="1800" dirty="0" smtClean="0">
                          <a:effectLst/>
                        </a:rPr>
                        <a:t>kterém byl vytvořen)</a:t>
                      </a:r>
                    </a:p>
                    <a:p>
                      <a:endParaRPr lang="cs-CZ" sz="1800" dirty="0"/>
                    </a:p>
                  </a:txBody>
                  <a:tcPr marL="91442" marR="91442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12/2011</a:t>
                      </a:r>
                      <a:endParaRPr lang="cs-CZ" sz="1800" dirty="0"/>
                    </a:p>
                  </a:txBody>
                  <a:tcPr marL="91442" marR="91442"/>
                </a:tc>
              </a:tr>
              <a:tr h="122342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effectLst/>
                        </a:rPr>
                        <a:t>Ročník</a:t>
                      </a:r>
                      <a:r>
                        <a:rPr lang="cs-CZ" sz="1800" dirty="0" smtClean="0">
                          <a:effectLst/>
                        </a:rPr>
                        <a:t>, pro </a:t>
                      </a:r>
                      <a:r>
                        <a:rPr lang="cs-CZ" sz="1800" dirty="0" smtClean="0">
                          <a:effectLst/>
                        </a:rPr>
                        <a:t>který je výukový materiál určen</a:t>
                      </a:r>
                    </a:p>
                    <a:p>
                      <a:endParaRPr lang="cs-CZ" sz="1800" dirty="0"/>
                    </a:p>
                  </a:txBody>
                  <a:tcPr marL="91442" marR="91442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5. ročník</a:t>
                      </a:r>
                      <a:endParaRPr lang="cs-CZ" sz="1800" dirty="0"/>
                    </a:p>
                  </a:txBody>
                  <a:tcPr marL="91442" marR="91442"/>
                </a:tc>
              </a:tr>
              <a:tr h="122342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effectLst/>
                        </a:rPr>
                        <a:t>Vzdělávací oblast/obor/</a:t>
                      </a:r>
                      <a:r>
                        <a:rPr lang="cs-CZ" sz="1800" dirty="0" err="1" smtClean="0">
                          <a:effectLst/>
                        </a:rPr>
                        <a:t>tém</a:t>
                      </a:r>
                      <a:r>
                        <a:rPr lang="cs-CZ" sz="1800" dirty="0" smtClean="0">
                          <a:effectLst/>
                        </a:rPr>
                        <a:t>. okruh/téma</a:t>
                      </a:r>
                      <a:endParaRPr lang="cs-CZ" sz="1800" dirty="0" smtClean="0">
                        <a:effectLst/>
                      </a:endParaRPr>
                    </a:p>
                    <a:p>
                      <a:endParaRPr lang="cs-CZ" sz="1800" dirty="0"/>
                    </a:p>
                  </a:txBody>
                  <a:tcPr marL="91442" marR="91442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Podnebné pásy, tropický pás</a:t>
                      </a:r>
                      <a:endParaRPr lang="cs-CZ" sz="1800" dirty="0"/>
                    </a:p>
                  </a:txBody>
                  <a:tcPr marL="91442" marR="91442"/>
                </a:tc>
              </a:tr>
              <a:tr h="269154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effectLst/>
                        </a:rPr>
                        <a:t>Metodický list/anotace </a:t>
                      </a:r>
                    </a:p>
                    <a:p>
                      <a:endParaRPr lang="cs-CZ" sz="1800" dirty="0"/>
                    </a:p>
                  </a:txBody>
                  <a:tcPr marL="91442" marR="91442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Prezentace slouží k získání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dirty="0" smtClean="0"/>
                        <a:t>informací o tropickém</a:t>
                      </a:r>
                      <a:r>
                        <a:rPr lang="cs-CZ" sz="1800" baseline="0" dirty="0" smtClean="0"/>
                        <a:t> podnebném pásu</a:t>
                      </a:r>
                      <a:r>
                        <a:rPr lang="cs-CZ" sz="1800" dirty="0" smtClean="0"/>
                        <a:t> a dalších okolnostech týkajících se podnebí.</a:t>
                      </a:r>
                    </a:p>
                    <a:p>
                      <a:r>
                        <a:rPr lang="cs-CZ" sz="1800" dirty="0" smtClean="0"/>
                        <a:t>Žáci získávají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dirty="0" smtClean="0"/>
                        <a:t>ucelený přehled o rozmanitých </a:t>
                      </a:r>
                      <a:r>
                        <a:rPr lang="cs-CZ" sz="1800" smtClean="0"/>
                        <a:t>přírodních podmínkách.</a:t>
                      </a:r>
                      <a:endParaRPr lang="cs-CZ" sz="1800" dirty="0"/>
                    </a:p>
                  </a:txBody>
                  <a:tcPr marL="91442" marR="91442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404664"/>
            <a:ext cx="6512511" cy="1143000"/>
          </a:xfrm>
        </p:spPr>
        <p:txBody>
          <a:bodyPr/>
          <a:lstStyle/>
          <a:p>
            <a:pPr marL="0" indent="0" algn="ctr"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6600" dirty="0" smtClean="0">
                <a:latin typeface="Viner Hand ITC" pitchFamily="66" charset="0"/>
              </a:rPr>
              <a:t>1. Tropický pás</a:t>
            </a:r>
            <a:endParaRPr lang="cs-CZ" sz="6600" dirty="0">
              <a:latin typeface="Viner Hand ITC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288" y="1916113"/>
            <a:ext cx="8497887" cy="36941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Viner Hand ITC" pitchFamily="66" charset="0"/>
                <a:cs typeface="+mn-cs"/>
              </a:rPr>
              <a:t>Tropický pás se rozprostírá okolo rovníku. Je to </a:t>
            </a:r>
            <a:r>
              <a:rPr lang="cs-CZ" b="1" dirty="0">
                <a:latin typeface="Viner Hand ITC" pitchFamily="66" charset="0"/>
                <a:cs typeface="+mn-cs"/>
              </a:rPr>
              <a:t>nejteplejší</a:t>
            </a:r>
            <a:r>
              <a:rPr lang="cs-CZ" dirty="0">
                <a:latin typeface="Viner Hand ITC" pitchFamily="66" charset="0"/>
                <a:cs typeface="+mn-cs"/>
              </a:rPr>
              <a:t> oblast na </a:t>
            </a:r>
            <a:r>
              <a:rPr lang="cs-CZ" b="1" dirty="0">
                <a:latin typeface="Viner Hand ITC" pitchFamily="66" charset="0"/>
                <a:cs typeface="+mn-cs"/>
              </a:rPr>
              <a:t>Zemi</a:t>
            </a:r>
            <a:r>
              <a:rPr lang="cs-CZ" dirty="0">
                <a:latin typeface="Viner Hand ITC" pitchFamily="66" charset="0"/>
                <a:cs typeface="+mn-cs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Viner Hand ITC" pitchFamily="66" charset="0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Viner Hand ITC" pitchFamily="66" charset="0"/>
                <a:cs typeface="+mn-cs"/>
              </a:rPr>
              <a:t>Střídání ročních období je tu téměř nerozeznatelné.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Viner Hand ITC" pitchFamily="66" charset="0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Viner Hand ITC" pitchFamily="66" charset="0"/>
                <a:cs typeface="+mn-cs"/>
              </a:rPr>
              <a:t>Vlivem odlišných srážek a teplot zde vznikly oblasti s odlišnými druhy rostlin a živočichů.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Viner Hand ITC" pitchFamily="66" charset="0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Viner Hand ITC" pitchFamily="66" charset="0"/>
                <a:cs typeface="+mn-cs"/>
              </a:rPr>
              <a:t>V tropickém pásu směrem od rovníku na sever a na jih, najdeme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Viner Hand ITC" pitchFamily="66" charset="0"/>
                <a:cs typeface="+mn-cs"/>
              </a:rPr>
              <a:t> </a:t>
            </a:r>
            <a:r>
              <a:rPr lang="cs-CZ" b="1" dirty="0">
                <a:latin typeface="Viner Hand ITC" pitchFamily="66" charset="0"/>
                <a:cs typeface="+mn-cs"/>
              </a:rPr>
              <a:t>tři druhy krajiny: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Viner Hand ITC" pitchFamily="66" charset="0"/>
              <a:cs typeface="+mn-cs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  <a:latin typeface="Viner Hand ITC" pitchFamily="66" charset="0"/>
                <a:cs typeface="+mn-cs"/>
              </a:rPr>
              <a:t>Tropické deštné lesy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  <a:latin typeface="Viner Hand ITC" pitchFamily="66" charset="0"/>
                <a:cs typeface="+mn-cs"/>
              </a:rPr>
              <a:t>Savany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Viner Hand ITC" pitchFamily="66" charset="0"/>
                <a:cs typeface="+mn-cs"/>
              </a:rPr>
              <a:t>Pouště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Viner Hand ITC" pitchFamily="66" charset="0"/>
              <a:cs typeface="+mn-cs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2500" y="4221163"/>
            <a:ext cx="4876800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91072" y="270972"/>
            <a:ext cx="6512511" cy="1143000"/>
          </a:xfrm>
        </p:spPr>
        <p:txBody>
          <a:bodyPr/>
          <a:lstStyle/>
          <a:p>
            <a:pPr marL="0" indent="0" algn="l"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3600" u="sng" dirty="0" smtClean="0">
                <a:solidFill>
                  <a:schemeClr val="accent6">
                    <a:lumMod val="75000"/>
                  </a:schemeClr>
                </a:solidFill>
                <a:latin typeface="Viner Hand ITC" pitchFamily="66" charset="0"/>
              </a:rPr>
              <a:t>TROPICKÉ  DEŠTNÉ  </a:t>
            </a:r>
            <a:br>
              <a:rPr lang="cs-CZ" sz="3600" u="sng" dirty="0" smtClean="0">
                <a:solidFill>
                  <a:schemeClr val="accent6">
                    <a:lumMod val="75000"/>
                  </a:schemeClr>
                </a:solidFill>
                <a:latin typeface="Viner Hand ITC" pitchFamily="66" charset="0"/>
              </a:rPr>
            </a:br>
            <a:r>
              <a:rPr lang="cs-CZ" sz="3600" dirty="0">
                <a:solidFill>
                  <a:schemeClr val="accent6">
                    <a:lumMod val="75000"/>
                  </a:schemeClr>
                </a:solidFill>
                <a:latin typeface="Viner Hand ITC" pitchFamily="66" charset="0"/>
              </a:rPr>
              <a:t> </a:t>
            </a: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  <a:latin typeface="Viner Hand ITC" pitchFamily="66" charset="0"/>
              </a:rPr>
              <a:t>            </a:t>
            </a:r>
            <a:r>
              <a:rPr lang="cs-CZ" sz="3600" u="sng" dirty="0" smtClean="0">
                <a:solidFill>
                  <a:schemeClr val="accent6">
                    <a:lumMod val="75000"/>
                  </a:schemeClr>
                </a:solidFill>
                <a:latin typeface="Viner Hand ITC" pitchFamily="66" charset="0"/>
              </a:rPr>
              <a:t> LESY</a:t>
            </a:r>
            <a:endParaRPr lang="cs-CZ" sz="3600" u="sng" dirty="0">
              <a:solidFill>
                <a:schemeClr val="accent6">
                  <a:lumMod val="75000"/>
                </a:schemeClr>
              </a:solidFill>
              <a:latin typeface="Viner Hand ITC" pitchFamily="66" charset="0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30200" y="2133600"/>
            <a:ext cx="8497888" cy="3138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Viner Hand ITC" pitchFamily="66" charset="0"/>
              </a:rPr>
              <a:t>Nacházejí se v širokém pásu </a:t>
            </a:r>
            <a:r>
              <a:rPr lang="cs-CZ" b="1">
                <a:latin typeface="Viner Hand ITC" pitchFamily="66" charset="0"/>
              </a:rPr>
              <a:t>kolem rovníku</a:t>
            </a:r>
            <a:r>
              <a:rPr lang="cs-CZ">
                <a:latin typeface="Viner Hand ITC" pitchFamily="66" charset="0"/>
              </a:rPr>
              <a:t>. </a:t>
            </a:r>
          </a:p>
          <a:p>
            <a:endParaRPr lang="cs-CZ">
              <a:latin typeface="Viner Hand ITC" pitchFamily="66" charset="0"/>
            </a:endParaRPr>
          </a:p>
          <a:p>
            <a:r>
              <a:rPr lang="cs-CZ">
                <a:latin typeface="Viner Hand ITC" pitchFamily="66" charset="0"/>
              </a:rPr>
              <a:t>Kdybyste se ocitli v tropickém deštném lese, budete si připadat jako ve skleníku.</a:t>
            </a:r>
          </a:p>
          <a:p>
            <a:endParaRPr lang="cs-CZ">
              <a:latin typeface="Viner Hand ITC" pitchFamily="66" charset="0"/>
            </a:endParaRPr>
          </a:p>
          <a:p>
            <a:r>
              <a:rPr lang="cs-CZ">
                <a:latin typeface="Viner Hand ITC" pitchFamily="66" charset="0"/>
              </a:rPr>
              <a:t>Je zde velmi teplo a vlhko a skoro pořád prší. </a:t>
            </a:r>
          </a:p>
          <a:p>
            <a:endParaRPr lang="cs-CZ">
              <a:latin typeface="Viner Hand ITC" pitchFamily="66" charset="0"/>
            </a:endParaRPr>
          </a:p>
          <a:p>
            <a:r>
              <a:rPr lang="cs-CZ">
                <a:latin typeface="Viner Hand ITC" pitchFamily="66" charset="0"/>
              </a:rPr>
              <a:t>Ze všech podnebných pásů právě zde můžeme vidět nejvíc rozmanitých druhů rostlin a živočichů. </a:t>
            </a:r>
          </a:p>
          <a:p>
            <a:endParaRPr lang="cs-CZ">
              <a:latin typeface="Viner Hand ITC" pitchFamily="66" charset="0"/>
            </a:endParaRPr>
          </a:p>
          <a:p>
            <a:r>
              <a:rPr lang="cs-CZ">
                <a:latin typeface="Viner Hand ITC" pitchFamily="66" charset="0"/>
              </a:rPr>
              <a:t>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3663" y="4446588"/>
            <a:ext cx="2263775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0563" y="4562475"/>
            <a:ext cx="2697162" cy="1798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0200" y="4651375"/>
            <a:ext cx="2408238" cy="1798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7235825" y="6469063"/>
            <a:ext cx="84931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latin typeface="Viner Hand ITC" pitchFamily="66" charset="0"/>
              </a:rPr>
              <a:t>GORILA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095750" y="6450013"/>
            <a:ext cx="966788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latin typeface="Viner Hand ITC" pitchFamily="66" charset="0"/>
              </a:rPr>
              <a:t>LEGUÁN</a:t>
            </a:r>
          </a:p>
        </p:txBody>
      </p:sp>
      <p:pic>
        <p:nvPicPr>
          <p:cNvPr id="7177" name="Picture 1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3663" y="754063"/>
            <a:ext cx="2495550" cy="187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796925" y="6550025"/>
            <a:ext cx="12160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latin typeface="Viner Hand ITC" pitchFamily="66" charset="0"/>
              </a:rPr>
              <a:t>PAPOUŠEK</a:t>
            </a:r>
          </a:p>
        </p:txBody>
      </p:sp>
      <p:pic>
        <p:nvPicPr>
          <p:cNvPr id="7179" name="Picture 1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5575" y="333375"/>
            <a:ext cx="1835150" cy="1376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71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71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496423" cy="1143000"/>
          </a:xfrm>
        </p:spPr>
        <p:txBody>
          <a:bodyPr/>
          <a:lstStyle/>
          <a:p>
            <a:pPr marL="0" indent="0" algn="ctr"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2400" b="0" u="sng" dirty="0" smtClean="0">
                <a:latin typeface="Viner Hand ITC" pitchFamily="66" charset="0"/>
              </a:rPr>
              <a:t>Příklady rostlin a živočichů tropického deštného lesa</a:t>
            </a:r>
            <a:endParaRPr lang="cs-CZ" sz="2400" b="0" u="sng" dirty="0">
              <a:latin typeface="Viner Hand ITC" pitchFamily="66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0" y="1412875"/>
          <a:ext cx="9134475" cy="325755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409248"/>
                <a:gridCol w="6725227"/>
              </a:tblGrid>
              <a:tr h="1728560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latin typeface="Viner Hand ITC" pitchFamily="66" charset="0"/>
                        </a:rPr>
                        <a:t>Rostliny</a:t>
                      </a:r>
                      <a:endParaRPr lang="cs-CZ" sz="2400" dirty="0">
                        <a:latin typeface="Viner Hand ITC" pitchFamily="66" charset="0"/>
                      </a:endParaRPr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latin typeface="Viner Hand ITC" pitchFamily="66" charset="0"/>
                        </a:rPr>
                        <a:t>palmy, vzácná dřeva, kaučukovník, kávovník, kakaovník, kokosovník, banánovník,</a:t>
                      </a:r>
                      <a:r>
                        <a:rPr lang="cs-CZ" sz="2400" baseline="0" dirty="0" smtClean="0">
                          <a:latin typeface="Viner Hand ITC" pitchFamily="66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Viner Hand ITC" pitchFamily="66" charset="0"/>
                        </a:rPr>
                        <a:t>ananasovník</a:t>
                      </a:r>
                      <a:r>
                        <a:rPr lang="cs-CZ" sz="2400" baseline="0" dirty="0" smtClean="0">
                          <a:latin typeface="Viner Hand ITC" pitchFamily="66" charset="0"/>
                        </a:rPr>
                        <a:t>, orchideje, liány</a:t>
                      </a:r>
                      <a:endParaRPr lang="cs-CZ" sz="2400" dirty="0">
                        <a:latin typeface="Viner Hand ITC" pitchFamily="66" charset="0"/>
                      </a:endParaRPr>
                    </a:p>
                  </a:txBody>
                  <a:tcPr marT="45730" marB="45730"/>
                </a:tc>
              </a:tr>
              <a:tr h="152899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Viner Hand ITC" pitchFamily="66" charset="0"/>
                        </a:rPr>
                        <a:t>Živočichové</a:t>
                      </a:r>
                      <a:endParaRPr lang="cs-CZ" sz="2400" dirty="0">
                        <a:latin typeface="Viner Hand ITC" pitchFamily="66" charset="0"/>
                      </a:endParaRPr>
                    </a:p>
                  </a:txBody>
                  <a:tcPr marT="45730" marB="45730"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Viner Hand ITC" pitchFamily="66" charset="0"/>
                        </a:rPr>
                        <a:t>opice, krokodýli, papoušci, hadi, stromové žáby, leguáni, tygr (v Asii), jaguár (v Americe)</a:t>
                      </a:r>
                      <a:endParaRPr lang="cs-CZ" sz="2400" dirty="0">
                        <a:latin typeface="Viner Hand ITC" pitchFamily="66" charset="0"/>
                      </a:endParaRPr>
                    </a:p>
                  </a:txBody>
                  <a:tcPr marT="45730" marB="45730"/>
                </a:tc>
              </a:tr>
            </a:tbl>
          </a:graphicData>
        </a:graphic>
      </p:graphicFrame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00338" y="4630738"/>
            <a:ext cx="2940050" cy="220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388" y="3716338"/>
            <a:ext cx="2160587" cy="3157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209" name="Picture 1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1863" y="4630738"/>
            <a:ext cx="2808287" cy="210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2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2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2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8950" y="4357688"/>
            <a:ext cx="3635375" cy="2503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404664"/>
            <a:ext cx="6511925" cy="1143000"/>
          </a:xfrm>
        </p:spPr>
        <p:txBody>
          <a:bodyPr/>
          <a:lstStyle/>
          <a:p>
            <a:pPr marL="0" indent="0" algn="ctr"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4800" u="sng" dirty="0" smtClean="0">
                <a:solidFill>
                  <a:schemeClr val="accent6">
                    <a:lumMod val="75000"/>
                  </a:schemeClr>
                </a:solidFill>
                <a:latin typeface="Viner Hand ITC" pitchFamily="66" charset="0"/>
              </a:rPr>
              <a:t>SAVANY</a:t>
            </a:r>
            <a:endParaRPr lang="cs-CZ" dirty="0"/>
          </a:p>
        </p:txBody>
      </p:sp>
      <p:sp>
        <p:nvSpPr>
          <p:cNvPr id="9220" name="TextovéPole 2"/>
          <p:cNvSpPr txBox="1">
            <a:spLocks noChangeArrowheads="1"/>
          </p:cNvSpPr>
          <p:nvPr/>
        </p:nvSpPr>
        <p:spPr bwMode="auto">
          <a:xfrm>
            <a:off x="468313" y="1916113"/>
            <a:ext cx="8207375" cy="2309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Viner Hand ITC" pitchFamily="66" charset="0"/>
              </a:rPr>
              <a:t>Savany se rozkládají </a:t>
            </a:r>
            <a:r>
              <a:rPr lang="cs-CZ" b="1">
                <a:latin typeface="Viner Hand ITC" pitchFamily="66" charset="0"/>
              </a:rPr>
              <a:t>od tropických deštných lesů směrem k severu a jihu.</a:t>
            </a:r>
          </a:p>
          <a:p>
            <a:endParaRPr lang="cs-CZ" b="1">
              <a:latin typeface="Viner Hand ITC" pitchFamily="66" charset="0"/>
            </a:endParaRPr>
          </a:p>
          <a:p>
            <a:r>
              <a:rPr lang="cs-CZ">
                <a:latin typeface="Viner Hand ITC" pitchFamily="66" charset="0"/>
              </a:rPr>
              <a:t>Jsou to rovné otevřené plochy pokryté travinami a místy keři.</a:t>
            </a:r>
          </a:p>
          <a:p>
            <a:endParaRPr lang="cs-CZ">
              <a:latin typeface="Viner Hand ITC" pitchFamily="66" charset="0"/>
            </a:endParaRPr>
          </a:p>
          <a:p>
            <a:r>
              <a:rPr lang="cs-CZ">
                <a:latin typeface="Viner Hand ITC" pitchFamily="66" charset="0"/>
              </a:rPr>
              <a:t>Stromy zde objevíme jen jednotlivě rozptýlené.</a:t>
            </a:r>
          </a:p>
          <a:p>
            <a:endParaRPr lang="cs-CZ">
              <a:latin typeface="Viner Hand ITC" pitchFamily="66" charset="0"/>
            </a:endParaRPr>
          </a:p>
          <a:p>
            <a:r>
              <a:rPr lang="cs-CZ">
                <a:latin typeface="Viner Hand ITC" pitchFamily="66" charset="0"/>
              </a:rPr>
              <a:t>Po výrazném období sucha, kdy vysychá půda i řeky a usychají nadzemní části rostlin, přichází období dešťů.</a:t>
            </a:r>
          </a:p>
        </p:txBody>
      </p:sp>
      <p:pic>
        <p:nvPicPr>
          <p:cNvPr id="9221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4076700"/>
            <a:ext cx="4025900" cy="265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7" y="404813"/>
            <a:ext cx="8496944" cy="1143000"/>
          </a:xfrm>
        </p:spPr>
        <p:txBody>
          <a:bodyPr/>
          <a:lstStyle/>
          <a:p>
            <a:pPr marL="0" indent="0" algn="ctr"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2400" b="0" u="sng" dirty="0">
                <a:latin typeface="Viner Hand ITC" pitchFamily="66" charset="0"/>
              </a:rPr>
              <a:t>Příklady rostlin a živočichů </a:t>
            </a:r>
            <a:r>
              <a:rPr lang="cs-CZ" sz="2400" b="0" u="sng" dirty="0" smtClean="0">
                <a:latin typeface="Viner Hand ITC" pitchFamily="66" charset="0"/>
              </a:rPr>
              <a:t>žijících v savaně</a:t>
            </a:r>
            <a:endParaRPr lang="cs-CZ" sz="24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1113" y="1196975"/>
          <a:ext cx="9144000" cy="287972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195736"/>
                <a:gridCol w="6948264"/>
              </a:tblGrid>
              <a:tr h="136786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latin typeface="Viner Hand ITC" pitchFamily="66" charset="0"/>
                        </a:rPr>
                        <a:t>Rostliny</a:t>
                      </a:r>
                    </a:p>
                    <a:p>
                      <a:endParaRPr lang="cs-CZ" sz="1800" dirty="0"/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Viner Hand ITC" pitchFamily="66" charset="0"/>
                        </a:rPr>
                        <a:t>Vysoké traviny, plantáže</a:t>
                      </a:r>
                      <a:r>
                        <a:rPr lang="cs-CZ" sz="2400" baseline="0" dirty="0" smtClean="0">
                          <a:latin typeface="Viner Hand ITC" pitchFamily="66" charset="0"/>
                        </a:rPr>
                        <a:t> bavlníku a podzemnice olejné </a:t>
                      </a:r>
                      <a:endParaRPr lang="cs-CZ" sz="2400" dirty="0">
                        <a:latin typeface="Viner Hand ITC" pitchFamily="66" charset="0"/>
                      </a:endParaRPr>
                    </a:p>
                  </a:txBody>
                  <a:tcPr marT="45711" marB="45711"/>
                </a:tc>
              </a:tr>
              <a:tr h="151185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latin typeface="Viner Hand ITC" pitchFamily="66" charset="0"/>
                        </a:rPr>
                        <a:t>Živočichové</a:t>
                      </a:r>
                    </a:p>
                    <a:p>
                      <a:endParaRPr lang="cs-CZ" sz="1800" dirty="0"/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Viner Hand ITC" pitchFamily="66" charset="0"/>
                        </a:rPr>
                        <a:t>Slon, zebra, antilopa, žirafa, pakůň,</a:t>
                      </a:r>
                      <a:r>
                        <a:rPr lang="cs-CZ" sz="2400" baseline="0" dirty="0" smtClean="0">
                          <a:latin typeface="Viner Hand ITC" pitchFamily="66" charset="0"/>
                        </a:rPr>
                        <a:t> nosorožec, lev, gepard, sup, hyena, prase bradavičnaté</a:t>
                      </a:r>
                      <a:endParaRPr lang="cs-CZ" sz="2400" dirty="0">
                        <a:latin typeface="Viner Hand ITC" pitchFamily="66" charset="0"/>
                      </a:endParaRPr>
                    </a:p>
                  </a:txBody>
                  <a:tcPr marT="45711" marB="45711"/>
                </a:tc>
              </a:tr>
            </a:tbl>
          </a:graphicData>
        </a:graphic>
      </p:graphicFrame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950" y="4125913"/>
            <a:ext cx="5256213" cy="261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525" y="3563938"/>
            <a:ext cx="2376488" cy="3160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404664"/>
            <a:ext cx="6511925" cy="1143000"/>
          </a:xfrm>
        </p:spPr>
        <p:txBody>
          <a:bodyPr/>
          <a:lstStyle/>
          <a:p>
            <a:pPr marL="0" indent="0" algn="ctr"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4800" dirty="0" smtClean="0">
                <a:solidFill>
                  <a:srgbClr val="C00000"/>
                </a:solidFill>
                <a:latin typeface="Viner Hand ITC" pitchFamily="66" charset="0"/>
              </a:rPr>
              <a:t>POUŠTĚ</a:t>
            </a:r>
            <a:endParaRPr lang="cs-CZ" sz="4800" dirty="0">
              <a:solidFill>
                <a:srgbClr val="C00000"/>
              </a:solidFill>
              <a:latin typeface="Viner Hand ITC" pitchFamily="66" charset="0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484188" y="2473325"/>
            <a:ext cx="8353425" cy="3970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Viner Hand ITC" pitchFamily="66" charset="0"/>
              </a:rPr>
              <a:t>Nacházejí se </a:t>
            </a:r>
            <a:r>
              <a:rPr lang="cs-CZ" b="1">
                <a:latin typeface="Viner Hand ITC" pitchFamily="66" charset="0"/>
              </a:rPr>
              <a:t>na severních a jižních okrajích tropického pásu.</a:t>
            </a:r>
          </a:p>
          <a:p>
            <a:endParaRPr lang="cs-CZ" b="1">
              <a:latin typeface="Viner Hand ITC" pitchFamily="66" charset="0"/>
            </a:endParaRPr>
          </a:p>
          <a:p>
            <a:r>
              <a:rPr lang="cs-CZ">
                <a:latin typeface="Viner Hand ITC" pitchFamily="66" charset="0"/>
              </a:rPr>
              <a:t>Vyskytují se však i v jiných částech Země.</a:t>
            </a:r>
          </a:p>
          <a:p>
            <a:endParaRPr lang="cs-CZ">
              <a:latin typeface="Viner Hand ITC" pitchFamily="66" charset="0"/>
            </a:endParaRPr>
          </a:p>
          <a:p>
            <a:r>
              <a:rPr lang="cs-CZ">
                <a:latin typeface="Viner Hand ITC" pitchFamily="66" charset="0"/>
              </a:rPr>
              <a:t>Pouště jsou velmi suché a horké oblasti, kde rostliny téměř nerostou.</a:t>
            </a:r>
          </a:p>
          <a:p>
            <a:endParaRPr lang="cs-CZ">
              <a:latin typeface="Viner Hand ITC" pitchFamily="66" charset="0"/>
            </a:endParaRPr>
          </a:p>
          <a:p>
            <a:r>
              <a:rPr lang="cs-CZ">
                <a:latin typeface="Viner Hand ITC" pitchFamily="66" charset="0"/>
              </a:rPr>
              <a:t>Mohou zde žít pouze živočichové, kteří vydrží poměrně dlouho bez vody a jejichž organismus se umí přizpůsobit velmi vysokým teplotám během dne a naopak nízkým v noci.</a:t>
            </a:r>
          </a:p>
          <a:p>
            <a:endParaRPr lang="cs-CZ">
              <a:latin typeface="Viner Hand ITC" pitchFamily="66" charset="0"/>
            </a:endParaRPr>
          </a:p>
          <a:p>
            <a:r>
              <a:rPr lang="cs-CZ">
                <a:latin typeface="Viner Hand ITC" pitchFamily="66" charset="0"/>
              </a:rPr>
              <a:t>Pouště jsou velmi málo osídleny. Obyvatelé žijí pouze v oblastech u zdrojů vody nebo v blízkosti vodních toků.</a:t>
            </a:r>
          </a:p>
          <a:p>
            <a:endParaRPr lang="cs-CZ">
              <a:latin typeface="Viner Hand ITC" pitchFamily="66" charset="0"/>
            </a:endParaRPr>
          </a:p>
          <a:p>
            <a:r>
              <a:rPr lang="cs-CZ">
                <a:latin typeface="Viner Hand ITC" pitchFamily="66" charset="0"/>
              </a:rPr>
              <a:t>Taková místa nazýváme </a:t>
            </a:r>
            <a:r>
              <a:rPr lang="cs-CZ" b="1">
                <a:latin typeface="Viner Hand ITC" pitchFamily="66" charset="0"/>
              </a:rPr>
              <a:t>oázy</a:t>
            </a:r>
            <a:r>
              <a:rPr lang="cs-CZ">
                <a:latin typeface="Viner Hand ITC" pitchFamily="66" charset="0"/>
              </a:rPr>
              <a:t>.</a:t>
            </a:r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25" y="115888"/>
            <a:ext cx="2349500" cy="176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269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1863" y="5589588"/>
            <a:ext cx="2997200" cy="1211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5" cstate="print"/>
          <a:srcRect r="1421" b="5258"/>
          <a:stretch>
            <a:fillRect/>
          </a:stretch>
        </p:blipFill>
        <p:spPr bwMode="auto">
          <a:xfrm>
            <a:off x="26988" y="765175"/>
            <a:ext cx="3146425" cy="170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7" y="404813"/>
            <a:ext cx="8496944" cy="1143000"/>
          </a:xfrm>
        </p:spPr>
        <p:txBody>
          <a:bodyPr/>
          <a:lstStyle/>
          <a:p>
            <a:pPr marL="0" indent="0" algn="ctr"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Georgia" pitchFamily="18" charset="0"/>
              <a:buNone/>
              <a:defRPr/>
            </a:pPr>
            <a:r>
              <a:rPr lang="cs-CZ" sz="2400" b="0" u="sng" dirty="0">
                <a:latin typeface="Viner Hand ITC" pitchFamily="66" charset="0"/>
              </a:rPr>
              <a:t>Příklady rostlin a živočichů </a:t>
            </a:r>
            <a:r>
              <a:rPr lang="cs-CZ" sz="2400" b="0" u="sng" dirty="0" smtClean="0">
                <a:latin typeface="Viner Hand ITC" pitchFamily="66" charset="0"/>
              </a:rPr>
              <a:t>žijících na poušti</a:t>
            </a:r>
            <a:endParaRPr lang="cs-CZ" sz="24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0" y="981075"/>
          <a:ext cx="9144000" cy="306555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195736"/>
                <a:gridCol w="6948264"/>
              </a:tblGrid>
              <a:tr h="155432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latin typeface="Viner Hand ITC" pitchFamily="66" charset="0"/>
                        </a:rPr>
                        <a:t>Rostliny</a:t>
                      </a:r>
                    </a:p>
                    <a:p>
                      <a:endParaRPr lang="cs-CZ" sz="1800" dirty="0"/>
                    </a:p>
                  </a:txBody>
                  <a:tcPr marT="45689" marB="45689"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Viner Hand ITC" pitchFamily="66" charset="0"/>
                        </a:rPr>
                        <a:t>Kaktusy,</a:t>
                      </a:r>
                      <a:r>
                        <a:rPr lang="cs-CZ" sz="2400" baseline="0" dirty="0" smtClean="0">
                          <a:latin typeface="Viner Hand ITC" pitchFamily="66" charset="0"/>
                        </a:rPr>
                        <a:t> tučnolisté rostliny, baobab, na uměle zavlažovaných pozemcích  obyvatelé pouští pěstují  datlovníky s plody datlí, ovoce a zeleninu</a:t>
                      </a:r>
                      <a:endParaRPr lang="cs-CZ" sz="2400" dirty="0">
                        <a:latin typeface="Viner Hand ITC" pitchFamily="66" charset="0"/>
                      </a:endParaRPr>
                    </a:p>
                  </a:txBody>
                  <a:tcPr marT="45689" marB="45689"/>
                </a:tc>
              </a:tr>
              <a:tr h="15111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latin typeface="Viner Hand ITC" pitchFamily="66" charset="0"/>
                        </a:rPr>
                        <a:t>Živočichové</a:t>
                      </a:r>
                    </a:p>
                    <a:p>
                      <a:endParaRPr lang="cs-CZ" sz="1800" dirty="0"/>
                    </a:p>
                  </a:txBody>
                  <a:tcPr marT="45689" marB="45689"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Viner Hand ITC" pitchFamily="66" charset="0"/>
                        </a:rPr>
                        <a:t>Velbloud, pouštní liška,</a:t>
                      </a:r>
                      <a:r>
                        <a:rPr lang="cs-CZ" sz="2400" baseline="0" dirty="0" smtClean="0">
                          <a:latin typeface="Viner Hand ITC" pitchFamily="66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Viner Hand ITC" pitchFamily="66" charset="0"/>
                        </a:rPr>
                        <a:t>surikata</a:t>
                      </a:r>
                      <a:r>
                        <a:rPr lang="cs-CZ" sz="2400" baseline="0" dirty="0" smtClean="0">
                          <a:latin typeface="Viner Hand ITC" pitchFamily="66" charset="0"/>
                        </a:rPr>
                        <a:t>, štír, fenek, sarančata, hmyz, </a:t>
                      </a:r>
                      <a:r>
                        <a:rPr lang="cs-CZ" sz="2400" baseline="0" dirty="0" err="1" smtClean="0">
                          <a:latin typeface="Viner Hand ITC" pitchFamily="66" charset="0"/>
                        </a:rPr>
                        <a:t>stepokur</a:t>
                      </a:r>
                      <a:r>
                        <a:rPr lang="cs-CZ" sz="2400" baseline="0" dirty="0" smtClean="0">
                          <a:latin typeface="Viner Hand ITC" pitchFamily="66" charset="0"/>
                        </a:rPr>
                        <a:t>, pavouci, plazy</a:t>
                      </a:r>
                      <a:endParaRPr lang="cs-CZ" sz="2400" dirty="0">
                        <a:latin typeface="Viner Hand ITC" pitchFamily="66" charset="0"/>
                      </a:endParaRPr>
                    </a:p>
                  </a:txBody>
                  <a:tcPr marT="45689" marB="45689"/>
                </a:tc>
              </a:tr>
            </a:tbl>
          </a:graphicData>
        </a:graphic>
      </p:graphicFrame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971550" y="6367463"/>
            <a:ext cx="11922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iner Hand ITC" pitchFamily="66" charset="0"/>
              </a:rPr>
              <a:t>BAOBAB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187825" y="6308725"/>
            <a:ext cx="7270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iner Hand ITC" pitchFamily="66" charset="0"/>
              </a:rPr>
              <a:t>ŠTÍR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875463" y="6405563"/>
            <a:ext cx="14668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iner Hand ITC" pitchFamily="66" charset="0"/>
              </a:rPr>
              <a:t>VELBLOUD</a:t>
            </a:r>
          </a:p>
        </p:txBody>
      </p:sp>
      <p:pic>
        <p:nvPicPr>
          <p:cNvPr id="12305" name="Picture 2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825" y="4275138"/>
            <a:ext cx="2865438" cy="2033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306" name="Picture 21"/>
          <p:cNvPicPr>
            <a:picLocks noChangeAspect="1" noChangeArrowheads="1"/>
          </p:cNvPicPr>
          <p:nvPr/>
        </p:nvPicPr>
        <p:blipFill>
          <a:blip r:embed="rId4" cstate="print"/>
          <a:srcRect r="11633" b="12556"/>
          <a:stretch>
            <a:fillRect/>
          </a:stretch>
        </p:blipFill>
        <p:spPr bwMode="auto">
          <a:xfrm>
            <a:off x="3203575" y="4365625"/>
            <a:ext cx="2663825" cy="190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307" name="Picture 2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07100" y="4211638"/>
            <a:ext cx="3028950" cy="2036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88913"/>
            <a:ext cx="9036050" cy="3475037"/>
          </a:xfrm>
        </p:spPr>
        <p:txBody>
          <a:bodyPr/>
          <a:lstStyle/>
          <a:p>
            <a:pPr marL="46037" indent="0">
              <a:buFont typeface="Georgia" pitchFamily="18" charset="0"/>
              <a:buNone/>
              <a:defRPr/>
            </a:pPr>
            <a:r>
              <a:rPr lang="cs-CZ" dirty="0" smtClean="0"/>
              <a:t>Citace:</a:t>
            </a:r>
          </a:p>
          <a:p>
            <a:pPr marL="46037" indent="0">
              <a:buFont typeface="Georgia" pitchFamily="18" charset="0"/>
              <a:buNone/>
              <a:defRPr/>
            </a:pPr>
            <a:r>
              <a:rPr lang="cs-CZ" sz="1400" dirty="0" smtClean="0">
                <a:hlinkClick r:id="rId3"/>
              </a:rPr>
              <a:t>http://www.komenskeho66.cz/materialy/zemepis/obrazky/akwarium_amazonia.jpg</a:t>
            </a:r>
            <a:endParaRPr lang="cs-CZ" sz="1400" dirty="0" smtClean="0"/>
          </a:p>
          <a:p>
            <a:pPr marL="46037" indent="0">
              <a:buFont typeface="Georgia" pitchFamily="18" charset="0"/>
              <a:buNone/>
              <a:defRPr/>
            </a:pPr>
            <a:r>
              <a:rPr lang="cs-CZ" sz="1400" dirty="0" smtClean="0">
                <a:hlinkClick r:id="rId4"/>
              </a:rPr>
              <a:t>http://www.linnemann-publishers.com/images/reisebilder/ozeanien/australien-regenwald.jpg</a:t>
            </a:r>
            <a:endParaRPr lang="cs-CZ" sz="1400" dirty="0" smtClean="0"/>
          </a:p>
          <a:p>
            <a:pPr marL="46037" indent="0">
              <a:buFont typeface="Georgia" pitchFamily="18" charset="0"/>
              <a:buNone/>
              <a:defRPr/>
            </a:pPr>
            <a:r>
              <a:rPr lang="cs-CZ" sz="1400" dirty="0" smtClean="0">
                <a:hlinkClick r:id="rId5"/>
              </a:rPr>
              <a:t>http://www.umdiewelt.de/photos/903/778/32/49006.jpg</a:t>
            </a:r>
            <a:endParaRPr lang="cs-CZ" sz="1400" dirty="0" smtClean="0"/>
          </a:p>
          <a:p>
            <a:pPr marL="46037" indent="0">
              <a:buFont typeface="Georgia" pitchFamily="18" charset="0"/>
              <a:buNone/>
              <a:defRPr/>
            </a:pPr>
            <a:r>
              <a:rPr lang="cs-CZ" sz="1400" dirty="0" smtClean="0">
                <a:hlinkClick r:id="rId6"/>
              </a:rPr>
              <a:t>http://upload.wikimedia.org/wikipedia/commons/thumb/b/bc/Male_silverback_Gorilla.JPG/258px-Male_silverback_Gorilla.JPG</a:t>
            </a:r>
            <a:endParaRPr lang="cs-CZ" sz="1400" dirty="0" smtClean="0"/>
          </a:p>
          <a:p>
            <a:pPr marL="46037" indent="0">
              <a:buFont typeface="Georgia" pitchFamily="18" charset="0"/>
              <a:buNone/>
              <a:defRPr/>
            </a:pPr>
            <a:r>
              <a:rPr lang="cs-CZ" sz="1400" dirty="0" smtClean="0">
                <a:hlinkClick r:id="rId7"/>
              </a:rPr>
              <a:t>http://upload.wikimedia.org/wikipedia/commons/thumb/e/e4/Luxor,_Banana_Island,_Banana_Tree,_Egypt,_Oct_2004.jpg/258px-Luxor,_Banana_Island,_Banana_Tree,_Egypt,_Oct_2004.jpg</a:t>
            </a:r>
            <a:endParaRPr lang="cs-CZ" sz="1400" dirty="0" smtClean="0"/>
          </a:p>
          <a:p>
            <a:pPr marL="46037" indent="0">
              <a:buFont typeface="Georgia" pitchFamily="18" charset="0"/>
              <a:buNone/>
              <a:defRPr/>
            </a:pPr>
            <a:r>
              <a:rPr lang="cs-CZ" sz="1400" dirty="0" smtClean="0">
                <a:hlinkClick r:id="rId8"/>
              </a:rPr>
              <a:t>http://www.rejza.cz/img/tapety/nahledy/280.jpg</a:t>
            </a:r>
            <a:endParaRPr lang="cs-CZ" sz="1400" dirty="0" smtClean="0"/>
          </a:p>
          <a:p>
            <a:pPr marL="46037" indent="0">
              <a:buFont typeface="Georgia" pitchFamily="18" charset="0"/>
              <a:buNone/>
              <a:defRPr/>
            </a:pPr>
            <a:r>
              <a:rPr lang="cs-CZ" sz="1400" dirty="0" smtClean="0">
                <a:hlinkClick r:id="rId9"/>
              </a:rPr>
              <a:t>http://upload.wikimedia.org/wikipedia/commons/thumb/5/5d/MC_GruenerLeguan.jpg/300px-MC_GruenerLeguan.jpg</a:t>
            </a:r>
            <a:endParaRPr lang="cs-CZ" sz="1400" dirty="0" smtClean="0"/>
          </a:p>
          <a:p>
            <a:pPr marL="46037" indent="0">
              <a:buFont typeface="Georgia" pitchFamily="18" charset="0"/>
              <a:buNone/>
              <a:defRPr/>
            </a:pPr>
            <a:r>
              <a:rPr lang="cs-CZ" sz="1400" dirty="0" smtClean="0">
                <a:hlinkClick r:id="rId10"/>
              </a:rPr>
              <a:t>http://upload.wikimedia.org/wikipedia/commons/thumb/9/9f/Giraffe_standing.jpg/280px-Giraffe_standing.jpg</a:t>
            </a:r>
            <a:endParaRPr lang="cs-CZ" sz="1400" dirty="0" smtClean="0"/>
          </a:p>
          <a:p>
            <a:pPr marL="46037" indent="0">
              <a:buFont typeface="Georgia" pitchFamily="18" charset="0"/>
              <a:buNone/>
              <a:defRPr/>
            </a:pPr>
            <a:r>
              <a:rPr lang="cs-CZ" sz="1400" dirty="0" smtClean="0">
                <a:hlinkClick r:id="rId11"/>
              </a:rPr>
              <a:t>http://media.novinky.cz/347/243476-original1-e9arm.jpg</a:t>
            </a:r>
            <a:endParaRPr lang="cs-CZ" sz="1400" dirty="0" smtClean="0"/>
          </a:p>
          <a:p>
            <a:pPr marL="46037" indent="0">
              <a:buFont typeface="Georgia" pitchFamily="18" charset="0"/>
              <a:buNone/>
              <a:defRPr/>
            </a:pPr>
            <a:r>
              <a:rPr lang="cs-CZ" sz="1400" dirty="0" smtClean="0">
                <a:hlinkClick r:id="rId12"/>
              </a:rPr>
              <a:t>http://www.afrikaonline.cz/OLD/obrbsavana/r17.jpg</a:t>
            </a:r>
            <a:endParaRPr lang="cs-CZ" sz="1400" dirty="0" smtClean="0"/>
          </a:p>
          <a:p>
            <a:pPr marL="46037" indent="0">
              <a:buFont typeface="Georgia" pitchFamily="18" charset="0"/>
              <a:buNone/>
              <a:defRPr/>
            </a:pPr>
            <a:r>
              <a:rPr lang="cs-CZ" sz="1400" dirty="0" smtClean="0">
                <a:hlinkClick r:id="rId13"/>
              </a:rPr>
              <a:t>http://nd03.jxs.cz/184/503/e7260af003_65209652_o2.jpg</a:t>
            </a:r>
            <a:endParaRPr lang="cs-CZ" sz="1400" dirty="0" smtClean="0"/>
          </a:p>
          <a:p>
            <a:pPr marL="46037" indent="0">
              <a:buFont typeface="Georgia" pitchFamily="18" charset="0"/>
              <a:buNone/>
              <a:defRPr/>
            </a:pPr>
            <a:r>
              <a:rPr lang="cs-CZ" sz="1400" dirty="0" smtClean="0">
                <a:hlinkClick r:id="rId14"/>
              </a:rPr>
              <a:t>http://media.novinky.cz/924/149246-top_foto1-9tkq6.jpg</a:t>
            </a:r>
            <a:endParaRPr lang="cs-CZ" sz="1400" dirty="0" smtClean="0"/>
          </a:p>
          <a:p>
            <a:pPr marL="46037" indent="0">
              <a:buFont typeface="Georgia" pitchFamily="18" charset="0"/>
              <a:buNone/>
              <a:defRPr/>
            </a:pPr>
            <a:r>
              <a:rPr lang="cs-CZ" sz="1400" dirty="0" smtClean="0">
                <a:hlinkClick r:id="rId15"/>
              </a:rPr>
              <a:t>http://nd03.jxs.cz/197/345/e7f3d68bd2_62591614_o2.jpg</a:t>
            </a:r>
            <a:endParaRPr lang="cs-CZ" sz="1400" dirty="0" smtClean="0"/>
          </a:p>
          <a:p>
            <a:pPr marL="46037" indent="0">
              <a:buFont typeface="Georgia" pitchFamily="18" charset="0"/>
              <a:buNone/>
              <a:defRPr/>
            </a:pPr>
            <a:r>
              <a:rPr lang="cs-CZ" sz="1400" dirty="0" smtClean="0">
                <a:hlinkClick r:id="rId16"/>
              </a:rPr>
              <a:t>http://cs.wikipedia.org/wiki/Soubor:Libyen-oase1.jpg</a:t>
            </a:r>
            <a:endParaRPr lang="cs-CZ" sz="1400" dirty="0" smtClean="0"/>
          </a:p>
          <a:p>
            <a:pPr marL="46037" indent="0">
              <a:buFont typeface="Georgia" pitchFamily="18" charset="0"/>
              <a:buNone/>
              <a:defRPr/>
            </a:pPr>
            <a:r>
              <a:rPr lang="cs-CZ" sz="1400" dirty="0" smtClean="0">
                <a:hlinkClick r:id="rId17"/>
              </a:rPr>
              <a:t>http://www.alovelyworld.com/webtanz/gimage/tan002.jpg</a:t>
            </a:r>
            <a:endParaRPr lang="cs-CZ" sz="1400" dirty="0" smtClean="0"/>
          </a:p>
          <a:p>
            <a:pPr marL="46037" indent="0">
              <a:buFont typeface="Georgia" pitchFamily="18" charset="0"/>
              <a:buNone/>
              <a:defRPr/>
            </a:pPr>
            <a:r>
              <a:rPr lang="cs-CZ" sz="1400" dirty="0" smtClean="0">
                <a:hlinkClick r:id="rId18"/>
              </a:rPr>
              <a:t>http://www.naturess.net/fotky/ostatni_bezobratli/IMG_5628.JPG</a:t>
            </a:r>
            <a:endParaRPr lang="cs-CZ" sz="1400" dirty="0" smtClean="0"/>
          </a:p>
          <a:p>
            <a:pPr marL="46037" indent="0">
              <a:buFont typeface="Georgia" pitchFamily="18" charset="0"/>
              <a:buNone/>
              <a:defRPr/>
            </a:pPr>
            <a:r>
              <a:rPr lang="cs-CZ" sz="1400" dirty="0" smtClean="0">
                <a:hlinkClick r:id="rId19"/>
              </a:rPr>
              <a:t>http://www.persiadesert.com/fa/album/group/35</a:t>
            </a:r>
            <a:endParaRPr lang="cs-CZ" sz="1400" dirty="0" smtClean="0"/>
          </a:p>
          <a:p>
            <a:pPr marL="46037" indent="0">
              <a:buFont typeface="Georgia" pitchFamily="18" charset="0"/>
              <a:buNone/>
              <a:defRPr/>
            </a:pPr>
            <a:r>
              <a:rPr lang="cs-CZ" sz="1400" dirty="0">
                <a:hlinkClick r:id="rId20"/>
              </a:rPr>
              <a:t>http://</a:t>
            </a:r>
            <a:r>
              <a:rPr lang="cs-CZ" sz="1400" dirty="0" smtClean="0">
                <a:hlinkClick r:id="rId20"/>
              </a:rPr>
              <a:t>www.coolplaneta.com/wp-content/uploads/2010/04/had1.jpg</a:t>
            </a:r>
            <a:endParaRPr lang="cs-CZ" sz="1400" dirty="0" smtClean="0"/>
          </a:p>
          <a:p>
            <a:pPr marL="46037" indent="0">
              <a:buFont typeface="Georgia" pitchFamily="18" charset="0"/>
              <a:buNone/>
              <a:defRPr/>
            </a:pPr>
            <a:endParaRPr lang="cs-CZ" sz="1400" dirty="0" smtClean="0"/>
          </a:p>
          <a:p>
            <a:pPr marL="46037" indent="0">
              <a:buFont typeface="Georgia" pitchFamily="18" charset="0"/>
              <a:buNone/>
              <a:defRPr/>
            </a:pPr>
            <a:endParaRPr lang="cs-CZ" sz="1400" dirty="0" smtClean="0"/>
          </a:p>
          <a:p>
            <a:pPr marL="46037" indent="0">
              <a:buFont typeface="Georgia" pitchFamily="18" charset="0"/>
              <a:buNone/>
              <a:defRPr/>
            </a:pPr>
            <a:endParaRPr lang="cs-CZ" sz="1400" dirty="0" smtClean="0"/>
          </a:p>
          <a:p>
            <a:pPr marL="46037" indent="0">
              <a:buFont typeface="Georgia" pitchFamily="18" charset="0"/>
              <a:buNone/>
              <a:defRPr/>
            </a:pPr>
            <a:endParaRPr lang="cs-CZ" sz="1400" dirty="0" smtClean="0"/>
          </a:p>
          <a:p>
            <a:pPr marL="46037" indent="0">
              <a:buFont typeface="Georgia" pitchFamily="18" charset="0"/>
              <a:buNone/>
              <a:defRPr/>
            </a:pPr>
            <a:endParaRPr lang="cs-CZ" sz="1400" dirty="0" smtClean="0"/>
          </a:p>
          <a:p>
            <a:pPr marL="46037" indent="0">
              <a:buFont typeface="Georgia" pitchFamily="18" charset="0"/>
              <a:buNone/>
              <a:defRPr/>
            </a:pPr>
            <a:endParaRPr lang="cs-CZ" sz="1400" dirty="0" smtClean="0"/>
          </a:p>
          <a:p>
            <a:pPr marL="46037" indent="0">
              <a:buFont typeface="Georgia" pitchFamily="18" charset="0"/>
              <a:buNone/>
              <a:defRPr/>
            </a:pPr>
            <a:endParaRPr lang="cs-CZ" sz="1400" dirty="0" smtClean="0"/>
          </a:p>
          <a:p>
            <a:pPr marL="46037" indent="0">
              <a:buFont typeface="Georgia" pitchFamily="18" charset="0"/>
              <a:buNone/>
              <a:defRPr/>
            </a:pPr>
            <a:endParaRPr lang="cs-CZ" sz="1400" dirty="0" smtClean="0"/>
          </a:p>
          <a:p>
            <a:pPr marL="46037" indent="0">
              <a:buFont typeface="Georgia" pitchFamily="18" charset="0"/>
              <a:buNone/>
              <a:defRPr/>
            </a:pPr>
            <a:endParaRPr lang="cs-CZ" dirty="0" smtClean="0"/>
          </a:p>
          <a:p>
            <a:pPr marL="46037" indent="0">
              <a:buFont typeface="Georgia" pitchFamily="18" charset="0"/>
              <a:buNone/>
              <a:defRPr/>
            </a:pPr>
            <a:endParaRPr lang="cs-CZ" dirty="0" smtClean="0"/>
          </a:p>
          <a:p>
            <a:pPr marL="46037" indent="0">
              <a:buFont typeface="Georgia" pitchFamily="18" charset="0"/>
              <a:buNone/>
              <a:defRPr/>
            </a:pPr>
            <a:endParaRPr lang="cs-CZ" dirty="0" smtClean="0"/>
          </a:p>
          <a:p>
            <a:pPr marL="46037" indent="0">
              <a:buFont typeface="Georgia" pitchFamily="18" charset="0"/>
              <a:buNone/>
              <a:defRPr/>
            </a:pPr>
            <a:endParaRPr lang="cs-CZ" dirty="0" smtClean="0"/>
          </a:p>
          <a:p>
            <a:pPr marL="46037" indent="0">
              <a:buFont typeface="Georgia" pitchFamily="18" charset="0"/>
              <a:buNone/>
              <a:defRPr/>
            </a:pPr>
            <a:endParaRPr lang="cs-CZ" dirty="0" smtClean="0"/>
          </a:p>
          <a:p>
            <a:pPr marL="46037" indent="0">
              <a:buFont typeface="Georgia" pitchFamily="18" charset="0"/>
              <a:buNone/>
              <a:defRPr/>
            </a:pPr>
            <a:endParaRPr lang="cs-CZ" dirty="0" smtClean="0"/>
          </a:p>
          <a:p>
            <a:pPr marL="46037" indent="0">
              <a:buFont typeface="Georgia" pitchFamily="18" charset="0"/>
              <a:buNone/>
              <a:defRPr/>
            </a:pPr>
            <a:endParaRPr lang="cs-CZ" dirty="0"/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218</TotalTime>
  <Words>543</Words>
  <Application>Microsoft Office PowerPoint</Application>
  <PresentationFormat>Předvádění na obrazovce (4:3)</PresentationFormat>
  <Paragraphs>117</Paragraphs>
  <Slides>9</Slides>
  <Notes>9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5" baseType="lpstr">
      <vt:lpstr>Trebuchet MS</vt:lpstr>
      <vt:lpstr>Arial</vt:lpstr>
      <vt:lpstr>Georgia</vt:lpstr>
      <vt:lpstr>Calibri</vt:lpstr>
      <vt:lpstr>Viner Hand ITC</vt:lpstr>
      <vt:lpstr>Aerodynamika</vt:lpstr>
      <vt:lpstr>Snímek 1</vt:lpstr>
      <vt:lpstr>1. Tropický pás</vt:lpstr>
      <vt:lpstr>TROPICKÉ  DEŠTNÉ                 LESY</vt:lpstr>
      <vt:lpstr>Příklady rostlin a živočichů tropického deštného lesa</vt:lpstr>
      <vt:lpstr>SAVANY</vt:lpstr>
      <vt:lpstr>Příklady rostlin a živočichů žijících v savaně</vt:lpstr>
      <vt:lpstr>POUŠTĚ</vt:lpstr>
      <vt:lpstr>Příklady rostlin a živočichů žijících na poušti</vt:lpstr>
      <vt:lpstr>Snímek 9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sborovna</dc:creator>
  <cp:lastModifiedBy>šárka</cp:lastModifiedBy>
  <cp:revision>23</cp:revision>
  <dcterms:created xsi:type="dcterms:W3CDTF">2012-02-20T09:00:42Z</dcterms:created>
  <dcterms:modified xsi:type="dcterms:W3CDTF">2012-04-26T09:48:25Z</dcterms:modified>
</cp:coreProperties>
</file>