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5" r:id="rId2"/>
    <p:sldId id="276" r:id="rId3"/>
    <p:sldId id="268" r:id="rId4"/>
    <p:sldId id="259" r:id="rId5"/>
    <p:sldId id="260" r:id="rId6"/>
    <p:sldId id="261" r:id="rId7"/>
    <p:sldId id="277" r:id="rId8"/>
    <p:sldId id="270" r:id="rId9"/>
    <p:sldId id="27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7" Type="http://schemas.microsoft.com/office/2007/relationships/hdphoto" Target="../media/hdphoto4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5" Type="http://schemas.microsoft.com/office/2007/relationships/hdphoto" Target="../media/hdphoto3.wdp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 flipH="1">
            <a:off x="379253" y="385368"/>
            <a:ext cx="83430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>
                <a:latin typeface="Cambria" pitchFamily="18" charset="0"/>
              </a:rPr>
              <a:t>VY_32_INOVACE_002_SSSR mezi sv. válkami I</a:t>
            </a:r>
            <a:endParaRPr lang="cs-CZ" b="1" dirty="0">
              <a:latin typeface="Cambria" pitchFamily="18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446105"/>
            <a:ext cx="5718175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Zástupný symbol pro zápatí 3"/>
          <p:cNvSpPr txBox="1">
            <a:spLocks noGrp="1"/>
          </p:cNvSpPr>
          <p:nvPr/>
        </p:nvSpPr>
        <p:spPr>
          <a:xfrm>
            <a:off x="764579" y="6122629"/>
            <a:ext cx="7572375" cy="365125"/>
          </a:xfrm>
          <a:prstGeom prst="rect">
            <a:avLst/>
          </a:prstGeom>
          <a:noFill/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1400" i="1" dirty="0">
                <a:latin typeface="Calibri" pitchFamily="34" charset="0"/>
                <a:cs typeface="Arial" charset="0"/>
              </a:rPr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395536" y="1700808"/>
            <a:ext cx="8343025" cy="864096"/>
          </a:xfrm>
        </p:spPr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chemeClr val="tx2"/>
                </a:solidFill>
                <a:latin typeface="Cambria" pitchFamily="18" charset="0"/>
              </a:rPr>
              <a:t>SSSR mezi světovými </a:t>
            </a:r>
            <a:r>
              <a:rPr lang="cs-CZ" sz="4000" dirty="0" smtClean="0">
                <a:solidFill>
                  <a:schemeClr val="tx2"/>
                </a:solidFill>
                <a:latin typeface="Cambria" pitchFamily="18" charset="0"/>
              </a:rPr>
              <a:t>válkami I</a:t>
            </a:r>
            <a:endParaRPr lang="cs-CZ" sz="4000" dirty="0">
              <a:solidFill>
                <a:schemeClr val="tx2"/>
              </a:solidFill>
              <a:latin typeface="Cambria" pitchFamily="18" charset="0"/>
            </a:endParaRPr>
          </a:p>
        </p:txBody>
      </p:sp>
      <p:sp>
        <p:nvSpPr>
          <p:cNvPr id="7" name="Podnadpis 2"/>
          <p:cNvSpPr>
            <a:spLocks noGrp="1"/>
          </p:cNvSpPr>
          <p:nvPr>
            <p:ph type="subTitle" idx="1"/>
          </p:nvPr>
        </p:nvSpPr>
        <p:spPr>
          <a:xfrm>
            <a:off x="4531074" y="3068960"/>
            <a:ext cx="3989983" cy="936104"/>
          </a:xfrm>
        </p:spPr>
        <p:txBody>
          <a:bodyPr>
            <a:normAutofit/>
          </a:bodyPr>
          <a:lstStyle/>
          <a:p>
            <a:pPr algn="ctr"/>
            <a:r>
              <a:rPr lang="cs-CZ" sz="2400" dirty="0" smtClean="0">
                <a:latin typeface="Cambria" pitchFamily="18" charset="0"/>
              </a:rPr>
              <a:t>Základní škola Čelákovice</a:t>
            </a:r>
            <a:endParaRPr lang="cs-CZ" sz="2400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0946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86562" y="1700808"/>
            <a:ext cx="8496945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>
                <a:latin typeface="Cambria" pitchFamily="18" charset="0"/>
              </a:rPr>
              <a:t>Autor</a:t>
            </a:r>
            <a:r>
              <a:rPr lang="cs-CZ" sz="1600" dirty="0">
                <a:latin typeface="Cambria" pitchFamily="18" charset="0"/>
              </a:rPr>
              <a:t>:  </a:t>
            </a:r>
            <a:r>
              <a:rPr lang="cs-CZ" sz="1600" dirty="0" smtClean="0">
                <a:latin typeface="Cambria" pitchFamily="18" charset="0"/>
              </a:rPr>
              <a:t>Mgr. František Šturma</a:t>
            </a:r>
          </a:p>
          <a:p>
            <a:r>
              <a:rPr lang="cs-CZ" sz="1600" b="1" dirty="0" smtClean="0">
                <a:latin typeface="Cambria" pitchFamily="18" charset="0"/>
              </a:rPr>
              <a:t>Vytvořeno</a:t>
            </a:r>
            <a:r>
              <a:rPr lang="cs-CZ" sz="1600" dirty="0">
                <a:latin typeface="Cambria" pitchFamily="18" charset="0"/>
              </a:rPr>
              <a:t>: </a:t>
            </a:r>
            <a:r>
              <a:rPr lang="cs-CZ" sz="1600" dirty="0" smtClean="0">
                <a:latin typeface="Cambria" pitchFamily="18" charset="0"/>
              </a:rPr>
              <a:t>2. 12. 2011</a:t>
            </a:r>
          </a:p>
          <a:p>
            <a:r>
              <a:rPr lang="cs-CZ" sz="1600" b="1" dirty="0">
                <a:latin typeface="Cambria" pitchFamily="18" charset="0"/>
              </a:rPr>
              <a:t>Stupeň a typ vzdělávání</a:t>
            </a:r>
            <a:r>
              <a:rPr lang="cs-CZ" sz="1600" dirty="0">
                <a:latin typeface="Cambria" pitchFamily="18" charset="0"/>
              </a:rPr>
              <a:t>: </a:t>
            </a:r>
            <a:r>
              <a:rPr lang="cs-CZ" sz="1600" dirty="0" smtClean="0">
                <a:latin typeface="Cambria" pitchFamily="18" charset="0"/>
              </a:rPr>
              <a:t>II</a:t>
            </a:r>
            <a:r>
              <a:rPr lang="cs-CZ" sz="1600" dirty="0">
                <a:latin typeface="Cambria" pitchFamily="18" charset="0"/>
              </a:rPr>
              <a:t>. </a:t>
            </a:r>
            <a:r>
              <a:rPr lang="cs-CZ" sz="1600" smtClean="0">
                <a:latin typeface="Cambria" pitchFamily="18" charset="0"/>
              </a:rPr>
              <a:t>stupeň </a:t>
            </a:r>
            <a:r>
              <a:rPr lang="cs-CZ" sz="1600" dirty="0" smtClean="0">
                <a:latin typeface="Cambria" pitchFamily="18" charset="0"/>
              </a:rPr>
              <a:t>ZŠ – 9. ročník</a:t>
            </a:r>
            <a:endParaRPr lang="cs-CZ" sz="1600" dirty="0">
              <a:latin typeface="Cambria" pitchFamily="18" charset="0"/>
            </a:endParaRPr>
          </a:p>
          <a:p>
            <a:endParaRPr lang="cs-CZ" sz="1600" b="1" dirty="0" smtClean="0">
              <a:latin typeface="Cambria" pitchFamily="18" charset="0"/>
            </a:endParaRPr>
          </a:p>
          <a:p>
            <a:r>
              <a:rPr lang="cs-CZ" sz="1600" b="1" dirty="0" smtClean="0">
                <a:latin typeface="Cambria" pitchFamily="18" charset="0"/>
              </a:rPr>
              <a:t>Vzdělávací oblast: </a:t>
            </a:r>
            <a:r>
              <a:rPr lang="cs-CZ" sz="1600" dirty="0" smtClean="0">
                <a:latin typeface="Cambria" pitchFamily="18" charset="0"/>
              </a:rPr>
              <a:t>Člověk a společnost</a:t>
            </a:r>
          </a:p>
          <a:p>
            <a:r>
              <a:rPr lang="cs-CZ" sz="1600" b="1" dirty="0" smtClean="0">
                <a:latin typeface="Cambria" pitchFamily="18" charset="0"/>
              </a:rPr>
              <a:t>Vzdělávací obor: </a:t>
            </a:r>
            <a:r>
              <a:rPr lang="cs-CZ" sz="1600" dirty="0" smtClean="0">
                <a:latin typeface="Cambria" pitchFamily="18" charset="0"/>
              </a:rPr>
              <a:t>Dějepis</a:t>
            </a:r>
          </a:p>
          <a:p>
            <a:r>
              <a:rPr lang="cs-CZ" sz="1600" b="1" dirty="0" smtClean="0">
                <a:latin typeface="Cambria" pitchFamily="18" charset="0"/>
              </a:rPr>
              <a:t>Téma: SSSR mezi světovými válkami</a:t>
            </a:r>
          </a:p>
          <a:p>
            <a:endParaRPr lang="cs-CZ" sz="1600" dirty="0" smtClean="0">
              <a:latin typeface="Cambria" pitchFamily="18" charset="0"/>
            </a:endParaRPr>
          </a:p>
          <a:p>
            <a:r>
              <a:rPr lang="cs-CZ" sz="1600" b="1" dirty="0" smtClean="0">
                <a:latin typeface="Cambria" pitchFamily="18" charset="0"/>
              </a:rPr>
              <a:t>Anotace:</a:t>
            </a:r>
            <a:r>
              <a:rPr lang="cs-CZ" sz="1600" dirty="0" smtClean="0">
                <a:latin typeface="Cambria" pitchFamily="18" charset="0"/>
              </a:rPr>
              <a:t>  Prezentace představuje situaci  v Rusku v období občanské války a vývoj v SSSR v meziválečném období.  Přibližuje stav  tehdejšího sovětského hospodářství, zabývá se charakteristikou stalinské éry 30. let.</a:t>
            </a:r>
          </a:p>
          <a:p>
            <a:endParaRPr lang="cs-CZ" sz="1600" b="1" dirty="0" smtClean="0">
              <a:latin typeface="Cambria" pitchFamily="18" charset="0"/>
            </a:endParaRPr>
          </a:p>
          <a:p>
            <a:r>
              <a:rPr lang="cs-CZ" sz="1600" b="1" dirty="0" smtClean="0">
                <a:latin typeface="Cambria" pitchFamily="18" charset="0"/>
              </a:rPr>
              <a:t>Druh učebního materiálu</a:t>
            </a:r>
            <a:r>
              <a:rPr lang="cs-CZ" sz="1600" dirty="0" smtClean="0">
                <a:latin typeface="Cambria" pitchFamily="18" charset="0"/>
              </a:rPr>
              <a:t>: prezentace</a:t>
            </a:r>
          </a:p>
          <a:p>
            <a:endParaRPr lang="cs-CZ" sz="1600" dirty="0">
              <a:latin typeface="Cambria" pitchFamily="18" charset="0"/>
            </a:endParaRPr>
          </a:p>
          <a:p>
            <a:r>
              <a:rPr lang="cs-CZ" sz="1600" b="1" dirty="0" smtClean="0">
                <a:latin typeface="Cambria" pitchFamily="18" charset="0"/>
              </a:rPr>
              <a:t>Očekávaný výstup</a:t>
            </a:r>
            <a:r>
              <a:rPr lang="cs-CZ" sz="1600" dirty="0" smtClean="0">
                <a:latin typeface="Cambria" pitchFamily="18" charset="0"/>
              </a:rPr>
              <a:t>:  Žáci charakterizují porevoluční vývoj v Rusku a SSSR, zvláště chápou specifika vývoje sovětského hospodářství a sovětského totalitního  režimu v období stalinismu.</a:t>
            </a:r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 bwMode="auto">
          <a:xfrm>
            <a:off x="-35476" y="766192"/>
            <a:ext cx="9144000" cy="790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9pPr>
          </a:lstStyle>
          <a:p>
            <a:r>
              <a:rPr lang="cs-CZ" sz="2800" b="1" dirty="0" smtClean="0">
                <a:latin typeface="Cambria" pitchFamily="18" charset="0"/>
              </a:rPr>
              <a:t>SSSR mezi světovými válkami</a:t>
            </a:r>
            <a:endParaRPr lang="cs-CZ" sz="2800" b="1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653509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16632"/>
            <a:ext cx="7056784" cy="648072"/>
          </a:xfrm>
        </p:spPr>
        <p:txBody>
          <a:bodyPr>
            <a:normAutofit/>
          </a:bodyPr>
          <a:lstStyle/>
          <a:p>
            <a:r>
              <a:rPr lang="cs-CZ" sz="3500" dirty="0" smtClean="0">
                <a:latin typeface="Cambria" pitchFamily="18" charset="0"/>
              </a:rPr>
              <a:t>Odpor proti komunistické vládě</a:t>
            </a:r>
            <a:endParaRPr lang="cs-CZ" sz="3500" dirty="0">
              <a:latin typeface="Cambr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11960" y="1124744"/>
            <a:ext cx="4680520" cy="5400599"/>
          </a:xfrm>
        </p:spPr>
        <p:txBody>
          <a:bodyPr>
            <a:normAutofit/>
          </a:bodyPr>
          <a:lstStyle/>
          <a:p>
            <a:pPr lvl="0"/>
            <a:r>
              <a:rPr lang="cs-CZ" sz="2500" dirty="0">
                <a:latin typeface="Cambria" pitchFamily="18" charset="0"/>
              </a:rPr>
              <a:t>mezi odpůrci režimu téměř všechny nebolševické skupiny</a:t>
            </a:r>
          </a:p>
          <a:p>
            <a:pPr lvl="1"/>
            <a:r>
              <a:rPr lang="cs-CZ" sz="2300" dirty="0">
                <a:latin typeface="Cambria" pitchFamily="18" charset="0"/>
              </a:rPr>
              <a:t>bývalá šlechta, stoupenci </a:t>
            </a:r>
            <a:r>
              <a:rPr lang="cs-CZ" sz="2300" dirty="0" smtClean="0">
                <a:latin typeface="Cambria" pitchFamily="18" charset="0"/>
              </a:rPr>
              <a:t>cara, liberálové </a:t>
            </a:r>
            <a:r>
              <a:rPr lang="cs-CZ" sz="2300" dirty="0">
                <a:latin typeface="Cambria" pitchFamily="18" charset="0"/>
              </a:rPr>
              <a:t>i ruští socialisté</a:t>
            </a:r>
          </a:p>
          <a:p>
            <a:pPr lvl="0"/>
            <a:r>
              <a:rPr lang="cs-CZ" sz="2500" i="1" dirty="0">
                <a:latin typeface="Cambria" pitchFamily="18" charset="0"/>
              </a:rPr>
              <a:t>občanská válka</a:t>
            </a:r>
            <a:r>
              <a:rPr lang="cs-CZ" sz="2500" dirty="0">
                <a:latin typeface="Cambria" pitchFamily="18" charset="0"/>
              </a:rPr>
              <a:t> „</a:t>
            </a:r>
            <a:r>
              <a:rPr lang="cs-CZ" sz="2500" dirty="0" smtClean="0">
                <a:latin typeface="Cambria" pitchFamily="18" charset="0"/>
              </a:rPr>
              <a:t>bílých“ </a:t>
            </a:r>
            <a:r>
              <a:rPr lang="cs-CZ" sz="2500" dirty="0">
                <a:latin typeface="Cambria" pitchFamily="18" charset="0"/>
              </a:rPr>
              <a:t>proti „rudým</a:t>
            </a:r>
            <a:r>
              <a:rPr lang="cs-CZ" sz="2500" dirty="0" smtClean="0">
                <a:latin typeface="Cambria" pitchFamily="18" charset="0"/>
              </a:rPr>
              <a:t>“</a:t>
            </a:r>
          </a:p>
          <a:p>
            <a:pPr lvl="1"/>
            <a:r>
              <a:rPr lang="cs-CZ" sz="2300" dirty="0" smtClean="0">
                <a:latin typeface="Cambria" pitchFamily="18" charset="0"/>
              </a:rPr>
              <a:t>vyvraždění carské rodiny (červenec 1918)</a:t>
            </a:r>
            <a:endParaRPr lang="cs-CZ" sz="2300" dirty="0">
              <a:latin typeface="Cambria" pitchFamily="18" charset="0"/>
            </a:endParaRPr>
          </a:p>
          <a:p>
            <a:pPr lvl="1"/>
            <a:r>
              <a:rPr lang="cs-CZ" sz="2300" dirty="0">
                <a:latin typeface="Cambria" pitchFamily="18" charset="0"/>
              </a:rPr>
              <a:t>vítězství Rudé armády (i přes pomoc Dohody straně „bílých“)</a:t>
            </a:r>
          </a:p>
          <a:p>
            <a:pPr lvl="1"/>
            <a:r>
              <a:rPr lang="cs-CZ" sz="2300" dirty="0">
                <a:latin typeface="Cambria" pitchFamily="18" charset="0"/>
              </a:rPr>
              <a:t>účast čs. legií v bojích proti bolševikům</a:t>
            </a:r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7504" y="1268760"/>
            <a:ext cx="4176464" cy="54726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Zaoblený obdélník 5"/>
          <p:cNvSpPr/>
          <p:nvPr/>
        </p:nvSpPr>
        <p:spPr>
          <a:xfrm>
            <a:off x="4308489" y="5949280"/>
            <a:ext cx="2592288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Cambria" pitchFamily="18" charset="0"/>
              </a:rPr>
              <a:t>plakát agitující ke vstupu do Rudé armády</a:t>
            </a:r>
            <a:endParaRPr lang="cs-CZ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84616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colorTemperature colorTemp="88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05897" y="3397898"/>
            <a:ext cx="4675034" cy="320435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4" cstate="screen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499984" y="134634"/>
            <a:ext cx="4464496" cy="309634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6" cstate="screen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harpenSoften amount="25000"/>
                    </a14:imgEffect>
                    <a14:imgEffect>
                      <a14:colorTemperature colorTemp="88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38358" y="1666675"/>
            <a:ext cx="4032448" cy="4968552"/>
          </a:xfrm>
          <a:prstGeom prst="rect">
            <a:avLst/>
          </a:prstGeom>
        </p:spPr>
      </p:pic>
      <p:sp>
        <p:nvSpPr>
          <p:cNvPr id="6" name="Zaoblený obdélník 5"/>
          <p:cNvSpPr/>
          <p:nvPr/>
        </p:nvSpPr>
        <p:spPr>
          <a:xfrm>
            <a:off x="835472" y="404664"/>
            <a:ext cx="2880320" cy="720080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latin typeface="Cambria" pitchFamily="18" charset="0"/>
              </a:rPr>
              <a:t>občanská válka</a:t>
            </a:r>
          </a:p>
          <a:p>
            <a:pPr algn="ctr"/>
            <a:r>
              <a:rPr lang="cs-CZ" sz="2000" dirty="0" smtClean="0">
                <a:latin typeface="Cambria" pitchFamily="18" charset="0"/>
              </a:rPr>
              <a:t>v Rusku  (1918 – 1922)</a:t>
            </a:r>
            <a:endParaRPr lang="cs-CZ" sz="2000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290483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4690864" cy="663352"/>
          </a:xfrm>
        </p:spPr>
        <p:txBody>
          <a:bodyPr>
            <a:normAutofit/>
          </a:bodyPr>
          <a:lstStyle/>
          <a:p>
            <a:r>
              <a:rPr lang="cs-CZ" sz="3500" dirty="0" smtClean="0">
                <a:latin typeface="Cambria" pitchFamily="18" charset="0"/>
              </a:rPr>
              <a:t>SSSR (Sovětský svaz)</a:t>
            </a:r>
            <a:endParaRPr lang="cs-CZ" sz="3500" dirty="0">
              <a:latin typeface="Cambr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28800"/>
            <a:ext cx="4320480" cy="4618856"/>
          </a:xfrm>
        </p:spPr>
        <p:txBody>
          <a:bodyPr>
            <a:normAutofit/>
          </a:bodyPr>
          <a:lstStyle/>
          <a:p>
            <a:r>
              <a:rPr lang="cs-CZ" sz="2600" i="1" dirty="0" smtClean="0">
                <a:latin typeface="Cambria" pitchFamily="18" charset="0"/>
              </a:rPr>
              <a:t>Svaz sovětských socialistických republik</a:t>
            </a:r>
          </a:p>
          <a:p>
            <a:pPr lvl="1"/>
            <a:r>
              <a:rPr lang="cs-CZ" sz="2400" dirty="0">
                <a:latin typeface="Cambria" pitchFamily="18" charset="0"/>
              </a:rPr>
              <a:t>název od roku 1922</a:t>
            </a:r>
          </a:p>
          <a:p>
            <a:pPr lvl="1"/>
            <a:r>
              <a:rPr lang="cs-CZ" sz="2400" dirty="0">
                <a:latin typeface="Cambria" pitchFamily="18" charset="0"/>
              </a:rPr>
              <a:t>15 svazových republik</a:t>
            </a:r>
          </a:p>
          <a:p>
            <a:pPr lvl="1"/>
            <a:r>
              <a:rPr lang="cs-CZ" sz="2400" dirty="0">
                <a:latin typeface="Cambria" pitchFamily="18" charset="0"/>
              </a:rPr>
              <a:t>výsadní postavení </a:t>
            </a:r>
            <a:r>
              <a:rPr lang="cs-CZ" sz="2400" dirty="0" smtClean="0">
                <a:latin typeface="Cambria" pitchFamily="18" charset="0"/>
              </a:rPr>
              <a:t>Ruska</a:t>
            </a:r>
          </a:p>
          <a:p>
            <a:pPr marL="356616" lvl="1" indent="0">
              <a:buNone/>
            </a:pPr>
            <a:endParaRPr lang="cs-CZ" dirty="0">
              <a:latin typeface="Cambria" pitchFamily="18" charset="0"/>
            </a:endParaRPr>
          </a:p>
          <a:p>
            <a:pPr lvl="0"/>
            <a:r>
              <a:rPr lang="cs-CZ" sz="2500" dirty="0">
                <a:latin typeface="Cambria" pitchFamily="18" charset="0"/>
              </a:rPr>
              <a:t>centrální </a:t>
            </a:r>
            <a:r>
              <a:rPr lang="cs-CZ" sz="2500" dirty="0" smtClean="0">
                <a:latin typeface="Cambria" pitchFamily="18" charset="0"/>
              </a:rPr>
              <a:t>řízení státu a hospodářství komunistickou </a:t>
            </a:r>
            <a:r>
              <a:rPr lang="cs-CZ" sz="2500" dirty="0">
                <a:latin typeface="Cambria" pitchFamily="18" charset="0"/>
              </a:rPr>
              <a:t>stranou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saturation sat="200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509054"/>
            <a:ext cx="4104456" cy="558424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Zaoblený obdélník 4"/>
          <p:cNvSpPr/>
          <p:nvPr/>
        </p:nvSpPr>
        <p:spPr>
          <a:xfrm>
            <a:off x="2797448" y="5862398"/>
            <a:ext cx="2376264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i="1" dirty="0" smtClean="0">
                <a:latin typeface="Cambria" pitchFamily="18" charset="0"/>
              </a:rPr>
              <a:t>„Soudruh Lenin zbavuje zemi špíny.“</a:t>
            </a:r>
            <a:endParaRPr lang="cs-CZ" i="1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977744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4186808" cy="663352"/>
          </a:xfrm>
        </p:spPr>
        <p:txBody>
          <a:bodyPr>
            <a:normAutofit/>
          </a:bodyPr>
          <a:lstStyle/>
          <a:p>
            <a:r>
              <a:rPr lang="cs-CZ" sz="3500" dirty="0" smtClean="0">
                <a:latin typeface="Cambria" pitchFamily="18" charset="0"/>
              </a:rPr>
              <a:t>Hospodářství SSSR</a:t>
            </a:r>
            <a:endParaRPr lang="cs-CZ" sz="3500" dirty="0">
              <a:latin typeface="Cambr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370683"/>
            <a:ext cx="4608512" cy="5112568"/>
          </a:xfrm>
        </p:spPr>
        <p:txBody>
          <a:bodyPr>
            <a:normAutofit fontScale="92500" lnSpcReduction="10000"/>
          </a:bodyPr>
          <a:lstStyle/>
          <a:p>
            <a:pPr lvl="0"/>
            <a:r>
              <a:rPr lang="cs-CZ" sz="2600" b="1" dirty="0">
                <a:latin typeface="Cambria" pitchFamily="18" charset="0"/>
              </a:rPr>
              <a:t>industrializace země</a:t>
            </a:r>
          </a:p>
          <a:p>
            <a:pPr lvl="1"/>
            <a:r>
              <a:rPr lang="cs-CZ" sz="2500" dirty="0">
                <a:latin typeface="Cambria" pitchFamily="18" charset="0"/>
              </a:rPr>
              <a:t>zavádění průmyslu do hospodářství</a:t>
            </a:r>
          </a:p>
          <a:p>
            <a:pPr lvl="1"/>
            <a:r>
              <a:rPr lang="cs-CZ" sz="2500" dirty="0">
                <a:latin typeface="Cambria" pitchFamily="18" charset="0"/>
              </a:rPr>
              <a:t>upřednostňování těžkého </a:t>
            </a:r>
            <a:r>
              <a:rPr lang="cs-CZ" sz="2500" dirty="0" smtClean="0">
                <a:latin typeface="Cambria" pitchFamily="18" charset="0"/>
              </a:rPr>
              <a:t>průmyslu</a:t>
            </a:r>
          </a:p>
          <a:p>
            <a:pPr lvl="1"/>
            <a:endParaRPr lang="cs-CZ" sz="2500" dirty="0">
              <a:latin typeface="Cambria" pitchFamily="18" charset="0"/>
            </a:endParaRPr>
          </a:p>
          <a:p>
            <a:pPr lvl="0"/>
            <a:r>
              <a:rPr lang="cs-CZ" sz="2600" b="1" dirty="0" smtClean="0">
                <a:latin typeface="Cambria" pitchFamily="18" charset="0"/>
              </a:rPr>
              <a:t>kolektivizace </a:t>
            </a:r>
            <a:r>
              <a:rPr lang="cs-CZ" sz="2600" b="1" dirty="0">
                <a:latin typeface="Cambria" pitchFamily="18" charset="0"/>
              </a:rPr>
              <a:t>zemědělství</a:t>
            </a:r>
          </a:p>
          <a:p>
            <a:pPr lvl="1"/>
            <a:r>
              <a:rPr lang="cs-CZ" sz="2500" dirty="0">
                <a:latin typeface="Cambria" pitchFamily="18" charset="0"/>
              </a:rPr>
              <a:t>násilně vytvořené zemědělské organizace (kolchozy</a:t>
            </a:r>
            <a:r>
              <a:rPr lang="cs-CZ" sz="2500" dirty="0" smtClean="0">
                <a:latin typeface="Cambria" pitchFamily="18" charset="0"/>
              </a:rPr>
              <a:t>)</a:t>
            </a:r>
            <a:endParaRPr lang="cs-CZ" sz="2500" dirty="0">
              <a:latin typeface="Cambria" pitchFamily="18" charset="0"/>
            </a:endParaRPr>
          </a:p>
          <a:p>
            <a:pPr lvl="1"/>
            <a:r>
              <a:rPr lang="cs-CZ" sz="2500" dirty="0">
                <a:latin typeface="Cambria" pitchFamily="18" charset="0"/>
              </a:rPr>
              <a:t>nucení rolníků pod nátlakem ke vstupu do kolchozů</a:t>
            </a:r>
          </a:p>
          <a:p>
            <a:pPr lvl="2"/>
            <a:r>
              <a:rPr lang="cs-CZ" sz="2500" dirty="0">
                <a:latin typeface="Cambria" pitchFamily="18" charset="0"/>
              </a:rPr>
              <a:t>zde práce na </a:t>
            </a:r>
            <a:r>
              <a:rPr lang="cs-CZ" sz="2500" dirty="0" smtClean="0">
                <a:latin typeface="Cambria" pitchFamily="18" charset="0"/>
              </a:rPr>
              <a:t>společném </a:t>
            </a:r>
            <a:r>
              <a:rPr lang="cs-CZ" sz="2500" dirty="0">
                <a:latin typeface="Cambria" pitchFamily="18" charset="0"/>
              </a:rPr>
              <a:t>majetku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6926" y="908720"/>
            <a:ext cx="4025737" cy="5705475"/>
          </a:xfrm>
          <a:prstGeom prst="rect">
            <a:avLst/>
          </a:prstGeom>
        </p:spPr>
      </p:pic>
      <p:sp>
        <p:nvSpPr>
          <p:cNvPr id="5" name="Zaoblený obdélník 4"/>
          <p:cNvSpPr/>
          <p:nvPr/>
        </p:nvSpPr>
        <p:spPr>
          <a:xfrm>
            <a:off x="6586399" y="476672"/>
            <a:ext cx="2376264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i="1" dirty="0" smtClean="0">
                <a:latin typeface="Cambria" pitchFamily="18" charset="0"/>
              </a:rPr>
              <a:t>„Pojď, soudruhu,</a:t>
            </a:r>
          </a:p>
          <a:p>
            <a:pPr algn="ctr"/>
            <a:r>
              <a:rPr lang="cs-CZ" i="1" dirty="0" smtClean="0">
                <a:latin typeface="Cambria" pitchFamily="18" charset="0"/>
              </a:rPr>
              <a:t>do našeho kolchozu!“</a:t>
            </a:r>
            <a:endParaRPr lang="cs-CZ" i="1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474197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476672"/>
            <a:ext cx="8496943" cy="641008"/>
          </a:xfrm>
        </p:spPr>
        <p:txBody>
          <a:bodyPr/>
          <a:lstStyle/>
          <a:p>
            <a:pPr algn="ctr"/>
            <a:r>
              <a:rPr lang="cs-CZ" sz="3500" dirty="0" smtClean="0">
                <a:latin typeface="Cambria" pitchFamily="18" charset="0"/>
              </a:rPr>
              <a:t>Otázky a úkoly </a:t>
            </a:r>
            <a:endParaRPr lang="cs-CZ" sz="3500" dirty="0">
              <a:latin typeface="Cambria" pitchFamily="18" charset="0"/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179512" y="980728"/>
            <a:ext cx="8784976" cy="151216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2400" dirty="0" smtClean="0">
              <a:latin typeface="Cambria" pitchFamily="18" charset="0"/>
            </a:endParaRPr>
          </a:p>
          <a:p>
            <a:endParaRPr lang="cs-CZ" sz="2400" dirty="0">
              <a:latin typeface="Cambria" pitchFamily="18" charset="0"/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509993" y="1556792"/>
            <a:ext cx="8124013" cy="237626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b="1" dirty="0" smtClean="0">
                <a:latin typeface="Cambria" pitchFamily="18" charset="0"/>
              </a:rPr>
              <a:t>1.</a:t>
            </a:r>
            <a:r>
              <a:rPr lang="cs-CZ" sz="2400" dirty="0" smtClean="0">
                <a:latin typeface="Cambria" pitchFamily="18" charset="0"/>
              </a:rPr>
              <a:t> </a:t>
            </a:r>
            <a:r>
              <a:rPr lang="cs-CZ" sz="2400" dirty="0">
                <a:latin typeface="Cambria" pitchFamily="18" charset="0"/>
              </a:rPr>
              <a:t>	</a:t>
            </a:r>
            <a:r>
              <a:rPr lang="cs-CZ" sz="2400" dirty="0" smtClean="0">
                <a:latin typeface="Cambria" pitchFamily="18" charset="0"/>
              </a:rPr>
              <a:t>Jak se vyvíjela situace v Rusku po bolševickém 	převratu?</a:t>
            </a:r>
          </a:p>
          <a:p>
            <a:r>
              <a:rPr lang="cs-CZ" sz="2400" dirty="0" smtClean="0">
                <a:latin typeface="Cambria" pitchFamily="18" charset="0"/>
              </a:rPr>
              <a:t>2.	Vysvětlete pojem industrializace. Jak se projevila v 	hospodářském vývoji SSSR.</a:t>
            </a:r>
          </a:p>
          <a:p>
            <a:r>
              <a:rPr lang="cs-CZ" sz="2400" dirty="0" smtClean="0">
                <a:latin typeface="Cambria" pitchFamily="18" charset="0"/>
              </a:rPr>
              <a:t>3.	Charakterizujte proces kolektivizace a její důsledky.</a:t>
            </a:r>
          </a:p>
          <a:p>
            <a:endParaRPr lang="cs-CZ" sz="2400" dirty="0" smtClean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55404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404664"/>
            <a:ext cx="8280920" cy="58785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200" dirty="0">
                <a:latin typeface="Cambria" pitchFamily="18" charset="0"/>
              </a:rPr>
              <a:t>Text: Mgr. František </a:t>
            </a:r>
            <a:r>
              <a:rPr lang="cs-CZ" sz="2200" dirty="0" smtClean="0">
                <a:latin typeface="Cambria" pitchFamily="18" charset="0"/>
              </a:rPr>
              <a:t>Šturma</a:t>
            </a:r>
          </a:p>
          <a:p>
            <a:pPr lvl="0"/>
            <a:endParaRPr lang="cs-CZ" sz="2200" dirty="0">
              <a:latin typeface="Cambria" pitchFamily="18" charset="0"/>
            </a:endParaRPr>
          </a:p>
          <a:p>
            <a:pPr lvl="0"/>
            <a:r>
              <a:rPr lang="cs-CZ" sz="2200" dirty="0">
                <a:latin typeface="Cambria" pitchFamily="18" charset="0"/>
              </a:rPr>
              <a:t>Použité obrázky</a:t>
            </a:r>
            <a:r>
              <a:rPr lang="cs-CZ" sz="2200" dirty="0" smtClean="0">
                <a:latin typeface="Cambria" pitchFamily="18" charset="0"/>
              </a:rPr>
              <a:t>:</a:t>
            </a:r>
          </a:p>
          <a:p>
            <a:pPr lvl="0"/>
            <a:endParaRPr lang="cs-CZ" sz="2200" dirty="0" smtClean="0">
              <a:latin typeface="Cambria" pitchFamily="18" charset="0"/>
            </a:endParaRPr>
          </a:p>
          <a:p>
            <a:r>
              <a:rPr lang="cs-CZ" sz="1400" dirty="0" err="1">
                <a:latin typeface="Cambria" pitchFamily="18" charset="0"/>
              </a:rPr>
              <a:t>Soubor:Tyzapisalsa.jpg</a:t>
            </a:r>
            <a:r>
              <a:rPr lang="cs-CZ" sz="1400" dirty="0">
                <a:latin typeface="Cambria" pitchFamily="18" charset="0"/>
              </a:rPr>
              <a:t>. In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: </a:t>
            </a:r>
            <a:r>
              <a:rPr lang="cs-CZ" sz="1400" dirty="0" err="1">
                <a:latin typeface="Cambria" pitchFamily="18" charset="0"/>
              </a:rPr>
              <a:t>the</a:t>
            </a:r>
            <a:r>
              <a:rPr lang="cs-CZ" sz="1400" dirty="0">
                <a:latin typeface="Cambria" pitchFamily="18" charset="0"/>
              </a:rPr>
              <a:t> free </a:t>
            </a:r>
            <a:r>
              <a:rPr lang="cs-CZ" sz="1400" dirty="0" err="1">
                <a:latin typeface="Cambria" pitchFamily="18" charset="0"/>
              </a:rPr>
              <a:t>encyclopedia</a:t>
            </a:r>
            <a:r>
              <a:rPr lang="cs-CZ" sz="1400" dirty="0">
                <a:latin typeface="Cambria" pitchFamily="18" charset="0"/>
              </a:rPr>
              <a:t> [online]. St. </a:t>
            </a:r>
            <a:r>
              <a:rPr lang="cs-CZ" sz="1400" dirty="0" err="1">
                <a:latin typeface="Cambria" pitchFamily="18" charset="0"/>
              </a:rPr>
              <a:t>Petersburg</a:t>
            </a:r>
            <a:r>
              <a:rPr lang="cs-CZ" sz="1400" dirty="0">
                <a:latin typeface="Cambria" pitchFamily="18" charset="0"/>
              </a:rPr>
              <a:t> (Florida) :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</a:t>
            </a:r>
            <a:r>
              <a:rPr lang="cs-CZ" sz="1400" dirty="0" err="1">
                <a:latin typeface="Cambria" pitchFamily="18" charset="0"/>
              </a:rPr>
              <a:t>Foundation</a:t>
            </a:r>
            <a:r>
              <a:rPr lang="cs-CZ" sz="1400" dirty="0">
                <a:latin typeface="Cambria" pitchFamily="18" charset="0"/>
              </a:rPr>
              <a:t>, [cit. 2011-11-29]. Dostupné z WWW: &lt;</a:t>
            </a:r>
          </a:p>
          <a:p>
            <a:r>
              <a:rPr lang="cs-CZ" sz="1400" dirty="0">
                <a:latin typeface="Cambria" pitchFamily="18" charset="0"/>
              </a:rPr>
              <a:t>http://commons.wikimedia.org/wiki/</a:t>
            </a:r>
            <a:r>
              <a:rPr lang="cs-CZ" sz="1400" dirty="0" err="1">
                <a:latin typeface="Cambria" pitchFamily="18" charset="0"/>
              </a:rPr>
              <a:t>File:Tyzapisalsa.jpg</a:t>
            </a:r>
            <a:r>
              <a:rPr lang="cs-CZ" sz="1400" dirty="0">
                <a:latin typeface="Cambria" pitchFamily="18" charset="0"/>
              </a:rPr>
              <a:t>&gt;.</a:t>
            </a:r>
          </a:p>
          <a:p>
            <a:r>
              <a:rPr lang="cs-CZ" sz="1400" dirty="0">
                <a:latin typeface="Cambria" pitchFamily="18" charset="0"/>
              </a:rPr>
              <a:t> </a:t>
            </a:r>
          </a:p>
          <a:p>
            <a:r>
              <a:rPr lang="cs-CZ" sz="1400" dirty="0" err="1">
                <a:latin typeface="Cambria" pitchFamily="18" charset="0"/>
              </a:rPr>
              <a:t>Soubor:CWRArticleImage.jpg</a:t>
            </a:r>
            <a:r>
              <a:rPr lang="cs-CZ" sz="1400" dirty="0">
                <a:latin typeface="Cambria" pitchFamily="18" charset="0"/>
              </a:rPr>
              <a:t>. In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: </a:t>
            </a:r>
            <a:r>
              <a:rPr lang="cs-CZ" sz="1400" dirty="0" err="1">
                <a:latin typeface="Cambria" pitchFamily="18" charset="0"/>
              </a:rPr>
              <a:t>the</a:t>
            </a:r>
            <a:r>
              <a:rPr lang="cs-CZ" sz="1400" dirty="0">
                <a:latin typeface="Cambria" pitchFamily="18" charset="0"/>
              </a:rPr>
              <a:t> free </a:t>
            </a:r>
            <a:r>
              <a:rPr lang="cs-CZ" sz="1400" dirty="0" err="1">
                <a:latin typeface="Cambria" pitchFamily="18" charset="0"/>
              </a:rPr>
              <a:t>encyclopedia</a:t>
            </a:r>
            <a:r>
              <a:rPr lang="cs-CZ" sz="1400" dirty="0">
                <a:latin typeface="Cambria" pitchFamily="18" charset="0"/>
              </a:rPr>
              <a:t> [online]. St. </a:t>
            </a:r>
            <a:r>
              <a:rPr lang="cs-CZ" sz="1400" dirty="0" err="1">
                <a:latin typeface="Cambria" pitchFamily="18" charset="0"/>
              </a:rPr>
              <a:t>Petersburg</a:t>
            </a:r>
            <a:r>
              <a:rPr lang="cs-CZ" sz="1400" dirty="0">
                <a:latin typeface="Cambria" pitchFamily="18" charset="0"/>
              </a:rPr>
              <a:t> (Florida) :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</a:t>
            </a:r>
            <a:r>
              <a:rPr lang="cs-CZ" sz="1400" dirty="0" err="1">
                <a:latin typeface="Cambria" pitchFamily="18" charset="0"/>
              </a:rPr>
              <a:t>Foundation</a:t>
            </a:r>
            <a:r>
              <a:rPr lang="cs-CZ" sz="1400" dirty="0">
                <a:latin typeface="Cambria" pitchFamily="18" charset="0"/>
              </a:rPr>
              <a:t>, [cit. 2011-11-29]. Dostupné z WWW: &lt; http://cs.wikipedia.org/wiki/</a:t>
            </a:r>
            <a:r>
              <a:rPr lang="cs-CZ" sz="1400" dirty="0" err="1">
                <a:latin typeface="Cambria" pitchFamily="18" charset="0"/>
              </a:rPr>
              <a:t>Soubor:CWRArticleImage.jpg</a:t>
            </a:r>
            <a:r>
              <a:rPr lang="cs-CZ" sz="1400" dirty="0">
                <a:latin typeface="Cambria" pitchFamily="18" charset="0"/>
              </a:rPr>
              <a:t>&gt;.</a:t>
            </a:r>
          </a:p>
          <a:p>
            <a:r>
              <a:rPr lang="cs-CZ" sz="1400" dirty="0">
                <a:latin typeface="Cambria" pitchFamily="18" charset="0"/>
              </a:rPr>
              <a:t> </a:t>
            </a:r>
          </a:p>
          <a:p>
            <a:r>
              <a:rPr lang="cs-CZ" sz="1400" dirty="0">
                <a:latin typeface="Cambria" pitchFamily="18" charset="0"/>
              </a:rPr>
              <a:t>Soubor:A._Apsit_1918.jpg. In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: </a:t>
            </a:r>
            <a:r>
              <a:rPr lang="cs-CZ" sz="1400" dirty="0" err="1">
                <a:latin typeface="Cambria" pitchFamily="18" charset="0"/>
              </a:rPr>
              <a:t>the</a:t>
            </a:r>
            <a:r>
              <a:rPr lang="cs-CZ" sz="1400" dirty="0">
                <a:latin typeface="Cambria" pitchFamily="18" charset="0"/>
              </a:rPr>
              <a:t> free </a:t>
            </a:r>
            <a:r>
              <a:rPr lang="cs-CZ" sz="1400" dirty="0" err="1">
                <a:latin typeface="Cambria" pitchFamily="18" charset="0"/>
              </a:rPr>
              <a:t>encyclopedia</a:t>
            </a:r>
            <a:r>
              <a:rPr lang="cs-CZ" sz="1400" dirty="0">
                <a:latin typeface="Cambria" pitchFamily="18" charset="0"/>
              </a:rPr>
              <a:t> [online]. St. </a:t>
            </a:r>
            <a:r>
              <a:rPr lang="cs-CZ" sz="1400" dirty="0" err="1">
                <a:latin typeface="Cambria" pitchFamily="18" charset="0"/>
              </a:rPr>
              <a:t>Petersburg</a:t>
            </a:r>
            <a:r>
              <a:rPr lang="cs-CZ" sz="1400" dirty="0">
                <a:latin typeface="Cambria" pitchFamily="18" charset="0"/>
              </a:rPr>
              <a:t> (Florida) :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</a:t>
            </a:r>
            <a:r>
              <a:rPr lang="cs-CZ" sz="1400" dirty="0" err="1">
                <a:latin typeface="Cambria" pitchFamily="18" charset="0"/>
              </a:rPr>
              <a:t>Foundation</a:t>
            </a:r>
            <a:r>
              <a:rPr lang="cs-CZ" sz="1400" dirty="0">
                <a:latin typeface="Cambria" pitchFamily="18" charset="0"/>
              </a:rPr>
              <a:t>, [cit. 2011-11-29]. Dostupné z WWW: &lt; http://commons.wikimedia.org/wiki/File:A._Apsit_1918.jpg&gt;.</a:t>
            </a:r>
          </a:p>
          <a:p>
            <a:r>
              <a:rPr lang="cs-CZ" sz="1400" dirty="0">
                <a:latin typeface="Cambria" pitchFamily="18" charset="0"/>
              </a:rPr>
              <a:t> </a:t>
            </a:r>
          </a:p>
          <a:p>
            <a:r>
              <a:rPr lang="cs-CZ" sz="1400" dirty="0" err="1">
                <a:latin typeface="Cambria" pitchFamily="18" charset="0"/>
              </a:rPr>
              <a:t>Soubor:Red_Guard_Vulkan_factory.jpg</a:t>
            </a:r>
            <a:r>
              <a:rPr lang="cs-CZ" sz="1400" dirty="0">
                <a:latin typeface="Cambria" pitchFamily="18" charset="0"/>
              </a:rPr>
              <a:t>. In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: </a:t>
            </a:r>
            <a:r>
              <a:rPr lang="cs-CZ" sz="1400" dirty="0" err="1">
                <a:latin typeface="Cambria" pitchFamily="18" charset="0"/>
              </a:rPr>
              <a:t>the</a:t>
            </a:r>
            <a:r>
              <a:rPr lang="cs-CZ" sz="1400" dirty="0">
                <a:latin typeface="Cambria" pitchFamily="18" charset="0"/>
              </a:rPr>
              <a:t> free </a:t>
            </a:r>
            <a:r>
              <a:rPr lang="cs-CZ" sz="1400" dirty="0" err="1">
                <a:latin typeface="Cambria" pitchFamily="18" charset="0"/>
              </a:rPr>
              <a:t>encyclopedia</a:t>
            </a:r>
            <a:r>
              <a:rPr lang="cs-CZ" sz="1400" dirty="0">
                <a:latin typeface="Cambria" pitchFamily="18" charset="0"/>
              </a:rPr>
              <a:t> [online]. St. </a:t>
            </a:r>
            <a:r>
              <a:rPr lang="cs-CZ" sz="1400" dirty="0" err="1">
                <a:latin typeface="Cambria" pitchFamily="18" charset="0"/>
              </a:rPr>
              <a:t>Petersburg</a:t>
            </a:r>
            <a:r>
              <a:rPr lang="cs-CZ" sz="1400" dirty="0">
                <a:latin typeface="Cambria" pitchFamily="18" charset="0"/>
              </a:rPr>
              <a:t> (Florida) :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</a:t>
            </a:r>
            <a:r>
              <a:rPr lang="cs-CZ" sz="1400" dirty="0" err="1">
                <a:latin typeface="Cambria" pitchFamily="18" charset="0"/>
              </a:rPr>
              <a:t>Foundation</a:t>
            </a:r>
            <a:r>
              <a:rPr lang="cs-CZ" sz="1400" dirty="0">
                <a:latin typeface="Cambria" pitchFamily="18" charset="0"/>
              </a:rPr>
              <a:t>, [cit. 2011-11-29]. Dostupné z WWW: &lt; http://cs.wikipedia.org/wiki/</a:t>
            </a:r>
            <a:r>
              <a:rPr lang="cs-CZ" sz="1400" dirty="0" err="1">
                <a:latin typeface="Cambria" pitchFamily="18" charset="0"/>
              </a:rPr>
              <a:t>Soubor:Red_Guard_Vulkan_factory.jpg</a:t>
            </a:r>
            <a:r>
              <a:rPr lang="cs-CZ" sz="1400" dirty="0">
                <a:latin typeface="Cambria" pitchFamily="18" charset="0"/>
              </a:rPr>
              <a:t>&gt;.</a:t>
            </a:r>
          </a:p>
          <a:p>
            <a:r>
              <a:rPr lang="cs-CZ" sz="1400" dirty="0">
                <a:latin typeface="Cambria" pitchFamily="18" charset="0"/>
              </a:rPr>
              <a:t> </a:t>
            </a:r>
          </a:p>
          <a:p>
            <a:r>
              <a:rPr lang="cs-CZ" sz="1400" dirty="0" err="1">
                <a:latin typeface="Cambria" pitchFamily="18" charset="0"/>
              </a:rPr>
              <a:t>Soubor:Tov_lenin_ochishchaet.jpg</a:t>
            </a:r>
            <a:r>
              <a:rPr lang="cs-CZ" sz="1400" dirty="0">
                <a:latin typeface="Cambria" pitchFamily="18" charset="0"/>
              </a:rPr>
              <a:t>. In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: </a:t>
            </a:r>
            <a:r>
              <a:rPr lang="cs-CZ" sz="1400" dirty="0" err="1">
                <a:latin typeface="Cambria" pitchFamily="18" charset="0"/>
              </a:rPr>
              <a:t>the</a:t>
            </a:r>
            <a:r>
              <a:rPr lang="cs-CZ" sz="1400" dirty="0">
                <a:latin typeface="Cambria" pitchFamily="18" charset="0"/>
              </a:rPr>
              <a:t> free </a:t>
            </a:r>
            <a:r>
              <a:rPr lang="cs-CZ" sz="1400" dirty="0" err="1">
                <a:latin typeface="Cambria" pitchFamily="18" charset="0"/>
              </a:rPr>
              <a:t>encyclopedia</a:t>
            </a:r>
            <a:r>
              <a:rPr lang="cs-CZ" sz="1400" dirty="0">
                <a:latin typeface="Cambria" pitchFamily="18" charset="0"/>
              </a:rPr>
              <a:t> [online]. St. </a:t>
            </a:r>
            <a:r>
              <a:rPr lang="cs-CZ" sz="1400" dirty="0" err="1">
                <a:latin typeface="Cambria" pitchFamily="18" charset="0"/>
              </a:rPr>
              <a:t>Petersburg</a:t>
            </a:r>
            <a:r>
              <a:rPr lang="cs-CZ" sz="1400" dirty="0">
                <a:latin typeface="Cambria" pitchFamily="18" charset="0"/>
              </a:rPr>
              <a:t> (Florida) :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</a:t>
            </a:r>
            <a:r>
              <a:rPr lang="cs-CZ" sz="1400" dirty="0" err="1">
                <a:latin typeface="Cambria" pitchFamily="18" charset="0"/>
              </a:rPr>
              <a:t>Foundation</a:t>
            </a:r>
            <a:r>
              <a:rPr lang="cs-CZ" sz="1400" dirty="0">
                <a:latin typeface="Cambria" pitchFamily="18" charset="0"/>
              </a:rPr>
              <a:t>, [cit. 2011-11-29]. Dostupné z WWW: &lt; http://cs.wikipedia.org/wiki/</a:t>
            </a:r>
            <a:r>
              <a:rPr lang="cs-CZ" sz="1400" dirty="0" err="1">
                <a:latin typeface="Cambria" pitchFamily="18" charset="0"/>
              </a:rPr>
              <a:t>Soubor:Tov_lenin_ochishchaet.jpg</a:t>
            </a:r>
            <a:r>
              <a:rPr lang="cs-CZ" sz="1400" dirty="0">
                <a:latin typeface="Cambria" pitchFamily="18" charset="0"/>
              </a:rPr>
              <a:t>&gt;.</a:t>
            </a:r>
          </a:p>
          <a:p>
            <a:pPr lvl="0"/>
            <a:endParaRPr lang="cs-CZ" sz="2200" dirty="0" smtClean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7467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17421" y="188640"/>
            <a:ext cx="8640960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>
                <a:latin typeface="Cambria" pitchFamily="18" charset="0"/>
              </a:rPr>
              <a:t>Soubor:442px-Kolkhozianos.jpg. In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: </a:t>
            </a:r>
            <a:r>
              <a:rPr lang="cs-CZ" sz="1400" dirty="0" err="1">
                <a:latin typeface="Cambria" pitchFamily="18" charset="0"/>
              </a:rPr>
              <a:t>the</a:t>
            </a:r>
            <a:r>
              <a:rPr lang="cs-CZ" sz="1400" dirty="0">
                <a:latin typeface="Cambria" pitchFamily="18" charset="0"/>
              </a:rPr>
              <a:t> free </a:t>
            </a:r>
            <a:r>
              <a:rPr lang="cs-CZ" sz="1400" dirty="0" err="1">
                <a:latin typeface="Cambria" pitchFamily="18" charset="0"/>
              </a:rPr>
              <a:t>encyclopedia</a:t>
            </a:r>
            <a:r>
              <a:rPr lang="cs-CZ" sz="1400" dirty="0">
                <a:latin typeface="Cambria" pitchFamily="18" charset="0"/>
              </a:rPr>
              <a:t> [online]. St. </a:t>
            </a:r>
            <a:r>
              <a:rPr lang="cs-CZ" sz="1400" dirty="0" err="1">
                <a:latin typeface="Cambria" pitchFamily="18" charset="0"/>
              </a:rPr>
              <a:t>Petersburg</a:t>
            </a:r>
            <a:r>
              <a:rPr lang="cs-CZ" sz="1400" dirty="0">
                <a:latin typeface="Cambria" pitchFamily="18" charset="0"/>
              </a:rPr>
              <a:t> (Florida) :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</a:t>
            </a:r>
            <a:r>
              <a:rPr lang="cs-CZ" sz="1400" dirty="0" err="1">
                <a:latin typeface="Cambria" pitchFamily="18" charset="0"/>
              </a:rPr>
              <a:t>Foundation</a:t>
            </a:r>
            <a:r>
              <a:rPr lang="cs-CZ" sz="1400" dirty="0">
                <a:latin typeface="Cambria" pitchFamily="18" charset="0"/>
              </a:rPr>
              <a:t>, [cit. 2011-11-29]. Dostupné z WWW: &lt; http://cs.wikipedia.org/wiki/Soubor:442px-Kolkhozianos.jpg&gt;.</a:t>
            </a:r>
          </a:p>
          <a:p>
            <a:r>
              <a:rPr lang="cs-CZ" sz="1400" dirty="0">
                <a:latin typeface="Cambria" pitchFamily="18" charset="0"/>
              </a:rPr>
              <a:t> </a:t>
            </a:r>
          </a:p>
          <a:p>
            <a:r>
              <a:rPr lang="cs-CZ" sz="1400" dirty="0">
                <a:latin typeface="Cambria" pitchFamily="18" charset="0"/>
              </a:rPr>
              <a:t>Soubor:Famine_Kharkov_girl_and_goat_1933.jpg. In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: </a:t>
            </a:r>
            <a:r>
              <a:rPr lang="cs-CZ" sz="1400" dirty="0" err="1">
                <a:latin typeface="Cambria" pitchFamily="18" charset="0"/>
              </a:rPr>
              <a:t>the</a:t>
            </a:r>
            <a:r>
              <a:rPr lang="cs-CZ" sz="1400" dirty="0">
                <a:latin typeface="Cambria" pitchFamily="18" charset="0"/>
              </a:rPr>
              <a:t> free </a:t>
            </a:r>
            <a:r>
              <a:rPr lang="cs-CZ" sz="1400" dirty="0" err="1">
                <a:latin typeface="Cambria" pitchFamily="18" charset="0"/>
              </a:rPr>
              <a:t>encyclopedia</a:t>
            </a:r>
            <a:r>
              <a:rPr lang="cs-CZ" sz="1400" dirty="0">
                <a:latin typeface="Cambria" pitchFamily="18" charset="0"/>
              </a:rPr>
              <a:t> [online]. St. </a:t>
            </a:r>
            <a:r>
              <a:rPr lang="cs-CZ" sz="1400" dirty="0" err="1">
                <a:latin typeface="Cambria" pitchFamily="18" charset="0"/>
              </a:rPr>
              <a:t>Petersburg</a:t>
            </a:r>
            <a:r>
              <a:rPr lang="cs-CZ" sz="1400" dirty="0">
                <a:latin typeface="Cambria" pitchFamily="18" charset="0"/>
              </a:rPr>
              <a:t> (Florida) :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</a:t>
            </a:r>
            <a:r>
              <a:rPr lang="cs-CZ" sz="1400" dirty="0" err="1">
                <a:latin typeface="Cambria" pitchFamily="18" charset="0"/>
              </a:rPr>
              <a:t>Foundation</a:t>
            </a:r>
            <a:r>
              <a:rPr lang="cs-CZ" sz="1400" dirty="0">
                <a:latin typeface="Cambria" pitchFamily="18" charset="0"/>
              </a:rPr>
              <a:t>, [cit. 2011-11-29]. Dostupné z WWW: &lt; http://commons.wikimedia.org/wiki/File:Famine_Kharkov_girl_and_goat_1933.jpg&gt;.</a:t>
            </a:r>
          </a:p>
          <a:p>
            <a:r>
              <a:rPr lang="cs-CZ" sz="1400" dirty="0">
                <a:latin typeface="Cambria" pitchFamily="18" charset="0"/>
              </a:rPr>
              <a:t> </a:t>
            </a:r>
          </a:p>
          <a:p>
            <a:r>
              <a:rPr lang="cs-CZ" sz="1400" dirty="0">
                <a:latin typeface="Cambria" pitchFamily="18" charset="0"/>
              </a:rPr>
              <a:t>Soubor:Children_are_digging_up_frozen_potatoes_in_the_field_of_a_collective_farm._Udachne_village,_Doneck_oblast._1933.jpg. In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: </a:t>
            </a:r>
            <a:r>
              <a:rPr lang="cs-CZ" sz="1400" dirty="0" err="1">
                <a:latin typeface="Cambria" pitchFamily="18" charset="0"/>
              </a:rPr>
              <a:t>the</a:t>
            </a:r>
            <a:r>
              <a:rPr lang="cs-CZ" sz="1400" dirty="0">
                <a:latin typeface="Cambria" pitchFamily="18" charset="0"/>
              </a:rPr>
              <a:t> free </a:t>
            </a:r>
            <a:r>
              <a:rPr lang="cs-CZ" sz="1400" dirty="0" err="1">
                <a:latin typeface="Cambria" pitchFamily="18" charset="0"/>
              </a:rPr>
              <a:t>encyclopedia</a:t>
            </a:r>
            <a:r>
              <a:rPr lang="cs-CZ" sz="1400" dirty="0">
                <a:latin typeface="Cambria" pitchFamily="18" charset="0"/>
              </a:rPr>
              <a:t> [online]. St. </a:t>
            </a:r>
            <a:r>
              <a:rPr lang="cs-CZ" sz="1400" dirty="0" err="1">
                <a:latin typeface="Cambria" pitchFamily="18" charset="0"/>
              </a:rPr>
              <a:t>Petersburg</a:t>
            </a:r>
            <a:r>
              <a:rPr lang="cs-CZ" sz="1400" dirty="0">
                <a:latin typeface="Cambria" pitchFamily="18" charset="0"/>
              </a:rPr>
              <a:t> (Florida) :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</a:t>
            </a:r>
            <a:r>
              <a:rPr lang="cs-CZ" sz="1400" dirty="0" err="1">
                <a:latin typeface="Cambria" pitchFamily="18" charset="0"/>
              </a:rPr>
              <a:t>Foundation</a:t>
            </a:r>
            <a:r>
              <a:rPr lang="cs-CZ" sz="1400" dirty="0">
                <a:latin typeface="Cambria" pitchFamily="18" charset="0"/>
              </a:rPr>
              <a:t>, [cit. 2011-11-29]. Dostupné z WWW: &lt; http://commons.wikimedia.org/wiki/File:Children_are_digging_up_frozen_potatoes_in_the_field_of_a_collective_farm._Udachne_village,_Doneck_oblast._1933.jpg&gt;.</a:t>
            </a:r>
          </a:p>
          <a:p>
            <a:r>
              <a:rPr lang="cs-CZ" sz="1400" dirty="0">
                <a:latin typeface="Cambria" pitchFamily="18" charset="0"/>
              </a:rPr>
              <a:t> 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446105"/>
            <a:ext cx="5718175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ástupný symbol pro zápatí 3"/>
          <p:cNvSpPr txBox="1">
            <a:spLocks noGrp="1"/>
          </p:cNvSpPr>
          <p:nvPr/>
        </p:nvSpPr>
        <p:spPr>
          <a:xfrm>
            <a:off x="764579" y="6122629"/>
            <a:ext cx="7572375" cy="365125"/>
          </a:xfrm>
          <a:prstGeom prst="rect">
            <a:avLst/>
          </a:prstGeom>
          <a:noFill/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1400" i="1" dirty="0">
                <a:latin typeface="Calibri" pitchFamily="34" charset="0"/>
                <a:cs typeface="Arial" charset="0"/>
              </a:rPr>
              <a:t>Dostupné z Metodického portálu www.rvp.cz, ISSN: 1802-4785, financovaného z ESF a státního rozpočtu ČR. Provozováno Výzkumným ústavem pedagogickým v Praze.</a:t>
            </a:r>
          </a:p>
        </p:txBody>
      </p:sp>
    </p:spTree>
    <p:extLst>
      <p:ext uri="{BB962C8B-B14F-4D97-AF65-F5344CB8AC3E}">
        <p14:creationId xmlns:p14="http://schemas.microsoft.com/office/powerpoint/2010/main" val="22744542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luxe">
  <a:themeElements>
    <a:clrScheme name="Yamato Painting">
      <a:dk1>
        <a:sysClr val="windowText" lastClr="000000"/>
      </a:dk1>
      <a:lt1>
        <a:sysClr val="window" lastClr="FFFFFF"/>
      </a:lt1>
      <a:dk2>
        <a:srgbClr val="3F2D32"/>
      </a:dk2>
      <a:lt2>
        <a:srgbClr val="FEDD00"/>
      </a:lt2>
      <a:accent1>
        <a:srgbClr val="C24400"/>
      </a:accent1>
      <a:accent2>
        <a:srgbClr val="3F7228"/>
      </a:accent2>
      <a:accent3>
        <a:srgbClr val="516086"/>
      </a:accent3>
      <a:accent4>
        <a:srgbClr val="956A86"/>
      </a:accent4>
      <a:accent5>
        <a:srgbClr val="E87981"/>
      </a:accent5>
      <a:accent6>
        <a:srgbClr val="8D8628"/>
      </a:accent6>
      <a:hlink>
        <a:srgbClr val="0000FF"/>
      </a:hlink>
      <a:folHlink>
        <a:srgbClr val="800080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Luxusní motiv</Template>
  <TotalTime>320</TotalTime>
  <Words>404</Words>
  <Application>Microsoft Office PowerPoint</Application>
  <PresentationFormat>Předvádění na obrazovce (4:3)</PresentationFormat>
  <Paragraphs>72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Deluxe</vt:lpstr>
      <vt:lpstr>SSSR mezi světovými válkami I</vt:lpstr>
      <vt:lpstr>Prezentace aplikace PowerPoint</vt:lpstr>
      <vt:lpstr>Odpor proti komunistické vládě</vt:lpstr>
      <vt:lpstr>Prezentace aplikace PowerPoint</vt:lpstr>
      <vt:lpstr>SSSR (Sovětský svaz)</vt:lpstr>
      <vt:lpstr>Hospodářství SSSR</vt:lpstr>
      <vt:lpstr>Otázky a úkoly 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Rusko</dc:title>
  <dc:creator>Kyli</dc:creator>
  <cp:lastModifiedBy>Kyli</cp:lastModifiedBy>
  <cp:revision>38</cp:revision>
  <dcterms:modified xsi:type="dcterms:W3CDTF">2012-01-21T19:13:03Z</dcterms:modified>
</cp:coreProperties>
</file>