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4" r:id="rId2"/>
    <p:sldId id="275" r:id="rId3"/>
    <p:sldId id="256" r:id="rId4"/>
    <p:sldId id="260" r:id="rId5"/>
    <p:sldId id="258" r:id="rId6"/>
    <p:sldId id="263" r:id="rId7"/>
    <p:sldId id="257" r:id="rId8"/>
    <p:sldId id="264" r:id="rId9"/>
    <p:sldId id="266" r:id="rId10"/>
    <p:sldId id="267" r:id="rId11"/>
    <p:sldId id="265" r:id="rId12"/>
    <p:sldId id="259" r:id="rId13"/>
    <p:sldId id="261" r:id="rId14"/>
    <p:sldId id="262" r:id="rId15"/>
    <p:sldId id="268" r:id="rId16"/>
    <p:sldId id="269" r:id="rId17"/>
    <p:sldId id="271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56" autoAdjust="0"/>
    <p:restoredTop sz="94671" autoAdjust="0"/>
  </p:normalViewPr>
  <p:slideViewPr>
    <p:cSldViewPr>
      <p:cViewPr varScale="1">
        <p:scale>
          <a:sx n="66" d="100"/>
          <a:sy n="66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63132-AEDA-4345-BDAB-06443A28B517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445883-A148-4B3D-8AEE-B8BE85C59B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55848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63132-AEDA-4345-BDAB-06443A28B517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445883-A148-4B3D-8AEE-B8BE85C59B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06399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63132-AEDA-4345-BDAB-06443A28B517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445883-A148-4B3D-8AEE-B8BE85C59B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02142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63132-AEDA-4345-BDAB-06443A28B517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445883-A148-4B3D-8AEE-B8BE85C59B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96579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63132-AEDA-4345-BDAB-06443A28B517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445883-A148-4B3D-8AEE-B8BE85C59B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55735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63132-AEDA-4345-BDAB-06443A28B517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445883-A148-4B3D-8AEE-B8BE85C59B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78855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63132-AEDA-4345-BDAB-06443A28B517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445883-A148-4B3D-8AEE-B8BE85C59B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78025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63132-AEDA-4345-BDAB-06443A28B517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445883-A148-4B3D-8AEE-B8BE85C59B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35848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63132-AEDA-4345-BDAB-06443A28B517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445883-A148-4B3D-8AEE-B8BE85C59B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34218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63132-AEDA-4345-BDAB-06443A28B517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445883-A148-4B3D-8AEE-B8BE85C59B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93247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63132-AEDA-4345-BDAB-06443A28B517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445883-A148-4B3D-8AEE-B8BE85C59B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78411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9000">
              <a:schemeClr val="bg2"/>
            </a:gs>
            <a:gs pos="44000">
              <a:schemeClr val="tx2">
                <a:lumMod val="90000"/>
              </a:schemeClr>
            </a:gs>
            <a:gs pos="57000">
              <a:schemeClr val="tx2">
                <a:lumMod val="90000"/>
              </a:schemeClr>
            </a:gs>
            <a:gs pos="88000">
              <a:schemeClr val="bg2">
                <a:shade val="20000"/>
                <a:satMod val="255000"/>
              </a:schemeClr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463132-AEDA-4345-BDAB-06443A28B517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445883-A148-4B3D-8AEE-B8BE85C59B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514201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png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11531782"/>
              </p:ext>
            </p:extLst>
          </p:nvPr>
        </p:nvGraphicFramePr>
        <p:xfrm>
          <a:off x="1250950" y="2082324"/>
          <a:ext cx="6642100" cy="3561715"/>
        </p:xfrm>
        <a:graphic>
          <a:graphicData uri="http://schemas.openxmlformats.org/drawingml/2006/table">
            <a:tbl>
              <a:tblPr/>
              <a:tblGrid>
                <a:gridCol w="1231900"/>
                <a:gridCol w="5410200"/>
              </a:tblGrid>
              <a:tr h="89090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ŠKOLA TIŠICE, okres MĚLNÍK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9090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bg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Mgr. Marcela Lazáková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89000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VY_32_INOVACE_14_PRVOUKA I</a:t>
                      </a:r>
                      <a:r>
                        <a:rPr lang="cs-CZ" sz="14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. ROČNÍK_JARNÍ</a:t>
                      </a:r>
                      <a:r>
                        <a:rPr lang="cs-CZ" sz="14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KVĚTINY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9090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CZ.1.07/1.4.00/21.3130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676" descr="Obrázek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4075" y="692150"/>
            <a:ext cx="4968875" cy="963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685895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48427098"/>
              </p:ext>
            </p:extLst>
          </p:nvPr>
        </p:nvGraphicFramePr>
        <p:xfrm>
          <a:off x="1431335" y="1594447"/>
          <a:ext cx="6281329" cy="4537470"/>
        </p:xfrm>
        <a:graphic>
          <a:graphicData uri="http://schemas.openxmlformats.org/drawingml/2006/table">
            <a:tbl>
              <a:tblPr/>
              <a:tblGrid>
                <a:gridCol w="1617631"/>
                <a:gridCol w="4663698"/>
              </a:tblGrid>
              <a:tr h="61299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Prezentace</a:t>
                      </a:r>
                      <a:r>
                        <a:rPr lang="cs-CZ" sz="1200" baseline="0" dirty="0" smtClean="0"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vede k pojmenování rostlin, které se vyskytují v obci a jejím okolí v návaznosti na přímé pozorování.  </a:t>
                      </a:r>
                      <a:endParaRPr lang="cs-CZ" sz="1200" dirty="0">
                        <a:solidFill>
                          <a:schemeClr val="bg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839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JAZYK: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bg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8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1299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OČEKÁVANÝ VÝSTUP: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Pojmenuje</a:t>
                      </a:r>
                      <a:r>
                        <a:rPr lang="cs-CZ" sz="1200" baseline="0" dirty="0" smtClean="0">
                          <a:solidFill>
                            <a:schemeClr val="bg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 známé jarní květiny a jejich nápadné určující znaky a uvede příklady výskytu ve známé lokalitě. </a:t>
                      </a:r>
                      <a:endParaRPr lang="cs-CZ" sz="12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16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j</a:t>
                      </a:r>
                      <a:r>
                        <a:rPr lang="cs-CZ" sz="1200" smtClean="0"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arní</a:t>
                      </a:r>
                      <a:r>
                        <a:rPr lang="cs-CZ" sz="1200" baseline="0" smtClean="0"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200" baseline="0" dirty="0" smtClean="0"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květiny, zahrada, louka, les</a:t>
                      </a:r>
                      <a:endParaRPr lang="cs-CZ" sz="1200" dirty="0">
                        <a:solidFill>
                          <a:schemeClr val="bg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INTERAKTIVITY: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Kombinace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697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CÍLOVÁ SKUPINA: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Žák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STUPEŇ A TYP VZDĚLÁNÍ: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vzdělávání – první stupeň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TYPICKÁ VĚKOVÁ SKUPINA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6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- 8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let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676" descr="Obrázek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76672"/>
            <a:ext cx="4968875" cy="963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945237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1331862"/>
            <a:ext cx="5092203" cy="52181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SNĚŽENKA PODSNĚŽNÍK</a:t>
            </a:r>
            <a:endParaRPr lang="cs-CZ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0540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430778"/>
            <a:ext cx="6984776" cy="52385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BLEDULE JARNÍ</a:t>
            </a:r>
            <a:endParaRPr lang="cs-CZ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37927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7" name="Picture 5" descr="C:\Users\Marcela\AppData\Local\Microsoft\Windows\Temporary Internet Files\Content.IE5\DHRIW9SQ\MP90020133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3460063"/>
            <a:ext cx="5009189" cy="3347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Marcela\AppData\Local\Microsoft\Windows\Temporary Internet Files\Content.IE5\SJHJ3125\MP90042263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9817" y="1340768"/>
            <a:ext cx="2583433" cy="31643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93688"/>
            <a:ext cx="2032194" cy="305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TULIPÁN</a:t>
            </a:r>
            <a:endParaRPr lang="cs-CZ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43705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Users\Marcela\AppData\Local\Microsoft\Windows\Temporary Internet Files\Content.IE5\DHRIW9SQ\MP90042772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3828" y="727929"/>
            <a:ext cx="2186011" cy="21860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Marcela\AppData\Local\Microsoft\Windows\Temporary Internet Files\Content.IE5\65CCSE96\MP900201342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3" y="3310138"/>
            <a:ext cx="4392488" cy="2928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277321"/>
            <a:ext cx="3991948" cy="29939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40257" y="2770357"/>
            <a:ext cx="3185759" cy="2539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9441" y="692831"/>
            <a:ext cx="2961478" cy="22211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NARCIS</a:t>
            </a:r>
            <a:endParaRPr lang="cs-CZ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50969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Marcela\AppData\Local\Microsoft\Windows\Temporary Internet Files\Content.IE5\65CCSE96\MP90043335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420888"/>
            <a:ext cx="3867651" cy="29007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556792"/>
            <a:ext cx="3390158" cy="4916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MODŘENEC</a:t>
            </a:r>
            <a:endParaRPr lang="cs-CZ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299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1" name="Picture 3" descr="C:\Users\Marcela\AppData\Local\Microsoft\Windows\Temporary Internet Files\Content.IE5\65CCSE96\MP90040725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210" y="260648"/>
            <a:ext cx="2160240" cy="2949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412776"/>
            <a:ext cx="3405064" cy="51075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Zástupný symbol pro obsah 2"/>
          <p:cNvSpPr txBox="1">
            <a:spLocks/>
          </p:cNvSpPr>
          <p:nvPr/>
        </p:nvSpPr>
        <p:spPr>
          <a:xfrm>
            <a:off x="584387" y="6662727"/>
            <a:ext cx="4455960" cy="48649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395536" y="476672"/>
            <a:ext cx="8229600" cy="456937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53206" y="2761357"/>
            <a:ext cx="2556579" cy="34087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Nadpis 1"/>
          <p:cNvSpPr>
            <a:spLocks noGrp="1"/>
          </p:cNvSpPr>
          <p:nvPr>
            <p:ph type="title"/>
          </p:nvPr>
        </p:nvSpPr>
        <p:spPr>
          <a:xfrm>
            <a:off x="512093" y="476672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HYACINT</a:t>
            </a:r>
            <a:endParaRPr lang="cs-CZ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11786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SMETANKA LÉKAŘSKÁ</a:t>
            </a:r>
            <a:endParaRPr lang="cs-CZ" dirty="0">
              <a:solidFill>
                <a:schemeClr val="bg2">
                  <a:lumMod val="25000"/>
                </a:schemeClr>
              </a:solidFill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59660" y="4365104"/>
            <a:ext cx="3024336" cy="2268252"/>
          </a:xfrm>
        </p:spPr>
      </p:pic>
      <p:pic>
        <p:nvPicPr>
          <p:cNvPr id="8195" name="Picture 3" descr="C:\Users\Marcela\AppData\Local\Microsoft\Windows\Temporary Internet Files\Content.IE5\SJHJ3125\MP90043331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5" y="1418847"/>
            <a:ext cx="4177293" cy="27742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C:\Users\Marcela\AppData\Local\Microsoft\Windows\Temporary Internet Files\Content.IE5\DHRIW9SQ\MP90042439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8023" y="3572098"/>
            <a:ext cx="2168767" cy="29453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7" name="Picture 5" descr="C:\Users\Marcela\AppData\Local\Microsoft\Windows\Temporary Internet Files\Content.IE5\RAWM26VW\MP90043316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6282" y="1418847"/>
            <a:ext cx="1832248" cy="18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058081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81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1781" y="2564904"/>
            <a:ext cx="5394446" cy="3594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65136" y="2319241"/>
            <a:ext cx="3212778" cy="24079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Nadpis 1"/>
          <p:cNvSpPr txBox="1">
            <a:spLocks/>
          </p:cNvSpPr>
          <p:nvPr/>
        </p:nvSpPr>
        <p:spPr>
          <a:xfrm>
            <a:off x="362241" y="332656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VIOLKA VONNÁ</a:t>
            </a:r>
            <a:endParaRPr lang="cs-CZ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82927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SASANKA</a:t>
            </a:r>
            <a:endParaRPr lang="cs-CZ" dirty="0">
              <a:solidFill>
                <a:schemeClr val="bg2">
                  <a:lumMod val="25000"/>
                </a:schemeClr>
              </a:solidFill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412776"/>
            <a:ext cx="6408712" cy="48065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043690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329629"/>
            <a:ext cx="3744416" cy="51325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PRVOSENKA JARNÍ</a:t>
            </a:r>
            <a:endParaRPr lang="cs-CZ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0706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KONIKLEC</a:t>
            </a:r>
            <a:endParaRPr lang="cs-CZ" dirty="0">
              <a:solidFill>
                <a:schemeClr val="bg2">
                  <a:lumMod val="25000"/>
                </a:schemeClr>
              </a:solidFill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3068960"/>
            <a:ext cx="2486675" cy="27431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791371"/>
            <a:ext cx="5328592" cy="39964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79039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ORSEJ JARNÍ</a:t>
            </a:r>
            <a:endParaRPr lang="cs-CZ" dirty="0">
              <a:solidFill>
                <a:schemeClr val="bg2">
                  <a:lumMod val="25000"/>
                </a:scheme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628800"/>
            <a:ext cx="5940152" cy="44551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963970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SEDMIKRÁSKA CHUDOBKA</a:t>
            </a:r>
            <a:endParaRPr lang="cs-CZ" dirty="0">
              <a:solidFill>
                <a:schemeClr val="bg2">
                  <a:lumMod val="25000"/>
                </a:schemeClr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1268760"/>
            <a:ext cx="6408712" cy="48065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88310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1909873"/>
            <a:ext cx="3394472" cy="4525963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8684" y="1916832"/>
            <a:ext cx="3307296" cy="4409728"/>
          </a:xfrm>
          <a:prstGeom prst="rect">
            <a:avLst/>
          </a:prstGeom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498263" y="476672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ČEMEŘICE</a:t>
            </a:r>
            <a:endParaRPr lang="cs-CZ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66783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>
                <a:solidFill>
                  <a:schemeClr val="bg1"/>
                </a:solidFill>
              </a:rPr>
              <a:t>Použité zdroje: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412776"/>
            <a:ext cx="8229600" cy="4525963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v"/>
            </a:pPr>
            <a:r>
              <a:rPr lang="cs-CZ" sz="1800" dirty="0">
                <a:solidFill>
                  <a:schemeClr val="bg1"/>
                </a:solidFill>
              </a:rPr>
              <a:t>http://commons.wikimedia.org/wiki/File:Schneeglocken.jpg?uselang=cs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>
                <a:solidFill>
                  <a:schemeClr val="bg1"/>
                </a:solidFill>
              </a:rPr>
              <a:t>http://commons.wikimedia.org/wiki/File:Bledule_ransko1.jpg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>
                <a:solidFill>
                  <a:schemeClr val="bg1"/>
                </a:solidFill>
              </a:rPr>
              <a:t>http://commons.wikimedia.org/wiki/File:Daff_Double_1.jpg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>
                <a:solidFill>
                  <a:schemeClr val="bg1"/>
                </a:solidFill>
              </a:rPr>
              <a:t>http://commons.wikimedia.org/wiki/File:Daff_Bi_1.jpg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>
                <a:solidFill>
                  <a:schemeClr val="bg1"/>
                </a:solidFill>
              </a:rPr>
              <a:t>http://commons.wikimedia.org/wiki/File:Mod%C5%99enec.jpg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>
                <a:solidFill>
                  <a:schemeClr val="bg1"/>
                </a:solidFill>
              </a:rPr>
              <a:t>http://commons.wikimedia.org/wiki/File:Hyacintipotte.jpg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>
                <a:solidFill>
                  <a:schemeClr val="bg1"/>
                </a:solidFill>
              </a:rPr>
              <a:t>http://commons.wikimedia.org/wiki/File:Hyacinth.jpg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 smtClean="0">
                <a:solidFill>
                  <a:schemeClr val="bg1"/>
                </a:solidFill>
              </a:rPr>
              <a:t> </a:t>
            </a:r>
            <a:r>
              <a:rPr lang="cs-CZ" sz="1800" dirty="0">
                <a:solidFill>
                  <a:schemeClr val="bg1"/>
                </a:solidFill>
              </a:rPr>
              <a:t>http://commons.wikimedia.org/wiki/File:Viole.jpg</a:t>
            </a:r>
            <a:r>
              <a:rPr lang="cs-CZ" sz="1800" dirty="0" smtClean="0">
                <a:solidFill>
                  <a:schemeClr val="bg1"/>
                </a:solidFill>
              </a:rPr>
              <a:t>  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 smtClean="0">
                <a:solidFill>
                  <a:schemeClr val="bg1"/>
                </a:solidFill>
              </a:rPr>
              <a:t>http</a:t>
            </a:r>
            <a:r>
              <a:rPr lang="cs-CZ" sz="1800" dirty="0">
                <a:solidFill>
                  <a:schemeClr val="bg1"/>
                </a:solidFill>
              </a:rPr>
              <a:t>://commons.wikimedia.org/wiki/File:Anemones2.jpg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>
                <a:solidFill>
                  <a:schemeClr val="bg1"/>
                </a:solidFill>
              </a:rPr>
              <a:t>http://commons.wikimedia.org/wiki/File:Primula_4017.jpg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>
                <a:solidFill>
                  <a:schemeClr val="bg1"/>
                </a:solidFill>
              </a:rPr>
              <a:t>http://commons.wikimedia.org/wiki/File:Koniklec_6.4.2005.jpg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 smtClean="0">
                <a:solidFill>
                  <a:schemeClr val="bg1"/>
                </a:solidFill>
              </a:rPr>
              <a:t>vlastní fotografie</a:t>
            </a:r>
            <a:endParaRPr lang="cs-CZ" sz="1800" dirty="0">
              <a:solidFill>
                <a:schemeClr val="bg1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1800" dirty="0" smtClean="0">
                <a:solidFill>
                  <a:schemeClr val="bg1"/>
                </a:solidFill>
              </a:rPr>
              <a:t>ostatní obrázky jsou z galerie Office</a:t>
            </a:r>
          </a:p>
          <a:p>
            <a:pPr>
              <a:buFont typeface="Wingdings" pitchFamily="2" charset="2"/>
              <a:buChar char="v"/>
            </a:pPr>
            <a:endParaRPr lang="cs-CZ" sz="1800" dirty="0" smtClean="0">
              <a:solidFill>
                <a:schemeClr val="bg1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1800" dirty="0">
                <a:solidFill>
                  <a:schemeClr val="bg1"/>
                </a:solidFill>
              </a:rPr>
              <a:t>[cit. </a:t>
            </a:r>
            <a:r>
              <a:rPr lang="cs-CZ" sz="1800" smtClean="0">
                <a:solidFill>
                  <a:schemeClr val="bg1"/>
                </a:solidFill>
              </a:rPr>
              <a:t>2011-02-21].</a:t>
            </a:r>
            <a:endParaRPr lang="cs-CZ" sz="1800" dirty="0">
              <a:solidFill>
                <a:schemeClr val="bg1"/>
              </a:solidFill>
            </a:endParaRPr>
          </a:p>
          <a:p>
            <a:pPr>
              <a:buFont typeface="Wingdings" pitchFamily="2" charset="2"/>
              <a:buChar char="v"/>
            </a:pPr>
            <a:endParaRPr lang="cs-CZ" sz="1800" dirty="0">
              <a:solidFill>
                <a:schemeClr val="bg1"/>
              </a:solidFill>
            </a:endParaRPr>
          </a:p>
          <a:p>
            <a:pPr>
              <a:buFont typeface="Wingdings" pitchFamily="2" charset="2"/>
              <a:buChar char="v"/>
            </a:pPr>
            <a:endParaRPr lang="cs-CZ" sz="1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4025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Vlastní 14">
      <a:dk1>
        <a:sysClr val="windowText" lastClr="000000"/>
      </a:dk1>
      <a:lt1>
        <a:sysClr val="window" lastClr="FFFFFF"/>
      </a:lt1>
      <a:dk2>
        <a:srgbClr val="FAD0E4"/>
      </a:dk2>
      <a:lt2>
        <a:srgbClr val="E5F5D7"/>
      </a:lt2>
      <a:accent1>
        <a:srgbClr val="7FD13B"/>
      </a:accent1>
      <a:accent2>
        <a:srgbClr val="F6A1C9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Základní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微软雅黑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267</TotalTime>
  <Words>183</Words>
  <Application>Microsoft Office PowerPoint</Application>
  <PresentationFormat>Předvádění na obrazovce (4:3)</PresentationFormat>
  <Paragraphs>56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Prezentace aplikace PowerPoint</vt:lpstr>
      <vt:lpstr>Prezentace aplikace PowerPoint</vt:lpstr>
      <vt:lpstr>Prezentace aplikace PowerPoint</vt:lpstr>
      <vt:lpstr>BLEDULE JARNÍ</vt:lpstr>
      <vt:lpstr>TULIPÁN</vt:lpstr>
      <vt:lpstr>NARCIS</vt:lpstr>
      <vt:lpstr>MODŘENEC</vt:lpstr>
      <vt:lpstr>HYACINT</vt:lpstr>
      <vt:lpstr>SMETANKA LÉKAŘSKÁ</vt:lpstr>
      <vt:lpstr>Prezentace aplikace PowerPoint</vt:lpstr>
      <vt:lpstr>SASANKA</vt:lpstr>
      <vt:lpstr>PRVOSENKA JARNÍ</vt:lpstr>
      <vt:lpstr>KONIKLEC</vt:lpstr>
      <vt:lpstr>ORSEJ JARNÍ</vt:lpstr>
      <vt:lpstr>SEDMIKRÁSKA CHUDOBKA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Marcela</dc:creator>
  <cp:lastModifiedBy>Marcela</cp:lastModifiedBy>
  <cp:revision>56</cp:revision>
  <dcterms:created xsi:type="dcterms:W3CDTF">2012-04-14T20:46:08Z</dcterms:created>
  <dcterms:modified xsi:type="dcterms:W3CDTF">2012-04-23T19:06:27Z</dcterms:modified>
</cp:coreProperties>
</file>