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  <p:sldMasterId id="2147483780" r:id="rId3"/>
  </p:sldMasterIdLst>
  <p:notesMasterIdLst>
    <p:notesMasterId r:id="rId19"/>
  </p:notesMasterIdLst>
  <p:sldIdLst>
    <p:sldId id="271" r:id="rId4"/>
    <p:sldId id="272" r:id="rId5"/>
    <p:sldId id="257" r:id="rId6"/>
    <p:sldId id="258" r:id="rId7"/>
    <p:sldId id="259" r:id="rId8"/>
    <p:sldId id="260" r:id="rId9"/>
    <p:sldId id="262" r:id="rId10"/>
    <p:sldId id="261" r:id="rId11"/>
    <p:sldId id="263" r:id="rId12"/>
    <p:sldId id="264" r:id="rId13"/>
    <p:sldId id="265" r:id="rId14"/>
    <p:sldId id="266" r:id="rId15"/>
    <p:sldId id="267" r:id="rId16"/>
    <p:sldId id="269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42AC7C-062F-4F38-8911-DF73030DAA5F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003F70-EAA6-428B-BF7D-536E3313F4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191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8131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441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79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4297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171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2256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08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555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952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6799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7472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DDE67-3BC1-4B30-8273-33C1F3EF8666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60A95-B677-43F8-9458-9CD989900469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058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324DA-F619-43E6-894A-D5AC21FB5236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ABC4F-26A0-4679-846B-8AAE12764371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47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32B0F-7B30-4A1D-89CC-9D6CBCCAA953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62F67-10B9-4134-BC54-EE2D508FAC6C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6394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9416E-B9BC-40B2-AFDD-6C1B56A768F0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D1978-FE42-47A8-A4E5-D75CA04F84E7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1922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F9443-99EE-4580-9F36-D2B0391C9480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2BD6C-84E8-4B5F-BB36-DECCAD6B6926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1621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5037E-D864-473B-8B4C-9F5B1288C984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339F3-7DDC-4C5E-B1AA-14C6DB4109B9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373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0AA9C-139E-4FB4-9FE6-CC17CEF27350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164E5-F310-4B28-875F-485EB8975212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1517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FCC40-C541-49FF-B9B6-207F538D4CE2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81FB4-591B-4809-B99F-17171BBD20B4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1042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BF605-2481-4A96-944F-E4C1974686D3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FEABB-0002-4672-BE1F-74453D4C13BD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9701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3727C-ED90-47C3-975C-4A3835019055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F363E-A466-4D02-80B7-82ADB010A9B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496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86F64-8352-463D-AFA8-4C1EC9914411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29AB9-793A-4259-BD3D-E090AC11753F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522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0FD9976-218F-49BA-9639-F3B86A853A1C}" type="datetimeFigureOut">
              <a:rPr lang="cs-CZ" smtClean="0"/>
              <a:t>26.4.2012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475B075-8086-4BC5-9BA0-8C66C658A85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4DBF5-1A3C-4B8B-9387-2DB8D0EFEE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624AF-DED6-4D91-895C-DBE7464F22E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387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4B036F-07F8-41B4-94DE-91E0021A4267}" type="datetime1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26.4.2012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18735-7E6C-487D-8FD9-C65713305BD2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71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530"/>
            <a:ext cx="6058518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AUTOR: Mgr. Zdeněk Brabec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DATUM VYTVOŘENÍ: říjen 2011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NÁZEV: VY_32_INOVACE_05_8. ročník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VZDĚLÁVACÍ OBLAST: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Člověk a společnost</a:t>
            </a: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TÉMA: Osobnost - temperament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ČÍSLO PROJEKTU: CZ.1.07/1.4.00/21.1427 </a:t>
            </a: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747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8522461" cy="20313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ANOTACE: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Soubor je určen k výkladu a procvičení typů temperamentu v 8. ročníku.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Kliknutím na obdélník ve sloupci se zobrazí správný název typu temperamentu (str. 8).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Kliknutím </a:t>
            </a:r>
            <a:r>
              <a:rPr lang="cs-CZ" dirty="0">
                <a:solidFill>
                  <a:prstClr val="black"/>
                </a:solidFill>
              </a:rPr>
              <a:t>na </a:t>
            </a:r>
            <a:r>
              <a:rPr lang="cs-CZ" dirty="0" smtClean="0">
                <a:solidFill>
                  <a:prstClr val="black"/>
                </a:solidFill>
              </a:rPr>
              <a:t>vlastnosti ověříte správnost jejich přiřazení k typu temperamentu (str</a:t>
            </a:r>
            <a:r>
              <a:rPr lang="cs-CZ" dirty="0">
                <a:solidFill>
                  <a:prstClr val="black"/>
                </a:solidFill>
              </a:rPr>
              <a:t>. </a:t>
            </a:r>
            <a:r>
              <a:rPr lang="cs-CZ" dirty="0" smtClean="0">
                <a:solidFill>
                  <a:prstClr val="black"/>
                </a:solidFill>
              </a:rPr>
              <a:t>13).</a:t>
            </a:r>
          </a:p>
          <a:p>
            <a:r>
              <a:rPr lang="cs-CZ" dirty="0">
                <a:solidFill>
                  <a:prstClr val="black"/>
                </a:solidFill>
              </a:rPr>
              <a:t>Kliknutím na </a:t>
            </a:r>
            <a:r>
              <a:rPr lang="cs-CZ" dirty="0" smtClean="0">
                <a:solidFill>
                  <a:prstClr val="black"/>
                </a:solidFill>
              </a:rPr>
              <a:t>obrázky </a:t>
            </a:r>
            <a:r>
              <a:rPr lang="cs-CZ" dirty="0">
                <a:solidFill>
                  <a:prstClr val="black"/>
                </a:solidFill>
              </a:rPr>
              <a:t>ověříte správnost jejich přiřazení k typu temperamentu (str. </a:t>
            </a:r>
            <a:r>
              <a:rPr lang="cs-CZ" dirty="0" smtClean="0">
                <a:solidFill>
                  <a:prstClr val="black"/>
                </a:solidFill>
              </a:rPr>
              <a:t>14).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19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787351"/>
            <a:ext cx="38876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TEMPERAMENT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49917" y="1587884"/>
            <a:ext cx="681128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souhrn vlastností organizmu </a:t>
            </a:r>
          </a:p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určující dynamiku prožívání a</a:t>
            </a:r>
          </a:p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 chování osobnosti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pic>
        <p:nvPicPr>
          <p:cNvPr id="1026" name="Picture 2" descr="C:\Users\brab\AppData\Local\Microsoft\Windows\Temporary Internet Files\Content.IE5\34PC7F9X\MP9004265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221088"/>
            <a:ext cx="2016224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036764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787351"/>
            <a:ext cx="38876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TEMPERAMENT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-36512" y="1556792"/>
            <a:ext cx="91798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nejstarší teorii členění „lidských povah“ </a:t>
            </a:r>
          </a:p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vypracoval Hippokrates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pic>
        <p:nvPicPr>
          <p:cNvPr id="2050" name="Picture 2" descr="C:\Users\brab\AppData\Local\Microsoft\Windows\Temporary Internet Files\Content.IE5\B3NERZS2\MC9003536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99038"/>
            <a:ext cx="2101850" cy="345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2843809" y="2924944"/>
            <a:ext cx="2520280" cy="1693666"/>
          </a:xfrm>
          <a:prstGeom prst="cloudCallout">
            <a:avLst>
              <a:gd name="adj1" fmla="val -53795"/>
              <a:gd name="adj2" fmla="val 6250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425718" y="3068960"/>
            <a:ext cx="13564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Znáš</a:t>
            </a:r>
          </a:p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mne?</a:t>
            </a:r>
            <a:endParaRPr lang="cs-CZ" sz="4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4932040" y="3501008"/>
            <a:ext cx="3384376" cy="2880320"/>
          </a:xfrm>
          <a:prstGeom prst="cloudCallout">
            <a:avLst>
              <a:gd name="adj1" fmla="val -109833"/>
              <a:gd name="adj2" fmla="val 292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135455" y="3784354"/>
            <a:ext cx="297754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</a:t>
            </a:r>
          </a:p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Hippokratova</a:t>
            </a:r>
          </a:p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přísaha?</a:t>
            </a:r>
            <a:endParaRPr lang="cs-CZ" sz="4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816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10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787351"/>
            <a:ext cx="38876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TEMPERAMENT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82723" y="1651447"/>
            <a:ext cx="69456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řecký lékař, 460 – 370 př. n. l.</a:t>
            </a:r>
          </a:p>
        </p:txBody>
      </p:sp>
      <p:pic>
        <p:nvPicPr>
          <p:cNvPr id="2050" name="Picture 2" descr="C:\Users\brab\AppData\Local\Microsoft\Windows\Temporary Internet Files\Content.IE5\B3NERZS2\MC9003536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99038"/>
            <a:ext cx="2101850" cy="345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563888" y="3394578"/>
            <a:ext cx="39213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přísaha, kterou skládají lékaři</a:t>
            </a:r>
          </a:p>
        </p:txBody>
      </p:sp>
    </p:spTree>
    <p:extLst>
      <p:ext uri="{BB962C8B-B14F-4D97-AF65-F5344CB8AC3E}">
        <p14:creationId xmlns:p14="http://schemas.microsoft.com/office/powerpoint/2010/main" val="321056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787351"/>
            <a:ext cx="38876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TEMPERAMENT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535537"/>
            <a:ext cx="89289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Hippokrates a později </a:t>
            </a:r>
            <a:r>
              <a:rPr lang="cs-CZ" sz="4400" dirty="0" err="1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Galénos</a:t>
            </a: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 rozdělili povahy dle převažující tělní tekutiny</a:t>
            </a:r>
          </a:p>
        </p:txBody>
      </p:sp>
      <p:pic>
        <p:nvPicPr>
          <p:cNvPr id="7" name="Picture 2" descr="C:\Users\brab\AppData\Local\Microsoft\Windows\Temporary Internet Files\Content.IE5\B3NERZS2\MC9003536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99038"/>
            <a:ext cx="2101850" cy="345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ový popisek 4"/>
          <p:cNvSpPr/>
          <p:nvPr/>
        </p:nvSpPr>
        <p:spPr>
          <a:xfrm>
            <a:off x="4139951" y="3284984"/>
            <a:ext cx="2159411" cy="587849"/>
          </a:xfrm>
          <a:prstGeom prst="wedgeRectCallout">
            <a:avLst>
              <a:gd name="adj1" fmla="val 66809"/>
              <a:gd name="adj2" fmla="val 124113"/>
            </a:avLst>
          </a:prstGeom>
          <a:ln w="19050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300098" y="3140968"/>
            <a:ext cx="20000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sangius</a:t>
            </a:r>
            <a:endParaRPr lang="cs-CZ" sz="4400" dirty="0"/>
          </a:p>
        </p:txBody>
      </p:sp>
      <p:sp>
        <p:nvSpPr>
          <p:cNvPr id="10" name="Obdélníkový popisek 9"/>
          <p:cNvSpPr/>
          <p:nvPr/>
        </p:nvSpPr>
        <p:spPr>
          <a:xfrm>
            <a:off x="3347033" y="5649463"/>
            <a:ext cx="2952329" cy="587849"/>
          </a:xfrm>
          <a:prstGeom prst="wedgeRectCallout">
            <a:avLst>
              <a:gd name="adj1" fmla="val 61688"/>
              <a:gd name="adj2" fmla="val 2239"/>
            </a:avLst>
          </a:prstGeom>
          <a:ln w="19050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347864" y="5539879"/>
            <a:ext cx="316918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melancholé</a:t>
            </a:r>
            <a:endParaRPr lang="cs-CZ" sz="4400" dirty="0"/>
          </a:p>
        </p:txBody>
      </p:sp>
      <p:sp>
        <p:nvSpPr>
          <p:cNvPr id="9" name="Obdélníkový popisek 8"/>
          <p:cNvSpPr/>
          <p:nvPr/>
        </p:nvSpPr>
        <p:spPr>
          <a:xfrm>
            <a:off x="4139951" y="4869160"/>
            <a:ext cx="2159411" cy="587849"/>
          </a:xfrm>
          <a:prstGeom prst="wedgeRectCallout">
            <a:avLst>
              <a:gd name="adj1" fmla="val 65500"/>
              <a:gd name="adj2" fmla="val 21482"/>
            </a:avLst>
          </a:prstGeom>
          <a:ln w="19050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300098" y="4725144"/>
            <a:ext cx="2000094" cy="76944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flegma</a:t>
            </a:r>
            <a:endParaRPr lang="cs-CZ" sz="4400" dirty="0"/>
          </a:p>
        </p:txBody>
      </p:sp>
      <p:sp>
        <p:nvSpPr>
          <p:cNvPr id="13" name="Obdélníkový popisek 12"/>
          <p:cNvSpPr/>
          <p:nvPr/>
        </p:nvSpPr>
        <p:spPr>
          <a:xfrm>
            <a:off x="4139951" y="4077072"/>
            <a:ext cx="2159411" cy="587849"/>
          </a:xfrm>
          <a:prstGeom prst="wedgeRectCallout">
            <a:avLst>
              <a:gd name="adj1" fmla="val 65499"/>
              <a:gd name="adj2" fmla="val 85626"/>
            </a:avLst>
          </a:prstGeom>
          <a:ln w="19050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499992" y="3933056"/>
            <a:ext cx="2000094" cy="76944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cholé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1386007" y="3194187"/>
            <a:ext cx="11982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krev</a:t>
            </a:r>
          </a:p>
        </p:txBody>
      </p:sp>
      <p:sp>
        <p:nvSpPr>
          <p:cNvPr id="8" name="Obdélník 7"/>
          <p:cNvSpPr/>
          <p:nvPr/>
        </p:nvSpPr>
        <p:spPr>
          <a:xfrm>
            <a:off x="1442368" y="3986275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žluč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71130" y="5502770"/>
            <a:ext cx="25154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černá žluč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530533" y="4747791"/>
            <a:ext cx="9092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sliz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25154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10" grpId="0" animBg="1"/>
      <p:bldP spid="11" grpId="0"/>
      <p:bldP spid="9" grpId="0" animBg="1"/>
      <p:bldP spid="12" grpId="0"/>
      <p:bldP spid="13" grpId="0" animBg="1"/>
      <p:bldP spid="14" grpId="0"/>
      <p:bldP spid="4" grpId="0"/>
      <p:bldP spid="8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787351"/>
            <a:ext cx="38876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TEMPERAMENT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20635" y="1916831"/>
            <a:ext cx="27847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dirty="0">
                <a:solidFill>
                  <a:schemeClr val="accent1">
                    <a:lumMod val="75000"/>
                  </a:schemeClr>
                </a:solidFill>
                <a:effectLst/>
              </a:rPr>
              <a:t>sangvinik</a:t>
            </a:r>
          </a:p>
        </p:txBody>
      </p:sp>
      <p:sp>
        <p:nvSpPr>
          <p:cNvPr id="5" name="Obdélník 4"/>
          <p:cNvSpPr/>
          <p:nvPr/>
        </p:nvSpPr>
        <p:spPr>
          <a:xfrm>
            <a:off x="3154447" y="3009726"/>
            <a:ext cx="242566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cholerik</a:t>
            </a:r>
            <a:endParaRPr lang="cs-CZ" sz="54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17479" y="5075336"/>
            <a:ext cx="3591048" cy="92333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melancholik</a:t>
            </a:r>
            <a:endParaRPr lang="cs-CZ" sz="54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62888" y="4017838"/>
            <a:ext cx="28087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flegmatik</a:t>
            </a:r>
            <a:endParaRPr lang="cs-CZ" sz="54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0371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787351"/>
            <a:ext cx="38876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TEMPERAMENT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012160" y="1916831"/>
            <a:ext cx="23070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>
                <a:solidFill>
                  <a:schemeClr val="accent1">
                    <a:lumMod val="75000"/>
                  </a:schemeClr>
                </a:solidFill>
                <a:effectLst/>
              </a:rPr>
              <a:t>sangvinik</a:t>
            </a:r>
          </a:p>
        </p:txBody>
      </p:sp>
      <p:sp>
        <p:nvSpPr>
          <p:cNvPr id="5" name="Obdélník 4"/>
          <p:cNvSpPr/>
          <p:nvPr/>
        </p:nvSpPr>
        <p:spPr>
          <a:xfrm>
            <a:off x="6012160" y="2872311"/>
            <a:ext cx="20120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cholerik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40152" y="5085184"/>
            <a:ext cx="2962671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melancholik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992190" y="4005064"/>
            <a:ext cx="23242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flegmatik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75776" y="1628233"/>
            <a:ext cx="8675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nik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42737" y="3789040"/>
            <a:ext cx="10182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 err="1" smtClean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cho</a:t>
            </a:r>
            <a:endParaRPr lang="cs-CZ" sz="4400" dirty="0">
              <a:solidFill>
                <a:schemeClr val="accent3">
                  <a:lumMod val="50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368676" y="4558481"/>
            <a:ext cx="7665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 err="1" smtClean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fle</a:t>
            </a:r>
            <a:endParaRPr lang="cs-CZ" sz="4400" dirty="0">
              <a:solidFill>
                <a:schemeClr val="accent3">
                  <a:lumMod val="50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46550" y="3634888"/>
            <a:ext cx="9156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 err="1" smtClean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me</a:t>
            </a:r>
            <a:endParaRPr lang="cs-CZ" sz="4400" dirty="0">
              <a:solidFill>
                <a:schemeClr val="accent3">
                  <a:lumMod val="50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91639" y="4691573"/>
            <a:ext cx="9733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err="1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san</a:t>
            </a:r>
            <a:endParaRPr lang="cs-CZ" sz="4400" dirty="0"/>
          </a:p>
        </p:txBody>
      </p:sp>
      <p:sp>
        <p:nvSpPr>
          <p:cNvPr id="13" name="Obdélník 12"/>
          <p:cNvSpPr/>
          <p:nvPr/>
        </p:nvSpPr>
        <p:spPr>
          <a:xfrm>
            <a:off x="528178" y="1369055"/>
            <a:ext cx="83548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err="1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gvi</a:t>
            </a:r>
            <a:endParaRPr lang="cs-CZ" sz="4400" dirty="0"/>
          </a:p>
        </p:txBody>
      </p:sp>
      <p:sp>
        <p:nvSpPr>
          <p:cNvPr id="14" name="Obdélník 13"/>
          <p:cNvSpPr/>
          <p:nvPr/>
        </p:nvSpPr>
        <p:spPr>
          <a:xfrm>
            <a:off x="528178" y="2547589"/>
            <a:ext cx="5950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err="1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le</a:t>
            </a:r>
            <a:endParaRPr lang="cs-CZ" sz="4400" dirty="0"/>
          </a:p>
        </p:txBody>
      </p:sp>
      <p:sp>
        <p:nvSpPr>
          <p:cNvPr id="15" name="Obdélník 14"/>
          <p:cNvSpPr/>
          <p:nvPr/>
        </p:nvSpPr>
        <p:spPr>
          <a:xfrm>
            <a:off x="2642859" y="1628800"/>
            <a:ext cx="7681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 err="1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rik</a:t>
            </a:r>
            <a:endParaRPr lang="cs-CZ" sz="4400" dirty="0">
              <a:solidFill>
                <a:schemeClr val="accent3">
                  <a:lumMod val="50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820473" y="2458294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err="1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gma</a:t>
            </a:r>
            <a:endParaRPr lang="cs-CZ" sz="4400" dirty="0"/>
          </a:p>
        </p:txBody>
      </p:sp>
      <p:sp>
        <p:nvSpPr>
          <p:cNvPr id="17" name="Obdélník 16"/>
          <p:cNvSpPr/>
          <p:nvPr/>
        </p:nvSpPr>
        <p:spPr>
          <a:xfrm>
            <a:off x="2992589" y="4810603"/>
            <a:ext cx="7601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tik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3809666" y="2545102"/>
            <a:ext cx="8819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lan</a:t>
            </a:r>
            <a:endParaRPr lang="cs-CZ" sz="4400" dirty="0"/>
          </a:p>
        </p:txBody>
      </p:sp>
      <p:sp>
        <p:nvSpPr>
          <p:cNvPr id="19" name="Obdélník 18"/>
          <p:cNvSpPr/>
          <p:nvPr/>
        </p:nvSpPr>
        <p:spPr>
          <a:xfrm>
            <a:off x="2332999" y="3608529"/>
            <a:ext cx="10182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err="1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cho</a:t>
            </a:r>
            <a:endParaRPr lang="cs-CZ" sz="4400" dirty="0"/>
          </a:p>
        </p:txBody>
      </p:sp>
      <p:sp>
        <p:nvSpPr>
          <p:cNvPr id="20" name="Obdélník 19"/>
          <p:cNvSpPr/>
          <p:nvPr/>
        </p:nvSpPr>
        <p:spPr>
          <a:xfrm>
            <a:off x="4964149" y="3227735"/>
            <a:ext cx="7008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dirty="0" err="1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lik</a:t>
            </a:r>
            <a:endParaRPr lang="cs-CZ" sz="4400" dirty="0">
              <a:solidFill>
                <a:schemeClr val="accent3">
                  <a:lumMod val="50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940152" y="1929942"/>
            <a:ext cx="2948248" cy="7554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5920556" y="2929823"/>
            <a:ext cx="2967844" cy="7554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5920556" y="4026623"/>
            <a:ext cx="2967844" cy="7554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5920556" y="5085184"/>
            <a:ext cx="2967844" cy="7554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6440" y="5877272"/>
            <a:ext cx="889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tx2">
                    <a:lumMod val="75000"/>
                  </a:schemeClr>
                </a:solidFill>
              </a:rPr>
              <a:t>Úkol: Sestavte názvy typů temperamentu. Podtrhněte stejnou barvou a seřaďte slabiky, které k sobě patří.</a:t>
            </a:r>
            <a:endParaRPr lang="cs-CZ" sz="2800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145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1851" y="787351"/>
            <a:ext cx="27474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SANGVINIK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 rot="20875311">
            <a:off x="3387625" y="1804186"/>
            <a:ext cx="20628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hovorný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 rot="18976855">
            <a:off x="6924273" y="1365652"/>
            <a:ext cx="209102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vnímavý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 rot="21412309">
            <a:off x="2629558" y="3227730"/>
            <a:ext cx="30722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bezstarostný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1507270">
            <a:off x="202875" y="1851728"/>
            <a:ext cx="29594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společenský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 rot="2557878">
            <a:off x="5753608" y="2759756"/>
            <a:ext cx="29602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optimistický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 rot="3330260">
            <a:off x="-168587" y="4448788"/>
            <a:ext cx="35700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nesoustředěný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 rot="18672577">
            <a:off x="6942706" y="5301979"/>
            <a:ext cx="18145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nestálý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 rot="1570631">
            <a:off x="3290535" y="5096580"/>
            <a:ext cx="30089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lehkomyslný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732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5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350"/>
                            </p:stCondLst>
                            <p:childTnLst>
                              <p:par>
                                <p:cTn id="19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100"/>
                            </p:stCondLst>
                            <p:childTnLst>
                              <p:par>
                                <p:cTn id="26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950"/>
                            </p:stCondLst>
                            <p:childTnLst>
                              <p:par>
                                <p:cTn id="33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700"/>
                            </p:stCondLst>
                            <p:childTnLst>
                              <p:par>
                                <p:cTn id="40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500"/>
                            </p:stCondLst>
                            <p:childTnLst>
                              <p:par>
                                <p:cTn id="47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050"/>
                            </p:stCondLst>
                            <p:childTnLst>
                              <p:par>
                                <p:cTn id="54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 build="p"/>
      <p:bldP spid="9" grpId="0"/>
      <p:bldP spid="10" grpId="0" build="p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22692" y="787351"/>
            <a:ext cx="24657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CHOLERIK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 rot="20875311">
            <a:off x="3323442" y="1804186"/>
            <a:ext cx="21911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vznětlivý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 rot="18976855">
            <a:off x="7150297" y="1365652"/>
            <a:ext cx="16389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žárlivý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 rot="21412309">
            <a:off x="2756516" y="3227730"/>
            <a:ext cx="28183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samostatný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1507270">
            <a:off x="827822" y="1851728"/>
            <a:ext cx="17095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aktivní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 rot="2557878">
            <a:off x="5947088" y="2759756"/>
            <a:ext cx="25732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nedůtklivý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 rot="3330260">
            <a:off x="454213" y="4448788"/>
            <a:ext cx="23244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soutěživý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 rot="18672577">
            <a:off x="6814499" y="5301979"/>
            <a:ext cx="20709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výkonný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 rot="1570631">
            <a:off x="3547531" y="5096580"/>
            <a:ext cx="24949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netrpělivý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9921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5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350"/>
                            </p:stCondLst>
                            <p:childTnLst>
                              <p:par>
                                <p:cTn id="19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50"/>
                            </p:stCondLst>
                            <p:childTnLst>
                              <p:par>
                                <p:cTn id="26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700"/>
                            </p:stCondLst>
                            <p:childTnLst>
                              <p:par>
                                <p:cTn id="33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250"/>
                            </p:stCondLst>
                            <p:childTnLst>
                              <p:par>
                                <p:cTn id="40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950"/>
                            </p:stCondLst>
                            <p:childTnLst>
                              <p:par>
                                <p:cTn id="47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500"/>
                            </p:stCondLst>
                            <p:childTnLst>
                              <p:par>
                                <p:cTn id="54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 build="p"/>
      <p:bldP spid="9" grpId="0"/>
      <p:bldP spid="10" grpId="0" build="p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63706" y="787351"/>
            <a:ext cx="27837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FLEGMATIK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 rot="20875311">
            <a:off x="3372846" y="1804186"/>
            <a:ext cx="20923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necitlivý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 rot="18976855">
            <a:off x="7027059" y="1365652"/>
            <a:ext cx="18854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pomalý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 rot="21412309">
            <a:off x="3084362" y="3227730"/>
            <a:ext cx="21626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rozvážný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1507270">
            <a:off x="722185" y="1851728"/>
            <a:ext cx="19208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trpělivý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 rot="2557878">
            <a:off x="6102066" y="2759756"/>
            <a:ext cx="22633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lhostejný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 rot="3330260">
            <a:off x="724189" y="4448788"/>
            <a:ext cx="17844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pasivní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 rot="18672577">
            <a:off x="6609829" y="5301979"/>
            <a:ext cx="24802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spolehlivý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 rot="1570631">
            <a:off x="4025801" y="5096580"/>
            <a:ext cx="15383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klidný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904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5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50"/>
                            </p:stCondLst>
                            <p:childTnLst>
                              <p:par>
                                <p:cTn id="19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750"/>
                            </p:stCondLst>
                            <p:childTnLst>
                              <p:par>
                                <p:cTn id="26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300"/>
                            </p:stCondLst>
                            <p:childTnLst>
                              <p:par>
                                <p:cTn id="33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900"/>
                            </p:stCondLst>
                            <p:childTnLst>
                              <p:par>
                                <p:cTn id="40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550"/>
                            </p:stCondLst>
                            <p:childTnLst>
                              <p:par>
                                <p:cTn id="47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250"/>
                            </p:stCondLst>
                            <p:childTnLst>
                              <p:par>
                                <p:cTn id="54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 build="p"/>
      <p:bldP spid="9" grpId="0"/>
      <p:bldP spid="10" grpId="0" build="p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70458" y="787351"/>
            <a:ext cx="35702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MELANCHOLIK</a:t>
            </a:r>
            <a:endParaRPr lang="cs-CZ" sz="44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 rot="20875311">
            <a:off x="3777283" y="1804186"/>
            <a:ext cx="12834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tichý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 rot="18976855">
            <a:off x="7212141" y="1365652"/>
            <a:ext cx="15152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citlivý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 rot="21412309">
            <a:off x="3439331" y="3227730"/>
            <a:ext cx="14527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věrný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1507270">
            <a:off x="553518" y="1851728"/>
            <a:ext cx="22581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náladový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 rot="2557878">
            <a:off x="5871301" y="2759756"/>
            <a:ext cx="27248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nedůvěřivý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 rot="3330260">
            <a:off x="505253" y="4448788"/>
            <a:ext cx="22223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uzavřený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 rot="18672577">
            <a:off x="6843064" y="5301979"/>
            <a:ext cx="20138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obětavý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 rot="1570631">
            <a:off x="4061996" y="5096580"/>
            <a:ext cx="14659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</a:rPr>
              <a:t>vážný</a:t>
            </a:r>
            <a:endParaRPr lang="cs-CZ" sz="4400" dirty="0">
              <a:solidFill>
                <a:schemeClr val="accent1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233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5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00"/>
                            </p:stCondLst>
                            <p:childTnLst>
                              <p:par>
                                <p:cTn id="19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350"/>
                            </p:stCondLst>
                            <p:childTnLst>
                              <p:par>
                                <p:cTn id="26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950"/>
                            </p:stCondLst>
                            <p:childTnLst>
                              <p:par>
                                <p:cTn id="33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50"/>
                            </p:stCondLst>
                            <p:childTnLst>
                              <p:par>
                                <p:cTn id="40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250"/>
                            </p:stCondLst>
                            <p:childTnLst>
                              <p:par>
                                <p:cTn id="47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800"/>
                            </p:stCondLst>
                            <p:childTnLst>
                              <p:par>
                                <p:cTn id="54" presetID="34" presetClass="emph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 build="p"/>
      <p:bldP spid="9" grpId="0"/>
      <p:bldP spid="10" grpId="0" build="p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855" y="692696"/>
            <a:ext cx="21098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sangvinik</a:t>
            </a:r>
            <a:endParaRPr lang="cs-CZ" sz="40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97781" y="686892"/>
            <a:ext cx="18421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cholerik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316638" y="680582"/>
            <a:ext cx="21275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flegmatik</a:t>
            </a:r>
            <a:endParaRPr lang="cs-CZ" sz="40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75924" y="680582"/>
            <a:ext cx="2704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melancholik</a:t>
            </a:r>
            <a:endParaRPr lang="cs-CZ" sz="40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78191" y="6078563"/>
            <a:ext cx="15149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nestálý</a:t>
            </a:r>
            <a:endParaRPr lang="cs-CZ" sz="3600" dirty="0"/>
          </a:p>
        </p:txBody>
      </p:sp>
      <p:sp>
        <p:nvSpPr>
          <p:cNvPr id="53" name="Obdélník 52"/>
          <p:cNvSpPr/>
          <p:nvPr/>
        </p:nvSpPr>
        <p:spPr>
          <a:xfrm>
            <a:off x="4304558" y="6068813"/>
            <a:ext cx="16918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hovorný</a:t>
            </a:r>
            <a:endParaRPr lang="cs-CZ" sz="3600" dirty="0"/>
          </a:p>
        </p:txBody>
      </p:sp>
      <p:sp>
        <p:nvSpPr>
          <p:cNvPr id="54" name="Obdélník 53"/>
          <p:cNvSpPr/>
          <p:nvPr/>
        </p:nvSpPr>
        <p:spPr>
          <a:xfrm>
            <a:off x="1713681" y="6067920"/>
            <a:ext cx="18893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náladový</a:t>
            </a:r>
            <a:endParaRPr lang="cs-CZ" sz="3600" dirty="0"/>
          </a:p>
        </p:txBody>
      </p:sp>
      <p:sp>
        <p:nvSpPr>
          <p:cNvPr id="55" name="Obdélník 54"/>
          <p:cNvSpPr/>
          <p:nvPr/>
        </p:nvSpPr>
        <p:spPr>
          <a:xfrm>
            <a:off x="6804248" y="5467300"/>
            <a:ext cx="17502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vnímavý</a:t>
            </a:r>
            <a:endParaRPr lang="cs-CZ" sz="3600" dirty="0"/>
          </a:p>
        </p:txBody>
      </p:sp>
      <p:sp>
        <p:nvSpPr>
          <p:cNvPr id="56" name="Obdélník 55"/>
          <p:cNvSpPr/>
          <p:nvPr/>
        </p:nvSpPr>
        <p:spPr>
          <a:xfrm>
            <a:off x="6723022" y="6068813"/>
            <a:ext cx="21633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společenský</a:t>
            </a:r>
            <a:endParaRPr lang="cs-CZ" sz="3200" dirty="0"/>
          </a:p>
        </p:txBody>
      </p:sp>
      <p:sp>
        <p:nvSpPr>
          <p:cNvPr id="57" name="Obdélník 56"/>
          <p:cNvSpPr/>
          <p:nvPr/>
        </p:nvSpPr>
        <p:spPr>
          <a:xfrm>
            <a:off x="4139952" y="4820969"/>
            <a:ext cx="18028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vznětlivý</a:t>
            </a:r>
            <a:endParaRPr lang="cs-CZ" sz="3600" dirty="0"/>
          </a:p>
        </p:txBody>
      </p:sp>
      <p:sp>
        <p:nvSpPr>
          <p:cNvPr id="59" name="Obdélník 58"/>
          <p:cNvSpPr/>
          <p:nvPr/>
        </p:nvSpPr>
        <p:spPr>
          <a:xfrm>
            <a:off x="1837048" y="5421589"/>
            <a:ext cx="18557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lhostejný</a:t>
            </a:r>
            <a:endParaRPr lang="cs-CZ" sz="3600" dirty="0"/>
          </a:p>
        </p:txBody>
      </p:sp>
      <p:sp>
        <p:nvSpPr>
          <p:cNvPr id="60" name="Obdélník 59"/>
          <p:cNvSpPr/>
          <p:nvPr/>
        </p:nvSpPr>
        <p:spPr>
          <a:xfrm>
            <a:off x="196044" y="5421588"/>
            <a:ext cx="12791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klidný</a:t>
            </a:r>
            <a:endParaRPr lang="cs-CZ" sz="3600" dirty="0"/>
          </a:p>
        </p:txBody>
      </p:sp>
      <p:cxnSp>
        <p:nvCxnSpPr>
          <p:cNvPr id="63" name="Přímá spojnice 62"/>
          <p:cNvCxnSpPr/>
          <p:nvPr/>
        </p:nvCxnSpPr>
        <p:spPr>
          <a:xfrm>
            <a:off x="0" y="4149080"/>
            <a:ext cx="91440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2195736" y="1268760"/>
            <a:ext cx="0" cy="280831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4283968" y="1268760"/>
            <a:ext cx="0" cy="280831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6475924" y="1268760"/>
            <a:ext cx="0" cy="280831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4139952" y="5441505"/>
            <a:ext cx="19068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soutěživý</a:t>
            </a:r>
            <a:endParaRPr lang="cs-CZ" sz="3600" dirty="0"/>
          </a:p>
        </p:txBody>
      </p:sp>
      <p:sp>
        <p:nvSpPr>
          <p:cNvPr id="19" name="Obdélník 18"/>
          <p:cNvSpPr/>
          <p:nvPr/>
        </p:nvSpPr>
        <p:spPr>
          <a:xfrm>
            <a:off x="77353" y="4210719"/>
            <a:ext cx="1703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výkonný</a:t>
            </a:r>
            <a:endParaRPr lang="cs-CZ" sz="3600" dirty="0"/>
          </a:p>
        </p:txBody>
      </p:sp>
      <p:sp>
        <p:nvSpPr>
          <p:cNvPr id="20" name="Obdélník 19"/>
          <p:cNvSpPr/>
          <p:nvPr/>
        </p:nvSpPr>
        <p:spPr>
          <a:xfrm>
            <a:off x="6988753" y="4857050"/>
            <a:ext cx="13812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žárlivý</a:t>
            </a:r>
            <a:endParaRPr lang="cs-CZ" sz="3600" dirty="0"/>
          </a:p>
        </p:txBody>
      </p:sp>
      <p:sp>
        <p:nvSpPr>
          <p:cNvPr id="21" name="Obdélník 20"/>
          <p:cNvSpPr/>
          <p:nvPr/>
        </p:nvSpPr>
        <p:spPr>
          <a:xfrm>
            <a:off x="1866081" y="4222829"/>
            <a:ext cx="20292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spolehlivý</a:t>
            </a:r>
            <a:endParaRPr lang="cs-CZ" sz="3600" dirty="0"/>
          </a:p>
        </p:txBody>
      </p:sp>
      <p:sp>
        <p:nvSpPr>
          <p:cNvPr id="22" name="Obdélník 21"/>
          <p:cNvSpPr/>
          <p:nvPr/>
        </p:nvSpPr>
        <p:spPr>
          <a:xfrm>
            <a:off x="4149658" y="4222829"/>
            <a:ext cx="15744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pomalý</a:t>
            </a:r>
            <a:endParaRPr lang="cs-CZ" sz="3600" dirty="0"/>
          </a:p>
        </p:txBody>
      </p:sp>
      <p:sp>
        <p:nvSpPr>
          <p:cNvPr id="23" name="Obdélník 22"/>
          <p:cNvSpPr/>
          <p:nvPr/>
        </p:nvSpPr>
        <p:spPr>
          <a:xfrm>
            <a:off x="131709" y="4775257"/>
            <a:ext cx="12455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vážný</a:t>
            </a:r>
            <a:endParaRPr lang="cs-CZ" sz="3600" dirty="0"/>
          </a:p>
        </p:txBody>
      </p:sp>
      <p:sp>
        <p:nvSpPr>
          <p:cNvPr id="24" name="Obdélník 23"/>
          <p:cNvSpPr/>
          <p:nvPr/>
        </p:nvSpPr>
        <p:spPr>
          <a:xfrm>
            <a:off x="1781089" y="4819598"/>
            <a:ext cx="1262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citlivý</a:t>
            </a:r>
            <a:endParaRPr lang="cs-CZ" sz="3600" dirty="0"/>
          </a:p>
        </p:txBody>
      </p:sp>
      <p:sp>
        <p:nvSpPr>
          <p:cNvPr id="25" name="Obdélník 24"/>
          <p:cNvSpPr/>
          <p:nvPr/>
        </p:nvSpPr>
        <p:spPr>
          <a:xfrm>
            <a:off x="7076662" y="4149080"/>
            <a:ext cx="12054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věrný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53724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4.36502E-6 L 0.02274 -0.705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-35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0.01041 L -0.44913 -0.6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65" y="-299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51 0.01966 L 0.56372 -0.694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52" y="-357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8892E-6 L -0.7257 -0.3335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85" y="-166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61393E-6 L -0.73941 -0.511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79" y="-255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3.80204E-6 L -0.20104 -0.5224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53" y="-261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0901 L 0.28437 -0.6114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-310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4 -0.01388 L 0.49531 -0.5156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-25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.01642 L -0.19861 -0.4288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31" y="-222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1735 L 0.2599 -0.3393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-178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8.53574E-7 L -0.49271 -0.2364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35" y="-118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1064 L 0.2717 -0.1522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70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-0.01041 L 0.05469 -0.2359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4" y="-112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0.0192 L 0.76406 -0.41268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95" y="-216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0.01272 L 0.59045 -0.3312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32" y="-17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75341E-6 L 0.01389 -0.13093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" y="-6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56" grpId="0"/>
      <p:bldP spid="57" grpId="0"/>
      <p:bldP spid="59" grpId="0"/>
      <p:bldP spid="60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855" y="692696"/>
            <a:ext cx="21098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sangvinik</a:t>
            </a:r>
            <a:endParaRPr lang="cs-CZ" sz="40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97781" y="686892"/>
            <a:ext cx="18421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cholerik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316638" y="680582"/>
            <a:ext cx="21275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flegmatik</a:t>
            </a:r>
            <a:endParaRPr lang="cs-CZ" sz="40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75924" y="680582"/>
            <a:ext cx="2704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melancholik</a:t>
            </a:r>
            <a:endParaRPr lang="cs-CZ" sz="4000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85" b="73846" l="27077" r="73231">
                        <a14:backgroundMark x1="44308" y1="13846" x2="65231" y2="11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2" y="3717751"/>
            <a:ext cx="3095625" cy="309562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462" b="73231" l="27385" r="73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717751"/>
            <a:ext cx="3095625" cy="3095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08" b="99385" l="17846" r="83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429000"/>
            <a:ext cx="3095625" cy="309562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538" b="8953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544" y="4160360"/>
            <a:ext cx="2076952" cy="207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18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3 -0.04696 L 0.46857 -0.414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47" y="-183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24242E-6 L -0.74479 -0.4152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240" y="-20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-0.00509 L 0.49618 -0.3041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01" y="-149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23294E-6 L -0.24011 -0.4145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14" y="-207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496" y="578886"/>
            <a:ext cx="9056069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Zdroje: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Kolektiv autorů, </a:t>
            </a:r>
            <a:r>
              <a:rPr lang="cs-CZ" i="1" dirty="0"/>
              <a:t>Občanská výchova 8.</a:t>
            </a:r>
            <a:r>
              <a:rPr lang="cs-CZ" dirty="0"/>
              <a:t>, Nakladatelství Fraus, Plzeň 2005 ISBN 80-7238-393-0</a:t>
            </a:r>
            <a:r>
              <a:rPr lang="cs-CZ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/>
              <a:t>Ilustrace: www.office.microsoft.com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Software: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Microsoft PowerPoint 2010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držitel licence 2. základní škola, Rakovník, Husovo náměstí 3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84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678</TotalTime>
  <Words>312</Words>
  <Application>Microsoft Office PowerPoint</Application>
  <PresentationFormat>Předvádění na obrazovce (4:3)</PresentationFormat>
  <Paragraphs>140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15</vt:i4>
      </vt:variant>
    </vt:vector>
  </HeadingPairs>
  <TitlesOfParts>
    <vt:vector size="18" baseType="lpstr">
      <vt:lpstr>Tok</vt:lpstr>
      <vt:lpstr>Motiv systému Office</vt:lpstr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brab</dc:creator>
  <cp:lastModifiedBy>brab</cp:lastModifiedBy>
  <cp:revision>65</cp:revision>
  <dcterms:created xsi:type="dcterms:W3CDTF">2011-10-25T15:11:25Z</dcterms:created>
  <dcterms:modified xsi:type="dcterms:W3CDTF">2012-04-26T12:27:43Z</dcterms:modified>
</cp:coreProperties>
</file>