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1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78" autoAdjust="0"/>
    <p:restoredTop sz="86444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04" y="772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C5C77-00D2-49FF-99D0-D1C45E477C62}" type="datetimeFigureOut">
              <a:rPr lang="cs-CZ"/>
              <a:pPr>
                <a:defRPr/>
              </a:pPr>
              <a:t>30.10.2011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15B017-2C1A-4F85-AC16-B35A8854E2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30A8D-0A57-4EED-B46C-75686B91C7EB}" type="datetimeFigureOut">
              <a:rPr lang="cs-CZ"/>
              <a:pPr>
                <a:defRPr/>
              </a:pPr>
              <a:t>30.10.2011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8899F-0D21-47A1-959E-47DF0CE1A0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C406B-20D4-465C-BAE9-D86F56C24E92}" type="datetimeFigureOut">
              <a:rPr lang="cs-CZ"/>
              <a:pPr>
                <a:defRPr/>
              </a:pPr>
              <a:t>30.10.2011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8C21A-91B2-4D92-843F-D9AEAE6857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DEBD8-BE57-44EB-91D2-709C78BB1612}" type="datetimeFigureOut">
              <a:rPr lang="cs-CZ"/>
              <a:pPr>
                <a:defRPr/>
              </a:pPr>
              <a:t>30.10.2011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D42C5-3BF5-4729-95FE-7DA834BD60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4C53D-DA9F-46D6-BFB7-E17CDA9F1BC4}" type="datetimeFigureOut">
              <a:rPr lang="cs-CZ"/>
              <a:pPr>
                <a:defRPr/>
              </a:pPr>
              <a:t>30.10.2011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845B8-A80E-4E92-88AD-A4E14EA8FA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AAF19-7F5D-4EE7-9EAF-1F84306FB637}" type="datetimeFigureOut">
              <a:rPr lang="cs-CZ"/>
              <a:pPr>
                <a:defRPr/>
              </a:pPr>
              <a:t>30.10.2011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5D298-0A33-4EB0-8165-32E13BFB6A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736A4-0462-468B-A6CA-C04ED8A7C55C}" type="datetimeFigureOut">
              <a:rPr lang="cs-CZ"/>
              <a:pPr>
                <a:defRPr/>
              </a:pPr>
              <a:t>30.10.2011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8D3A4-AFF8-4134-9C75-823C559921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2CF8E-D81C-48A1-9E64-F09B51603DB4}" type="datetimeFigureOut">
              <a:rPr lang="cs-CZ"/>
              <a:pPr>
                <a:defRPr/>
              </a:pPr>
              <a:t>30.10.2011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8270A7-BF26-42E4-B798-64FCB10A13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A9AE8-D4EB-4CE2-B67E-9F63891748DE}" type="datetimeFigureOut">
              <a:rPr lang="cs-CZ"/>
              <a:pPr>
                <a:defRPr/>
              </a:pPr>
              <a:t>30.10.2011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91A1F-16F1-41B6-A7B3-726C2FCFA3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D0B0A-5A84-4C42-B6CB-8422E2EE24A2}" type="datetimeFigureOut">
              <a:rPr lang="cs-CZ"/>
              <a:pPr>
                <a:defRPr/>
              </a:pPr>
              <a:t>30.10.2011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3F004-D082-4B95-B61D-F75735D152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EEC12-08F1-40EE-85B7-B6C756AE3257}" type="datetimeFigureOut">
              <a:rPr lang="cs-CZ"/>
              <a:pPr>
                <a:defRPr/>
              </a:pPr>
              <a:t>30.10.2011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97523-844C-45EA-8804-2F1C801606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C462E23-AA64-4E75-9642-DDAF3A3BB56A}" type="datetimeFigureOut">
              <a:rPr lang="cs-CZ"/>
              <a:pPr>
                <a:defRPr/>
              </a:pPr>
              <a:t>30.10.2011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6D00A56-56A4-4FC0-B865-8106FAF9EE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Judenstern_JMW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/>
              <a:t>Šablona III/2</a:t>
            </a:r>
          </a:p>
          <a:p>
            <a:pPr algn="ctr">
              <a:buNone/>
            </a:pPr>
            <a:r>
              <a:rPr lang="cs-CZ" dirty="0" smtClean="0"/>
              <a:t>NÁSTUP NACISMU V NĚMECKU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Mgr. Lucie </a:t>
            </a:r>
            <a:r>
              <a:rPr lang="cs-CZ" dirty="0" err="1" smtClean="0"/>
              <a:t>Opltová</a:t>
            </a:r>
            <a:endParaRPr lang="cs-CZ" dirty="0" smtClean="0"/>
          </a:p>
          <a:p>
            <a:pPr algn="ctr">
              <a:buNone/>
            </a:pPr>
            <a:r>
              <a:rPr lang="cs-CZ" dirty="0" smtClean="0"/>
              <a:t>VY_32_INOVACE_299_NÁSTUP NACISMU V NĚMECKU</a:t>
            </a:r>
          </a:p>
          <a:p>
            <a:pPr algn="ctr">
              <a:buNone/>
            </a:pPr>
            <a:endParaRPr lang="cs-CZ" dirty="0" smtClean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5085184"/>
            <a:ext cx="5976664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b="1" i="1" u="sng" dirty="0" smtClean="0">
                <a:solidFill>
                  <a:srgbClr val="C00000"/>
                </a:solidFill>
              </a:rPr>
              <a:t>Nástup nacismus v Německu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solidFill>
                  <a:srgbClr val="C00000"/>
                </a:solidFill>
              </a:rPr>
              <a:t>Adolf Hitler (1889 – 1945)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* v Rakousku u českých hranic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Maloval, ale nevzali ho na akademii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Za 1. sv. války bojoval, ale přiotrávil se plynem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Měl rád </a:t>
            </a:r>
            <a:r>
              <a:rPr lang="cs-CZ" sz="2800" dirty="0" err="1" smtClean="0"/>
              <a:t>Wágnera</a:t>
            </a:r>
            <a:r>
              <a:rPr lang="cs-CZ" sz="2800" dirty="0" smtClean="0"/>
              <a:t> a jeho opery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Podle něj prý 1. sv. válku prohráli Židé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Udělal z Německa velmoc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rgbClr val="C00000"/>
                </a:solidFill>
              </a:rPr>
              <a:t>Založil stranu NSDAP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rgbClr val="C00000"/>
                </a:solidFill>
              </a:rPr>
              <a:t>Při pivním puči </a:t>
            </a:r>
            <a:r>
              <a:rPr lang="cs-CZ" sz="2800" dirty="0" smtClean="0">
                <a:solidFill>
                  <a:srgbClr val="C00000"/>
                </a:solidFill>
              </a:rPr>
              <a:t>v Mnichově zatčen </a:t>
            </a:r>
            <a:r>
              <a:rPr lang="cs-CZ" sz="2800" dirty="0" smtClean="0">
                <a:solidFill>
                  <a:srgbClr val="C00000"/>
                </a:solidFill>
              </a:rPr>
              <a:t>r. </a:t>
            </a:r>
            <a:r>
              <a:rPr lang="cs-CZ" sz="2800" dirty="0" smtClean="0">
                <a:solidFill>
                  <a:srgbClr val="C00000"/>
                </a:solidFill>
              </a:rPr>
              <a:t>1923 → ve vězení napsal spis </a:t>
            </a:r>
            <a:r>
              <a:rPr lang="cs-CZ" sz="2800" dirty="0" err="1" smtClean="0">
                <a:solidFill>
                  <a:srgbClr val="C00000"/>
                </a:solidFill>
              </a:rPr>
              <a:t>Mein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 err="1" smtClean="0">
                <a:solidFill>
                  <a:srgbClr val="C00000"/>
                </a:solidFill>
              </a:rPr>
              <a:t>Kampf</a:t>
            </a:r>
            <a:r>
              <a:rPr lang="cs-CZ" sz="2800" dirty="0" smtClean="0">
                <a:solidFill>
                  <a:srgbClr val="C00000"/>
                </a:solidFill>
              </a:rPr>
              <a:t> (MŮJ BOJ)</a:t>
            </a:r>
            <a:endParaRPr lang="cs-CZ" sz="2800" dirty="0" smtClean="0">
              <a:solidFill>
                <a:srgbClr val="C000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rgbClr val="C00000"/>
                </a:solidFill>
              </a:rPr>
              <a:t>Nadřazenost árijské rasy – německého národa nad jinými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800" smtClean="0">
                <a:solidFill>
                  <a:srgbClr val="C00000"/>
                </a:solidFill>
              </a:rPr>
              <a:t>Méněcenné národy – Slováci, Židé, Romové….</a:t>
            </a:r>
          </a:p>
          <a:p>
            <a:pPr eaLnBrk="1" hangingPunct="1"/>
            <a:r>
              <a:rPr lang="cs-CZ" sz="2800" smtClean="0"/>
              <a:t>NSDAP řešila sociální otázku, práci → proto byla úspěšná</a:t>
            </a:r>
          </a:p>
          <a:p>
            <a:pPr eaLnBrk="1" hangingPunct="1"/>
            <a:r>
              <a:rPr lang="cs-CZ" sz="2800" smtClean="0"/>
              <a:t>Rok 1928 při volbách už mají 800 tis. voličů</a:t>
            </a:r>
          </a:p>
          <a:p>
            <a:pPr eaLnBrk="1" hangingPunct="1"/>
            <a:r>
              <a:rPr lang="cs-CZ" sz="2800" smtClean="0"/>
              <a:t>Strana měla ozbrojené oddíly – </a:t>
            </a:r>
            <a:r>
              <a:rPr lang="cs-CZ" sz="2800" smtClean="0">
                <a:solidFill>
                  <a:srgbClr val="C00000"/>
                </a:solidFill>
              </a:rPr>
              <a:t>SA –úderné</a:t>
            </a:r>
          </a:p>
          <a:p>
            <a:pPr eaLnBrk="1" hangingPunct="1">
              <a:buFont typeface="Arial" charset="0"/>
              <a:buNone/>
            </a:pPr>
            <a:r>
              <a:rPr lang="cs-CZ" sz="2800" smtClean="0">
                <a:solidFill>
                  <a:srgbClr val="C00000"/>
                </a:solidFill>
              </a:rPr>
              <a:t>                                                            SS – ochranné</a:t>
            </a:r>
          </a:p>
          <a:p>
            <a:pPr eaLnBrk="1" hangingPunct="1">
              <a:buFont typeface="Arial" charset="0"/>
              <a:buNone/>
            </a:pPr>
            <a:r>
              <a:rPr lang="cs-CZ" sz="2800" smtClean="0"/>
              <a:t>- Nárůst násilí</a:t>
            </a:r>
          </a:p>
          <a:p>
            <a:pPr eaLnBrk="1" hangingPunct="1">
              <a:buFont typeface="Arial" charset="0"/>
              <a:buNone/>
            </a:pPr>
            <a:r>
              <a:rPr lang="cs-CZ" sz="2800" smtClean="0"/>
              <a:t>- </a:t>
            </a:r>
            <a:r>
              <a:rPr lang="cs-CZ" sz="2800" smtClean="0">
                <a:solidFill>
                  <a:srgbClr val="C00000"/>
                </a:solidFill>
              </a:rPr>
              <a:t>1932 – vyhrává volby </a:t>
            </a:r>
            <a:r>
              <a:rPr lang="cs-CZ" sz="2800" smtClean="0"/>
              <a:t>→ nejsilnější německá strana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800" dirty="0" smtClean="0">
                <a:solidFill>
                  <a:srgbClr val="C00000"/>
                </a:solidFill>
              </a:rPr>
              <a:t>1933</a:t>
            </a:r>
            <a:r>
              <a:rPr lang="cs-CZ" sz="2800" dirty="0" smtClean="0"/>
              <a:t> říšský prezident </a:t>
            </a:r>
            <a:r>
              <a:rPr lang="cs-CZ" sz="2800" dirty="0" smtClean="0">
                <a:solidFill>
                  <a:srgbClr val="C00000"/>
                </a:solidFill>
              </a:rPr>
              <a:t>Paul </a:t>
            </a:r>
            <a:r>
              <a:rPr lang="cs-CZ" sz="2800" dirty="0" err="1" smtClean="0">
                <a:solidFill>
                  <a:srgbClr val="C00000"/>
                </a:solidFill>
              </a:rPr>
              <a:t>von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 err="1" smtClean="0">
                <a:solidFill>
                  <a:srgbClr val="C00000"/>
                </a:solidFill>
              </a:rPr>
              <a:t>Hindenburg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 smtClean="0"/>
              <a:t>jmenoval Hitlera </a:t>
            </a:r>
            <a:r>
              <a:rPr lang="cs-CZ" sz="2800" dirty="0" smtClean="0">
                <a:solidFill>
                  <a:srgbClr val="C00000"/>
                </a:solidFill>
              </a:rPr>
              <a:t>říšským kancléřem </a:t>
            </a:r>
            <a:r>
              <a:rPr lang="cs-CZ" sz="2800" dirty="0" smtClean="0"/>
              <a:t>→ cenzura, rasismus, vlna emigrace</a:t>
            </a:r>
          </a:p>
          <a:p>
            <a:pPr eaLnBrk="1" hangingPunct="1"/>
            <a:r>
              <a:rPr lang="cs-CZ" sz="2800" dirty="0" smtClean="0">
                <a:solidFill>
                  <a:srgbClr val="C00000"/>
                </a:solidFill>
              </a:rPr>
              <a:t>1934 prezident umírá </a:t>
            </a:r>
            <a:r>
              <a:rPr lang="cs-CZ" sz="2800" dirty="0" smtClean="0"/>
              <a:t>→ </a:t>
            </a:r>
            <a:r>
              <a:rPr lang="cs-CZ" sz="2800" dirty="0" smtClean="0">
                <a:solidFill>
                  <a:srgbClr val="C00000"/>
                </a:solidFill>
              </a:rPr>
              <a:t>Hitler se prohlásil za vůdce (= </a:t>
            </a:r>
            <a:r>
              <a:rPr lang="cs-CZ" sz="2800" dirty="0" err="1" smtClean="0">
                <a:solidFill>
                  <a:srgbClr val="C00000"/>
                </a:solidFill>
              </a:rPr>
              <a:t>führer</a:t>
            </a:r>
            <a:r>
              <a:rPr lang="cs-CZ" sz="2800" dirty="0" smtClean="0">
                <a:solidFill>
                  <a:srgbClr val="C00000"/>
                </a:solidFill>
              </a:rPr>
              <a:t>)</a:t>
            </a:r>
          </a:p>
          <a:p>
            <a:pPr eaLnBrk="1" hangingPunct="1"/>
            <a:r>
              <a:rPr lang="cs-CZ" sz="2800" b="1" i="1" u="sng" dirty="0" smtClean="0">
                <a:solidFill>
                  <a:srgbClr val="C00000"/>
                </a:solidFill>
              </a:rPr>
              <a:t>→→TŘETÍ ŘÍŠE</a:t>
            </a:r>
          </a:p>
          <a:p>
            <a:pPr eaLnBrk="1" hangingPunct="1"/>
            <a:r>
              <a:rPr lang="cs-CZ" sz="2800" dirty="0" smtClean="0"/>
              <a:t>1. koncentrační tábor pro </a:t>
            </a:r>
            <a:r>
              <a:rPr lang="cs-CZ" sz="2800" dirty="0" err="1" smtClean="0"/>
              <a:t>kriminálníky</a:t>
            </a:r>
            <a:r>
              <a:rPr lang="cs-CZ" sz="2800" dirty="0" smtClean="0"/>
              <a:t> – v DACHAU</a:t>
            </a:r>
          </a:p>
          <a:p>
            <a:pPr eaLnBrk="1" hangingPunct="1"/>
            <a:r>
              <a:rPr lang="cs-CZ" sz="2800" dirty="0" smtClean="0">
                <a:solidFill>
                  <a:srgbClr val="FF0000"/>
                </a:solidFill>
              </a:rPr>
              <a:t>1934 spor SA a SS → noc dlouhých nožů → vyhlazení příslušníků SA, krvavý teror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800" dirty="0" smtClean="0"/>
              <a:t>Totalitní režim</a:t>
            </a:r>
          </a:p>
          <a:p>
            <a:pPr eaLnBrk="1" hangingPunct="1"/>
            <a:r>
              <a:rPr lang="cs-CZ" sz="2800" dirty="0" smtClean="0">
                <a:solidFill>
                  <a:srgbClr val="FF0000"/>
                </a:solidFill>
              </a:rPr>
              <a:t>Hitlerova mládež = </a:t>
            </a:r>
            <a:r>
              <a:rPr lang="cs-CZ" sz="2800" dirty="0" err="1" smtClean="0">
                <a:solidFill>
                  <a:srgbClr val="FF0000"/>
                </a:solidFill>
              </a:rPr>
              <a:t>Hitlerjugend</a:t>
            </a:r>
            <a:endParaRPr lang="cs-CZ" sz="2800" dirty="0" smtClean="0">
              <a:solidFill>
                <a:srgbClr val="FF0000"/>
              </a:solidFill>
            </a:endParaRPr>
          </a:p>
          <a:p>
            <a:pPr eaLnBrk="1" hangingPunct="1"/>
            <a:r>
              <a:rPr lang="cs-CZ" sz="2800" dirty="0" smtClean="0">
                <a:solidFill>
                  <a:srgbClr val="FF0000"/>
                </a:solidFill>
              </a:rPr>
              <a:t>Tajná policie = gestapo</a:t>
            </a:r>
          </a:p>
          <a:p>
            <a:pPr eaLnBrk="1" hangingPunct="1"/>
            <a:r>
              <a:rPr lang="cs-CZ" sz="2800" dirty="0" smtClean="0">
                <a:solidFill>
                  <a:srgbClr val="FF0000"/>
                </a:solidFill>
              </a:rPr>
              <a:t>Hitler odmítl platit reparace</a:t>
            </a:r>
            <a:r>
              <a:rPr lang="cs-CZ" sz="2800" dirty="0" smtClean="0"/>
              <a:t>, uzákonil brannou povinnost, vyráběly se </a:t>
            </a:r>
            <a:r>
              <a:rPr lang="cs-CZ" sz="2800" dirty="0" smtClean="0"/>
              <a:t>zbraně …</a:t>
            </a:r>
            <a:endParaRPr lang="cs-CZ" sz="2800" dirty="0" smtClean="0"/>
          </a:p>
          <a:p>
            <a:pPr eaLnBrk="1" hangingPunct="1"/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Židé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rgbClr val="C00000"/>
                </a:solidFill>
              </a:rPr>
              <a:t>1935 – NORIMBERSKÉ ZÁKONY </a:t>
            </a:r>
            <a:r>
              <a:rPr lang="cs-CZ" sz="2800" dirty="0" smtClean="0"/>
              <a:t>= rasistické zákony proti Židům, vyloučení z politiky, veřejného života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rgbClr val="C00000"/>
                </a:solidFill>
              </a:rPr>
              <a:t>ANTISEMITISMUS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rgbClr val="C00000"/>
                </a:solidFill>
              </a:rPr>
              <a:t>MUSELI NOSIT ŽLUTOU DAVIDOVU HVĚZDU  </a:t>
            </a:r>
            <a:r>
              <a:rPr lang="cs-CZ" sz="2800" dirty="0" smtClean="0">
                <a:solidFill>
                  <a:srgbClr val="C00000"/>
                </a:solidFill>
                <a:hlinkClick r:id="rId2"/>
              </a:rPr>
              <a:t>http</a:t>
            </a:r>
            <a:r>
              <a:rPr lang="cs-CZ" sz="2800" dirty="0" smtClean="0">
                <a:solidFill>
                  <a:srgbClr val="C00000"/>
                </a:solidFill>
                <a:hlinkClick r:id="rId2"/>
              </a:rPr>
              <a:t>://</a:t>
            </a:r>
            <a:r>
              <a:rPr lang="cs-CZ" sz="2800" dirty="0" smtClean="0">
                <a:solidFill>
                  <a:srgbClr val="C00000"/>
                </a:solidFill>
                <a:hlinkClick r:id="rId2"/>
              </a:rPr>
              <a:t>cs.wikipedia.org/wiki/Soubor:Judenstern_JMW.jpg</a:t>
            </a:r>
            <a:endParaRPr lang="cs-CZ" sz="2800" dirty="0" smtClean="0">
              <a:solidFill>
                <a:srgbClr val="C00000"/>
              </a:solidFill>
            </a:endParaRPr>
          </a:p>
          <a:p>
            <a:pPr eaLnBrk="1" fontAlgn="auto" hangingPunct="1">
              <a:spcAft>
                <a:spcPts val="0"/>
              </a:spcAft>
              <a:buNone/>
              <a:defRPr/>
            </a:pPr>
            <a:endParaRPr lang="cs-CZ" sz="2800" dirty="0" smtClean="0">
              <a:solidFill>
                <a:srgbClr val="C000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 vyřazeni ze škol, divadel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V tramvaji měli poslední vagon..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Vlna </a:t>
            </a:r>
            <a:r>
              <a:rPr lang="cs-CZ" sz="2800" dirty="0" smtClean="0"/>
              <a:t>emigrace</a:t>
            </a:r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Zbaveni německého občanství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C00000"/>
                </a:solidFill>
              </a:rPr>
              <a:t>1938 – křišťálová noc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rgbClr val="FF0000"/>
                </a:solidFill>
              </a:rPr>
              <a:t>vypalování synagog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FF0000"/>
                </a:solidFill>
              </a:rPr>
              <a:t>Do koncentračních táborů, „konečné řešení židovské otázky“ – vyhlazení, GENOCIDA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298</Words>
  <Application>Microsoft Office PowerPoint</Application>
  <PresentationFormat>Předvádění na obrazovce (4:3)</PresentationFormat>
  <Paragraphs>43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Arial</vt:lpstr>
      <vt:lpstr>Calibri</vt:lpstr>
      <vt:lpstr>Motiv sady Office</vt:lpstr>
      <vt:lpstr>Snímek 1</vt:lpstr>
      <vt:lpstr>Nástup nacismus v Německu</vt:lpstr>
      <vt:lpstr>Adolf Hitler (1889 – 1945)</vt:lpstr>
      <vt:lpstr>Snímek 4</vt:lpstr>
      <vt:lpstr>Snímek 5</vt:lpstr>
      <vt:lpstr>Snímek 6</vt:lpstr>
      <vt:lpstr>Židé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Nástup nacismus v Německu</dc:title>
  <dc:creator>Lucinka</dc:creator>
  <cp:lastModifiedBy>Lucinka</cp:lastModifiedBy>
  <cp:revision>10</cp:revision>
  <dcterms:created xsi:type="dcterms:W3CDTF">2010-10-01T20:56:32Z</dcterms:created>
  <dcterms:modified xsi:type="dcterms:W3CDTF">2011-10-30T11:33:54Z</dcterms:modified>
</cp:coreProperties>
</file>