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Override3.xml" ContentType="application/vnd.openxmlformats-officedocument.themeOverride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4.xml" ContentType="application/vnd.openxmlformats-officedocument.themeOverride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710" r:id="rId3"/>
  </p:sldMasterIdLst>
  <p:notesMasterIdLst>
    <p:notesMasterId r:id="rId27"/>
  </p:notesMasterIdLst>
  <p:sldIdLst>
    <p:sldId id="263" r:id="rId4"/>
    <p:sldId id="264" r:id="rId5"/>
    <p:sldId id="256" r:id="rId6"/>
    <p:sldId id="258" r:id="rId7"/>
    <p:sldId id="265" r:id="rId8"/>
    <p:sldId id="259" r:id="rId9"/>
    <p:sldId id="267" r:id="rId10"/>
    <p:sldId id="268" r:id="rId11"/>
    <p:sldId id="266" r:id="rId12"/>
    <p:sldId id="278" r:id="rId13"/>
    <p:sldId id="269" r:id="rId14"/>
    <p:sldId id="270" r:id="rId15"/>
    <p:sldId id="271" r:id="rId16"/>
    <p:sldId id="272" r:id="rId17"/>
    <p:sldId id="273" r:id="rId18"/>
    <p:sldId id="260" r:id="rId19"/>
    <p:sldId id="274" r:id="rId20"/>
    <p:sldId id="261" r:id="rId21"/>
    <p:sldId id="276" r:id="rId22"/>
    <p:sldId id="277" r:id="rId23"/>
    <p:sldId id="275" r:id="rId24"/>
    <p:sldId id="279" r:id="rId25"/>
    <p:sldId id="25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6600"/>
    <a:srgbClr val="66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1DE4D7-6268-4484-A42D-3126D9C9D2CF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AE07E8-F6DB-403B-B2AD-57ED67C4F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89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D1C288D9-7F34-46A0-8874-EF15144CA474}" type="slidenum">
              <a:rPr lang="cs-CZ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5BC6D-465B-4E89-8A90-D2ECBA9F58B1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2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DC4BB-4262-4AC7-9C6C-976CC6555E79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964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07A4-56D4-49F2-A15F-F90FAB2E18AD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8AF60-9C5A-4AF2-886C-B1CDA53E525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1336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CFEE8-589C-440D-AD3F-CCE9F4F79E78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7EF65-F866-4B01-8E9D-4FAFD767D883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10740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98B60-1ED3-4F97-A9BF-E318FFB56B0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BC197-B729-4258-BF1F-032A3774DF81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138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1B264-834F-4784-AD64-7BAB68CD4A6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0140B-D381-4714-A956-5C218F4CA6ED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6489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B480B-1445-4D4C-83BB-0E91F3DB34D2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53AE9-5145-4637-834B-93828683901E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3867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4AF9D-579C-4C04-A4F4-8C28345B488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47130-4A8B-4970-B3A4-2F831B3BC10F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139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32AAB-ED4D-49F2-96DC-4BBCAAD39F9D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D2477-27FA-4717-9BD3-FB241B7FFABF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0392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BF27A-9495-439E-99B1-72058C98C52F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8D80D9-D2A0-43E5-A584-8B0A122E0753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9874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915E0-2995-403B-B112-7B6B78E44E42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C1792-8A54-48B7-846B-03C36E997368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1463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72DBC-3598-4A6A-81C5-3C683B263C88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8C373-DED1-4BCA-9A7D-F48FB56AB7E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68321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704850"/>
            <a:ext cx="8229600" cy="56197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9F70FD2-E8DE-44F7-B5DA-0C14AD3114C0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3352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7924800" y="6356350"/>
            <a:ext cx="7620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58EBF0F-4803-4573-A8C7-2C5B417F2B98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5592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5BC6D-465B-4E89-8A90-D2ECBA9F58B1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2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DC4BB-4262-4AC7-9C6C-976CC6555E79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8741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07A4-56D4-49F2-A15F-F90FAB2E18AD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8AF60-9C5A-4AF2-886C-B1CDA53E525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0842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CFEE8-589C-440D-AD3F-CCE9F4F79E78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7EF65-F866-4B01-8E9D-4FAFD767D883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8380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98B60-1ED3-4F97-A9BF-E318FFB56B0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BC197-B729-4258-BF1F-032A3774DF81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436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1B264-834F-4784-AD64-7BAB68CD4A6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0140B-D381-4714-A956-5C218F4CA6ED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639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B480B-1445-4D4C-83BB-0E91F3DB34D2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53AE9-5145-4637-834B-93828683901E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46570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4AF9D-579C-4C04-A4F4-8C28345B488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47130-4A8B-4970-B3A4-2F831B3BC10F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12307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32AAB-ED4D-49F2-96DC-4BBCAAD39F9D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D2477-27FA-4717-9BD3-FB241B7FFABF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08070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BF27A-9495-439E-99B1-72058C98C52F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8D80D9-D2A0-43E5-A584-8B0A122E0753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66814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915E0-2995-403B-B112-7B6B78E44E42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C1792-8A54-48B7-846B-03C36E997368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18452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72DBC-3598-4A6A-81C5-3C683B263C88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8C373-DED1-4BCA-9A7D-F48FB56AB7E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64483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704850"/>
            <a:ext cx="8229600" cy="56197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9F70FD2-E8DE-44F7-B5DA-0C14AD3114C0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3352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7924800" y="6356350"/>
            <a:ext cx="7620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58EBF0F-4803-4573-A8C7-2C5B417F2B98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53028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91222-212B-48FD-A879-7F8703A844CB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9F6F-741C-4227-A2BE-F0C1A21679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471E97-7FBA-46F5-B000-B96136183C30}" type="datetime1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0F2845-7BF0-494B-AA74-AEDA8457DA7A}" type="slidenum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</p:grpSp>
      <p:grpSp>
        <p:nvGrpSpPr>
          <p:cNvPr id="1040" name="Group 17"/>
          <p:cNvGrpSpPr>
            <a:grpSpLocks/>
          </p:cNvGrpSpPr>
          <p:nvPr/>
        </p:nvGrpSpPr>
        <p:grpSpPr bwMode="auto">
          <a:xfrm>
            <a:off x="1187450" y="0"/>
            <a:ext cx="6911975" cy="1485900"/>
            <a:chOff x="748" y="0"/>
            <a:chExt cx="4354" cy="936"/>
          </a:xfrm>
        </p:grpSpPr>
        <p:pic>
          <p:nvPicPr>
            <p:cNvPr id="1041" name="Picture 2"/>
            <p:cNvPicPr>
              <a:picLocks noChangeAspect="1" noChangeArrowheads="1"/>
            </p:cNvPicPr>
            <p:nvPr/>
          </p:nvPicPr>
          <p:blipFill>
            <a:blip r:embed="rId1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" y="0"/>
              <a:ext cx="3831" cy="9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42" name="Picture 15" descr="logo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2" y="0"/>
              <a:ext cx="680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216667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1" fontAlgn="base" hangingPunct="1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471E97-7FBA-46F5-B000-B96136183C30}" type="datetime1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0F2845-7BF0-494B-AA74-AEDA8457DA7A}" type="slidenum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</p:grpSp>
      <p:grpSp>
        <p:nvGrpSpPr>
          <p:cNvPr id="1040" name="Group 17"/>
          <p:cNvGrpSpPr>
            <a:grpSpLocks/>
          </p:cNvGrpSpPr>
          <p:nvPr/>
        </p:nvGrpSpPr>
        <p:grpSpPr bwMode="auto">
          <a:xfrm>
            <a:off x="1187450" y="0"/>
            <a:ext cx="6911975" cy="1485900"/>
            <a:chOff x="748" y="0"/>
            <a:chExt cx="4354" cy="936"/>
          </a:xfrm>
        </p:grpSpPr>
        <p:pic>
          <p:nvPicPr>
            <p:cNvPr id="1041" name="Picture 2"/>
            <p:cNvPicPr>
              <a:picLocks noChangeAspect="1" noChangeArrowheads="1"/>
            </p:cNvPicPr>
            <p:nvPr/>
          </p:nvPicPr>
          <p:blipFill>
            <a:blip r:embed="rId1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" y="0"/>
              <a:ext cx="3831" cy="9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42" name="Picture 15" descr="logo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2" y="0"/>
              <a:ext cx="680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765182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1" fontAlgn="base" hangingPunct="1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471E97-7FBA-46F5-B000-B96136183C30}" type="datetime1">
              <a:rPr lang="cs-CZ" smtClean="0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26.4.2012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0F2845-7BF0-494B-AA74-AEDA8457DA7A}" type="slidenum">
              <a:rPr lang="cs-CZ" smtClean="0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1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r>
              <a:rPr lang="cs-CZ" sz="2200" b="1" dirty="0">
                <a:latin typeface="Arial Narrow" pitchFamily="34" charset="0"/>
              </a:rPr>
              <a:t>Základní škola, Ostrava-Poruba, I. Sekaniny 1804, příspěvková organizace</a:t>
            </a: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endParaRPr lang="cs-CZ" sz="2200" b="1" dirty="0">
              <a:latin typeface="Arial Narrow" pitchFamily="34" charset="0"/>
            </a:endParaRP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endParaRPr lang="cs-CZ" sz="2200" b="1" dirty="0">
              <a:latin typeface="Arial Narrow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Název projektu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Zkvalitnění vzdělávání na ZŠ </a:t>
            </a:r>
            <a:r>
              <a:rPr lang="cs-CZ" sz="20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I.Sekaniny</a:t>
            </a: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 - Škola pro 21. století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Registrační číslo projektu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CZ.1.07/1.4.00/21.1475</a:t>
            </a: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charset="0"/>
              </a:rPr>
              <a:t>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Název materiálu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Jižní Evropa – přírodní poměry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  <a:latin typeface="Arial Narrow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Kód materiálu	</a:t>
            </a:r>
          </a:p>
          <a:p>
            <a:pPr marL="640080" lvl="1" indent="-246888" fontAlgn="auto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VY_32_INOVACE_Z1207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>
                <a:latin typeface="Arial" charset="0"/>
              </a:rPr>
              <a:t>Autor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Mgr. Dagmar Petřková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  <a:latin typeface="Arial Narrow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Char char="◦"/>
              <a:defRPr/>
            </a:pPr>
            <a:endParaRPr lang="cs-CZ" sz="2000" b="1" dirty="0">
              <a:solidFill>
                <a:srgbClr val="529FBA"/>
              </a:solidFill>
              <a:latin typeface="Arial Narrow" pitchFamily="34" charset="0"/>
            </a:endParaRPr>
          </a:p>
        </p:txBody>
      </p:sp>
      <p:sp>
        <p:nvSpPr>
          <p:cNvPr id="5123" name="Zástupný symbol pro zápatí 8"/>
          <p:cNvSpPr>
            <a:spLocks noGrp="1"/>
          </p:cNvSpPr>
          <p:nvPr>
            <p:ph type="ftr" sz="quarter" idx="11"/>
          </p:nvPr>
        </p:nvSpPr>
        <p:spPr bwMode="auto">
          <a:xfrm>
            <a:off x="142875" y="6237288"/>
            <a:ext cx="8786813" cy="287337"/>
          </a:xfrm>
          <a:noFill/>
          <a:ln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mtClean="0">
                <a:solidFill>
                  <a:prstClr val="black"/>
                </a:solidFill>
              </a:rPr>
              <a:t>Tento projekt je spolufinancován Evropskou unií.</a:t>
            </a:r>
          </a:p>
        </p:txBody>
      </p:sp>
    </p:spTree>
    <p:extLst>
      <p:ext uri="{BB962C8B-B14F-4D97-AF65-F5344CB8AC3E}">
        <p14:creationId xmlns:p14="http://schemas.microsoft.com/office/powerpoint/2010/main" xmlns="" val="9830023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116" name="Group 30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914105637"/>
              </p:ext>
            </p:extLst>
          </p:nvPr>
        </p:nvGraphicFramePr>
        <p:xfrm>
          <a:off x="457200" y="1412875"/>
          <a:ext cx="8229600" cy="4766313"/>
        </p:xfrm>
        <a:graphic>
          <a:graphicData uri="http://schemas.openxmlformats.org/drawingml/2006/table">
            <a:tbl>
              <a:tblPr/>
              <a:tblGrid>
                <a:gridCol w="2382838"/>
                <a:gridCol w="5846762"/>
              </a:tblGrid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Prezentace kombinující výklad , samostatnou práci žáků s atlasem. Použití soutěžní formou výrazně zvyšuje motivaci žáků.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23.4.2012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  <a:ea typeface="+mn-ea"/>
                          <a:cs typeface="+mn-cs"/>
                        </a:rPr>
                        <a:t>porovnává a přiměřeně hodnotí polohu, rozlohu, přírodní, kulturní, společenské, politické a hospodářské poměry, zvláštnosti a podobnosti, potenciál a bariéry jednotlivých světadílů, oceánů, vybraných makroregionů světa a vybraných (modelových) států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84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Žádné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Jižní Evropa, Pyrenejský poloostrov, Apeninský poloostrov, Balkánský poloostrov, Meseta,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macchía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, krasové pohoří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kombinovaná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žák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2., základní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12 – 13 let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nstantia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018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Jižní Evropa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852936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přírodní poměry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0881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dagmar.petrkova\Dokumenty\předměty\zeměpis\6_rocnik\Evropa\greece_cb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8" t="12897" r="7781" b="13161"/>
          <a:stretch/>
        </p:blipFill>
        <p:spPr bwMode="auto">
          <a:xfrm rot="5400000">
            <a:off x="4739966" y="1095191"/>
            <a:ext cx="3920837" cy="3944064"/>
          </a:xfrm>
          <a:prstGeom prst="rect">
            <a:avLst/>
          </a:prstGeom>
          <a:noFill/>
          <a:extLst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50907"/>
            <a:ext cx="8424936" cy="1143000"/>
          </a:xfrm>
        </p:spPr>
        <p:txBody>
          <a:bodyPr>
            <a:noAutofit/>
          </a:bodyPr>
          <a:lstStyle/>
          <a:p>
            <a:r>
              <a:rPr lang="cs-CZ" sz="3600" b="1" cap="none" dirty="0" smtClean="0">
                <a:latin typeface="+mn-lt"/>
              </a:rPr>
              <a:t>Poznej poloostrovy a ostrovy</a:t>
            </a:r>
            <a:r>
              <a:rPr lang="cs-CZ" sz="3600" cap="none" dirty="0" smtClean="0">
                <a:latin typeface="+mn-lt"/>
              </a:rPr>
              <a:t>, </a:t>
            </a:r>
            <a:br>
              <a:rPr lang="cs-CZ" sz="3600" cap="none" dirty="0" smtClean="0">
                <a:latin typeface="+mn-lt"/>
              </a:rPr>
            </a:br>
            <a:r>
              <a:rPr lang="cs-CZ" sz="3600" cap="none" dirty="0" smtClean="0">
                <a:latin typeface="+mn-lt"/>
              </a:rPr>
              <a:t>které tvoří jižní Evropu!</a:t>
            </a:r>
            <a:endParaRPr lang="cs-CZ" sz="3600" cap="none" dirty="0">
              <a:latin typeface="+mn-lt"/>
            </a:endParaRPr>
          </a:p>
        </p:txBody>
      </p:sp>
      <p:pic>
        <p:nvPicPr>
          <p:cNvPr id="2050" name="Picture 2" descr="C:\Documents and Settings\dagmar.petrkova\Dokumenty\předměty\zeměpis\6_rocnik\Evropa\Map-of-italy-coloring-pag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33725" y="1106804"/>
            <a:ext cx="2771775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dagmar.petrkova\Dokumenty\předměty\zeměpis\6_rocnik\Evropa\pyrenejsky.gi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629" r="14407" b="7026"/>
          <a:stretch/>
        </p:blipFill>
        <p:spPr bwMode="auto">
          <a:xfrm>
            <a:off x="1835696" y="4440555"/>
            <a:ext cx="3396903" cy="2417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2742276"/>
            <a:ext cx="1538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Apeninský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06232" y="182520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Balkánský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46984" y="5138208"/>
            <a:ext cx="2117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Pyrenejský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1544" y="100924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182520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328498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91942" y="546461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2996952"/>
            <a:ext cx="699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956376" y="4653136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02661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cap="none" dirty="0" smtClean="0">
                <a:latin typeface="+mn-lt"/>
              </a:rPr>
              <a:t>Poznej poloostrovy a ostrovy</a:t>
            </a:r>
            <a:r>
              <a:rPr lang="cs-CZ" sz="3600" cap="none" dirty="0" smtClean="0">
                <a:latin typeface="+mn-lt"/>
              </a:rPr>
              <a:t>, </a:t>
            </a:r>
            <a:br>
              <a:rPr lang="cs-CZ" sz="3600" cap="none" dirty="0" smtClean="0">
                <a:latin typeface="+mn-lt"/>
              </a:rPr>
            </a:br>
            <a:r>
              <a:rPr lang="cs-CZ" sz="3600" cap="none" dirty="0" smtClean="0">
                <a:latin typeface="+mn-lt"/>
              </a:rPr>
              <a:t>které tvoří jižní Evropu!</a:t>
            </a:r>
            <a:endParaRPr lang="cs-CZ" sz="3600" cap="none" dirty="0">
              <a:latin typeface="+mn-lt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849358527"/>
              </p:ext>
            </p:extLst>
          </p:nvPr>
        </p:nvGraphicFramePr>
        <p:xfrm>
          <a:off x="539552" y="2276872"/>
          <a:ext cx="7467600" cy="30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3800"/>
                <a:gridCol w="3733800"/>
              </a:tblGrid>
              <a:tr h="370840">
                <a:tc>
                  <a:txBody>
                    <a:bodyPr/>
                    <a:lstStyle/>
                    <a:p>
                      <a:pPr marL="252000"/>
                      <a:r>
                        <a:rPr lang="cs-CZ" dirty="0" smtClean="0"/>
                        <a:t>Místo</a:t>
                      </a:r>
                      <a:endParaRPr lang="cs-CZ" dirty="0"/>
                    </a:p>
                  </a:txBody>
                  <a:tcPr marL="186690" marR="18669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 marL="186690" marR="186690"/>
                </a:tc>
              </a:tr>
              <a:tr h="540000">
                <a:tc>
                  <a:txBody>
                    <a:bodyPr/>
                    <a:lstStyle/>
                    <a:p>
                      <a:pPr marL="252000" algn="l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186690" marR="18669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86690" marR="186690"/>
                </a:tc>
              </a:tr>
              <a:tr h="540000">
                <a:tc>
                  <a:txBody>
                    <a:bodyPr/>
                    <a:lstStyle/>
                    <a:p>
                      <a:pPr marL="252000" algn="l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186690" marR="18669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86690" marR="186690"/>
                </a:tc>
              </a:tr>
              <a:tr h="540000">
                <a:tc>
                  <a:txBody>
                    <a:bodyPr/>
                    <a:lstStyle/>
                    <a:p>
                      <a:pPr marL="252000" algn="l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186690" marR="18669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86690" marR="186690"/>
                </a:tc>
              </a:tr>
              <a:tr h="540000">
                <a:tc>
                  <a:txBody>
                    <a:bodyPr/>
                    <a:lstStyle/>
                    <a:p>
                      <a:pPr marL="252000" algn="l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marL="186690" marR="18669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86690" marR="186690"/>
                </a:tc>
              </a:tr>
              <a:tr h="540000">
                <a:tc>
                  <a:txBody>
                    <a:bodyPr/>
                    <a:lstStyle/>
                    <a:p>
                      <a:pPr marL="252000" algn="l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186690" marR="18669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86690" marR="186690"/>
                </a:tc>
              </a:tr>
            </a:tbl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278092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Sicílie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28498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Sardinie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378904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Kréta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36510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Mallorca – Baleáry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494116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Evía</a:t>
            </a:r>
            <a:r>
              <a:rPr lang="cs-CZ" dirty="0" smtClean="0"/>
              <a:t> - Euboia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025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7467600" cy="580926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Pyrenejský poloostrov</a:t>
            </a:r>
            <a:endParaRPr lang="cs-CZ" sz="3600" b="1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944" y="859520"/>
            <a:ext cx="8544151" cy="5183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1970899">
            <a:off x="2393622" y="2512667"/>
            <a:ext cx="36520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i="1" spc="200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ush Script MT" pitchFamily="66" charset="0"/>
              </a:rPr>
              <a:t>Meseta</a:t>
            </a:r>
            <a:endParaRPr lang="cs-CZ" sz="7200" i="1" spc="2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ush Script MT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5157192"/>
            <a:ext cx="2808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spc="200" dirty="0" err="1" smtClean="0">
                <a:solidFill>
                  <a:schemeClr val="accent1">
                    <a:lumMod val="75000"/>
                  </a:schemeClr>
                </a:solidFill>
                <a:latin typeface="Brush Script MT" pitchFamily="66" charset="0"/>
              </a:rPr>
              <a:t>Mulhacén</a:t>
            </a:r>
            <a:endParaRPr lang="cs-CZ" sz="4000" i="1" spc="200" dirty="0">
              <a:solidFill>
                <a:schemeClr val="accent1">
                  <a:lumMod val="75000"/>
                </a:schemeClr>
              </a:solidFill>
              <a:latin typeface="Brush Script MT" pitchFamily="66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076056" y="2177007"/>
            <a:ext cx="1152128" cy="775794"/>
          </a:xfrm>
          <a:prstGeom prst="straightConnector1">
            <a:avLst/>
          </a:prstGeom>
          <a:ln w="28575">
            <a:solidFill>
              <a:srgbClr val="66FFFF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115616" y="3661190"/>
            <a:ext cx="2016224" cy="567981"/>
          </a:xfrm>
          <a:prstGeom prst="straightConnector1">
            <a:avLst/>
          </a:prstGeom>
          <a:ln w="28575">
            <a:solidFill>
              <a:srgbClr val="66FFFF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407740" y="4797152"/>
            <a:ext cx="1507321" cy="387897"/>
          </a:xfrm>
          <a:prstGeom prst="straightConnector1">
            <a:avLst/>
          </a:prstGeom>
          <a:ln w="28575">
            <a:solidFill>
              <a:srgbClr val="66FFFF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293019" y="2564904"/>
            <a:ext cx="1368152" cy="0"/>
          </a:xfrm>
          <a:prstGeom prst="straightConnector1">
            <a:avLst/>
          </a:prstGeom>
          <a:ln w="28575">
            <a:solidFill>
              <a:srgbClr val="66FFFF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79512" y="580526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rgbClr val="FFC000"/>
                </a:solidFill>
              </a:rPr>
              <a:t>2)</a:t>
            </a:r>
            <a:endParaRPr lang="cs-CZ" sz="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4582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Meseta 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70" y="6611779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rgbClr val="FFC000"/>
                </a:solidFill>
              </a:rPr>
              <a:t>3)</a:t>
            </a:r>
            <a:endParaRPr lang="cs-CZ" sz="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334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090" r="34090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Meseta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95" y="6611779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4)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08597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šířková pásma</a:t>
            </a:r>
            <a:br>
              <a:rPr lang="cs-CZ" dirty="0" smtClean="0"/>
            </a:br>
            <a:r>
              <a:rPr lang="cs-CZ" sz="1800" i="1" cap="none" dirty="0" smtClean="0"/>
              <a:t>pracuj s mapou 48-49, doplň tabulku</a:t>
            </a:r>
            <a:endParaRPr lang="cs-CZ" sz="1800" i="1" cap="none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698547875"/>
              </p:ext>
            </p:extLst>
          </p:nvPr>
        </p:nvGraphicFramePr>
        <p:xfrm>
          <a:off x="467544" y="1628800"/>
          <a:ext cx="7467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t°C, leden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t°C</a:t>
                      </a:r>
                      <a:r>
                        <a:rPr lang="cs-CZ" dirty="0" smtClean="0"/>
                        <a:t>, červenec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srážky mm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La </a:t>
                      </a:r>
                      <a:r>
                        <a:rPr lang="cs-CZ" dirty="0" err="1" smtClean="0"/>
                        <a:t>Coruña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Madrid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Granada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3284984"/>
            <a:ext cx="734481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buClr>
                <a:srgbClr val="FE8637"/>
              </a:buClr>
              <a:buSzPct val="140000"/>
              <a:buFont typeface="Century Schoolbook" pitchFamily="18" charset="0"/>
              <a:buChar char="●"/>
            </a:pPr>
            <a:r>
              <a:rPr lang="cs-CZ" sz="2000" b="1" dirty="0" smtClean="0">
                <a:solidFill>
                  <a:srgbClr val="FF6600"/>
                </a:solidFill>
              </a:rPr>
              <a:t>Závěr</a:t>
            </a:r>
            <a:r>
              <a:rPr lang="cs-CZ" sz="2000" dirty="0" smtClean="0"/>
              <a:t>:</a:t>
            </a:r>
            <a:endParaRPr lang="cs-CZ" sz="2000" dirty="0"/>
          </a:p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endParaRPr lang="cs-CZ" sz="800" dirty="0">
              <a:solidFill>
                <a:prstClr val="black"/>
              </a:solidFill>
            </a:endParaRP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dirty="0" smtClean="0"/>
              <a:t>západ, sever –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dirty="0"/>
              <a:t>střed – </a:t>
            </a:r>
            <a:endParaRPr lang="cs-CZ" dirty="0" smtClean="0"/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dirty="0"/>
              <a:t>jih –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7544" y="5085184"/>
            <a:ext cx="7272808" cy="1554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buClr>
                <a:srgbClr val="FE8637"/>
              </a:buClr>
              <a:buSzPct val="140000"/>
              <a:buFont typeface="Century Schoolbook" pitchFamily="18" charset="0"/>
              <a:buChar char="●"/>
            </a:pPr>
            <a:r>
              <a:rPr lang="cs-CZ" sz="2000" b="1" dirty="0" smtClean="0">
                <a:solidFill>
                  <a:srgbClr val="FF6600"/>
                </a:solidFill>
              </a:rPr>
              <a:t>Rostlinstvo</a:t>
            </a:r>
            <a:r>
              <a:rPr lang="cs-CZ" sz="2000" dirty="0" smtClean="0">
                <a:solidFill>
                  <a:prstClr val="black"/>
                </a:solidFill>
              </a:rPr>
              <a:t>: 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000" dirty="0"/>
              <a:t>sever –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3733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šířková pásma</a:t>
            </a:r>
            <a:br>
              <a:rPr lang="cs-CZ" dirty="0" smtClean="0"/>
            </a:br>
            <a:r>
              <a:rPr lang="cs-CZ" sz="1800" i="1" cap="none" dirty="0" smtClean="0"/>
              <a:t>pracuj s mapou 48-49, doplň tabulku</a:t>
            </a:r>
            <a:endParaRPr lang="cs-CZ" sz="1800" i="1" cap="none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10772600"/>
              </p:ext>
            </p:extLst>
          </p:nvPr>
        </p:nvGraphicFramePr>
        <p:xfrm>
          <a:off x="457200" y="1600200"/>
          <a:ext cx="7467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t°C</a:t>
                      </a:r>
                      <a:r>
                        <a:rPr lang="cs-CZ" dirty="0" smtClean="0"/>
                        <a:t>, leden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t°C</a:t>
                      </a:r>
                      <a:r>
                        <a:rPr lang="cs-CZ" dirty="0" smtClean="0"/>
                        <a:t>, červenec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srážky mm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La </a:t>
                      </a:r>
                      <a:r>
                        <a:rPr lang="cs-CZ" dirty="0" err="1" smtClean="0"/>
                        <a:t>Coruña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10,1°C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18,8°C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998 mm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Madrid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4,9°C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24,7°C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430 mm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Granada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6,5°C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25°C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354 mm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1560" y="3429000"/>
            <a:ext cx="7344816" cy="19236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900"/>
              </a:spcAft>
              <a:buClr>
                <a:srgbClr val="FE8637"/>
              </a:buClr>
              <a:buSzPct val="140000"/>
              <a:buFont typeface="Century Schoolbook" pitchFamily="18" charset="0"/>
              <a:buChar char="●"/>
            </a:pPr>
            <a:r>
              <a:rPr lang="cs-CZ" sz="2000" b="1" dirty="0" smtClean="0">
                <a:solidFill>
                  <a:srgbClr val="FF6600"/>
                </a:solidFill>
              </a:rPr>
              <a:t>Závěr</a:t>
            </a:r>
            <a:r>
              <a:rPr lang="cs-CZ" sz="2000" dirty="0"/>
              <a:t>: </a:t>
            </a:r>
            <a:r>
              <a:rPr lang="cs-CZ" b="1" dirty="0">
                <a:solidFill>
                  <a:srgbClr val="008000"/>
                </a:solidFill>
              </a:rPr>
              <a:t>subtropické podnebí</a:t>
            </a:r>
            <a:br>
              <a:rPr lang="cs-CZ" b="1" dirty="0">
                <a:solidFill>
                  <a:srgbClr val="008000"/>
                </a:solidFill>
              </a:rPr>
            </a:br>
            <a:r>
              <a:rPr lang="cs-CZ" sz="2000" dirty="0" smtClean="0"/>
              <a:t> 	     </a:t>
            </a:r>
            <a:r>
              <a:rPr lang="cs-CZ" b="1" dirty="0" smtClean="0">
                <a:solidFill>
                  <a:srgbClr val="008000"/>
                </a:solidFill>
              </a:rPr>
              <a:t>výrazně se projevuje vliv Atlantského oceánu</a:t>
            </a:r>
            <a:endParaRPr lang="cs-CZ" b="1" dirty="0">
              <a:solidFill>
                <a:srgbClr val="008000"/>
              </a:solidFill>
            </a:endParaRP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dirty="0" smtClean="0"/>
              <a:t>západ </a:t>
            </a:r>
            <a:r>
              <a:rPr lang="cs-CZ" dirty="0"/>
              <a:t>– </a:t>
            </a:r>
            <a:r>
              <a:rPr lang="cs-CZ" b="1" dirty="0">
                <a:solidFill>
                  <a:srgbClr val="008000"/>
                </a:solidFill>
              </a:rPr>
              <a:t>vlhké podnebí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dirty="0" smtClean="0"/>
              <a:t>střed- </a:t>
            </a:r>
            <a:r>
              <a:rPr lang="cs-CZ" b="1" dirty="0">
                <a:solidFill>
                  <a:srgbClr val="008000"/>
                </a:solidFill>
              </a:rPr>
              <a:t>pevninské podnebí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dirty="0" smtClean="0"/>
              <a:t>jih </a:t>
            </a:r>
            <a:r>
              <a:rPr lang="cs-CZ" dirty="0"/>
              <a:t>- </a:t>
            </a:r>
            <a:r>
              <a:rPr lang="cs-CZ" b="1" dirty="0" smtClean="0">
                <a:solidFill>
                  <a:srgbClr val="008000"/>
                </a:solidFill>
              </a:rPr>
              <a:t>nejsušší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5301208"/>
            <a:ext cx="727280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buClr>
                <a:srgbClr val="FE8637"/>
              </a:buClr>
              <a:buSzPct val="140000"/>
              <a:buFont typeface="Century Schoolbook" pitchFamily="18" charset="0"/>
              <a:buChar char="●"/>
            </a:pPr>
            <a:r>
              <a:rPr lang="cs-CZ" sz="2000" b="1" dirty="0" smtClean="0">
                <a:solidFill>
                  <a:srgbClr val="FF6600"/>
                </a:solidFill>
              </a:rPr>
              <a:t>Rostlinstvo</a:t>
            </a:r>
            <a:r>
              <a:rPr lang="cs-CZ" sz="2000" dirty="0" smtClean="0">
                <a:solidFill>
                  <a:prstClr val="black"/>
                </a:solidFill>
              </a:rPr>
              <a:t>: 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dirty="0" smtClean="0"/>
              <a:t>sever </a:t>
            </a:r>
            <a:r>
              <a:rPr lang="cs-CZ" dirty="0"/>
              <a:t>– </a:t>
            </a:r>
            <a:r>
              <a:rPr lang="cs-CZ" b="1" dirty="0">
                <a:solidFill>
                  <a:srgbClr val="008000"/>
                </a:solidFill>
              </a:rPr>
              <a:t>listnaté lesy</a:t>
            </a:r>
          </a:p>
          <a:p>
            <a:pPr marL="731520" lvl="1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b="1" dirty="0">
                <a:solidFill>
                  <a:srgbClr val="008000"/>
                </a:solidFill>
              </a:rPr>
              <a:t>vegetace středomořského </a:t>
            </a:r>
            <a:r>
              <a:rPr lang="cs-CZ" b="1" dirty="0" smtClean="0">
                <a:solidFill>
                  <a:srgbClr val="008000"/>
                </a:solidFill>
              </a:rPr>
              <a:t>typu </a:t>
            </a:r>
            <a:r>
              <a:rPr lang="cs-CZ" i="1" dirty="0" smtClean="0"/>
              <a:t>(</a:t>
            </a:r>
            <a:r>
              <a:rPr lang="cs-CZ" i="1" dirty="0" err="1" smtClean="0"/>
              <a:t>macchía</a:t>
            </a:r>
            <a:r>
              <a:rPr lang="cs-CZ" i="1" dirty="0" smtClean="0"/>
              <a:t>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282104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Šířková vegetační </a:t>
            </a:r>
            <a:r>
              <a:rPr lang="cs-CZ" dirty="0" smtClean="0"/>
              <a:t>pásma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 smtClean="0"/>
              <a:t>Macchía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0" y="652534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rgbClr val="FFC000"/>
                </a:solidFill>
              </a:rPr>
              <a:t>5)</a:t>
            </a:r>
            <a:endParaRPr lang="cs-CZ" sz="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273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Šířková vegetační </a:t>
            </a:r>
            <a:r>
              <a:rPr lang="cs-CZ" dirty="0" smtClean="0"/>
              <a:t>pásma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65" r="16265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/>
              <a:t>Macchía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70" y="652534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6)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26315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Šířková vegetační </a:t>
            </a:r>
            <a:r>
              <a:rPr lang="cs-CZ" dirty="0" smtClean="0"/>
              <a:t>pásma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err="1"/>
              <a:t>Macchía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0" y="652534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rgbClr val="FFC000"/>
                </a:solidFill>
              </a:rPr>
              <a:t>7)</a:t>
            </a:r>
            <a:endParaRPr lang="cs-CZ" sz="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15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Šířková vegetační </a:t>
            </a:r>
            <a:r>
              <a:rPr lang="cs-CZ" dirty="0" smtClean="0"/>
              <a:t>pásma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65" r="16265"/>
          <a:stretch>
            <a:fillRect/>
          </a:stretch>
        </p:blipFill>
        <p:spPr>
          <a:xfrm>
            <a:off x="0" y="-15255"/>
            <a:ext cx="6172200" cy="6858000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Korkový dub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0" y="652534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8)</a:t>
            </a:r>
            <a:endParaRPr lang="cs-CZ" sz="10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37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Šířková vegetační pásma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50" r="16250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Korkový dub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938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08515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Apeninský poloostrov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5715" y="0"/>
            <a:ext cx="587828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ovnoramenný trojúhelník 2"/>
          <p:cNvSpPr/>
          <p:nvPr/>
        </p:nvSpPr>
        <p:spPr>
          <a:xfrm>
            <a:off x="6300192" y="3499266"/>
            <a:ext cx="432048" cy="32403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861833" y="5661248"/>
            <a:ext cx="432048" cy="32403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6886985" y="4941168"/>
            <a:ext cx="432048" cy="32403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355976" y="1484784"/>
            <a:ext cx="1505475" cy="409973"/>
          </a:xfrm>
          <a:prstGeom prst="straightConnector1">
            <a:avLst/>
          </a:prstGeom>
          <a:ln>
            <a:solidFill>
              <a:srgbClr val="66FFFF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670357" y="2708920"/>
            <a:ext cx="95546" cy="585056"/>
          </a:xfrm>
          <a:prstGeom prst="straightConnector1">
            <a:avLst/>
          </a:prstGeom>
          <a:ln>
            <a:solidFill>
              <a:srgbClr val="66FFFF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5022285" y="1338520"/>
            <a:ext cx="648072" cy="292528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429000"/>
            <a:ext cx="25202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Jezera: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340768"/>
            <a:ext cx="2736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pracuj s mapou  75, doplň</a:t>
            </a:r>
            <a:endParaRPr lang="cs-CZ" sz="1600" i="1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539552" y="1916832"/>
            <a:ext cx="432048" cy="32403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1916832"/>
            <a:ext cx="25202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5157192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Řeky: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………</a:t>
            </a:r>
          </a:p>
          <a:p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95536" y="4941168"/>
            <a:ext cx="1656184" cy="0"/>
          </a:xfrm>
          <a:prstGeom prst="straightConnector1">
            <a:avLst/>
          </a:prstGeom>
          <a:ln>
            <a:solidFill>
              <a:srgbClr val="66FFFF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55576" y="2132856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Vesuv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Etna</a:t>
            </a:r>
          </a:p>
          <a:p>
            <a:r>
              <a:rPr lang="cs-CZ" b="1" dirty="0" err="1" smtClean="0">
                <a:solidFill>
                  <a:srgbClr val="008000"/>
                </a:solidFill>
              </a:rPr>
              <a:t>Stromboli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3717032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008000"/>
                </a:solidFill>
              </a:rPr>
              <a:t>Lago</a:t>
            </a:r>
            <a:r>
              <a:rPr lang="cs-CZ" b="1" dirty="0" smtClean="0">
                <a:solidFill>
                  <a:srgbClr val="008000"/>
                </a:solidFill>
              </a:rPr>
              <a:t> di </a:t>
            </a:r>
            <a:r>
              <a:rPr lang="cs-CZ" b="1" dirty="0" err="1" smtClean="0">
                <a:solidFill>
                  <a:srgbClr val="008000"/>
                </a:solidFill>
              </a:rPr>
              <a:t>Como</a:t>
            </a:r>
            <a:endParaRPr lang="cs-CZ" b="1" dirty="0" smtClean="0">
              <a:solidFill>
                <a:srgbClr val="008000"/>
              </a:solidFill>
            </a:endParaRPr>
          </a:p>
          <a:p>
            <a:r>
              <a:rPr lang="cs-CZ" b="1" dirty="0" err="1" smtClean="0">
                <a:solidFill>
                  <a:srgbClr val="008000"/>
                </a:solidFill>
              </a:rPr>
              <a:t>Gardské</a:t>
            </a:r>
            <a:endParaRPr lang="cs-CZ" b="1" dirty="0" smtClean="0">
              <a:solidFill>
                <a:srgbClr val="008000"/>
              </a:solidFill>
            </a:endParaRPr>
          </a:p>
          <a:p>
            <a:r>
              <a:rPr lang="cs-CZ" b="1" dirty="0" err="1" smtClean="0">
                <a:solidFill>
                  <a:srgbClr val="008000"/>
                </a:solidFill>
              </a:rPr>
              <a:t>Lago</a:t>
            </a:r>
            <a:r>
              <a:rPr lang="cs-CZ" b="1" dirty="0" smtClean="0">
                <a:solidFill>
                  <a:srgbClr val="008000"/>
                </a:solidFill>
              </a:rPr>
              <a:t> di </a:t>
            </a:r>
            <a:r>
              <a:rPr lang="cs-CZ" b="1" dirty="0" err="1" smtClean="0">
                <a:solidFill>
                  <a:srgbClr val="008000"/>
                </a:solidFill>
              </a:rPr>
              <a:t>Maggiore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3568" y="544522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Tibera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Pád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652534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9)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50823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19" grpId="0" animBg="1"/>
      <p:bldP spid="4" grpId="0"/>
      <p:bldP spid="12" grpId="0" animBg="1"/>
      <p:bldP spid="14" grpId="0"/>
      <p:bldP spid="15" grpId="0"/>
      <p:bldP spid="9" grpId="0"/>
      <p:bldP spid="18" grpId="0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2890664" cy="19302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Apeninský poloostrov</a:t>
            </a:r>
            <a:br>
              <a:rPr lang="cs-CZ" dirty="0" smtClean="0"/>
            </a:br>
            <a:r>
              <a:rPr lang="cs-CZ" dirty="0" smtClean="0"/>
              <a:t>	</a:t>
            </a:r>
            <a:r>
              <a:rPr lang="cs-CZ" b="1" dirty="0" smtClean="0">
                <a:solidFill>
                  <a:srgbClr val="FF6600"/>
                </a:solidFill>
              </a:rPr>
              <a:t>oblasti</a:t>
            </a:r>
            <a:br>
              <a:rPr lang="cs-CZ" b="1" dirty="0" smtClean="0">
                <a:solidFill>
                  <a:srgbClr val="FF660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457200" y="2708920"/>
            <a:ext cx="2890664" cy="3463280"/>
          </a:xfrm>
        </p:spPr>
        <p:txBody>
          <a:bodyPr/>
          <a:lstStyle/>
          <a:p>
            <a:r>
              <a:rPr lang="cs-CZ" dirty="0" smtClean="0"/>
              <a:t>Alpy</a:t>
            </a:r>
            <a:br>
              <a:rPr lang="cs-CZ" dirty="0" smtClean="0"/>
            </a:br>
            <a:r>
              <a:rPr lang="cs-CZ" sz="1800" i="1" dirty="0"/>
              <a:t>ledovce, jezera</a:t>
            </a:r>
          </a:p>
          <a:p>
            <a:r>
              <a:rPr lang="cs-CZ" dirty="0" smtClean="0"/>
              <a:t>Pádská nížina</a:t>
            </a:r>
            <a:br>
              <a:rPr lang="cs-CZ" dirty="0" smtClean="0"/>
            </a:br>
            <a:r>
              <a:rPr lang="cs-CZ" sz="1800" i="1" dirty="0"/>
              <a:t>intenzivní zemědělství</a:t>
            </a:r>
          </a:p>
          <a:p>
            <a:r>
              <a:rPr lang="cs-CZ" dirty="0" smtClean="0"/>
              <a:t>Apeniny</a:t>
            </a:r>
            <a:br>
              <a:rPr lang="cs-CZ" dirty="0" smtClean="0"/>
            </a:br>
            <a:r>
              <a:rPr lang="cs-CZ" sz="1800" i="1" dirty="0" smtClean="0"/>
              <a:t>suché pastviny, kras</a:t>
            </a:r>
            <a:endParaRPr lang="cs-CZ" sz="1800" i="1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5715" y="0"/>
            <a:ext cx="587828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 rot="20462303">
            <a:off x="3211425" y="298015"/>
            <a:ext cx="3512256" cy="1076392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 rot="2361660">
            <a:off x="4777221" y="2728653"/>
            <a:ext cx="3349345" cy="93680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 rot="20462303">
            <a:off x="3805445" y="1482577"/>
            <a:ext cx="2292674" cy="540035"/>
          </a:xfrm>
          <a:prstGeom prst="ellipse">
            <a:avLst/>
          </a:prstGeom>
          <a:solidFill>
            <a:srgbClr val="92D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652534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10)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35891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2963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Balkánský poloostrov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6836" y="2192"/>
            <a:ext cx="5147617" cy="686348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 rot="19646714">
            <a:off x="7522649" y="2010209"/>
            <a:ext cx="882499" cy="1212998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20310535">
            <a:off x="7716523" y="4042448"/>
            <a:ext cx="1311234" cy="16911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340768"/>
            <a:ext cx="2736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pracuj s mapou  77</a:t>
            </a:r>
            <a:endParaRPr lang="cs-CZ" sz="1600" i="1" dirty="0"/>
          </a:p>
        </p:txBody>
      </p:sp>
      <p:sp>
        <p:nvSpPr>
          <p:cNvPr id="8" name="Zástupný symbol pro obsah 10"/>
          <p:cNvSpPr txBox="1">
            <a:spLocks/>
          </p:cNvSpPr>
          <p:nvPr/>
        </p:nvSpPr>
        <p:spPr>
          <a:xfrm>
            <a:off x="457200" y="2708920"/>
            <a:ext cx="3466728" cy="346328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/>
              <a:t>Názvy řeckých souostroví</a:t>
            </a:r>
          </a:p>
          <a:p>
            <a:r>
              <a:rPr lang="cs-CZ" dirty="0" smtClean="0"/>
              <a:t>……………………….</a:t>
            </a:r>
            <a:endParaRPr lang="cs-CZ" sz="1800" i="1" dirty="0" smtClean="0"/>
          </a:p>
          <a:p>
            <a:r>
              <a:rPr lang="cs-CZ" dirty="0" smtClean="0"/>
              <a:t>…………………........</a:t>
            </a:r>
            <a:endParaRPr lang="cs-CZ" sz="1800" i="1" dirty="0" smtClean="0"/>
          </a:p>
          <a:p>
            <a:r>
              <a:rPr lang="cs-CZ" dirty="0" smtClean="0"/>
              <a:t>……………………….</a:t>
            </a:r>
            <a:endParaRPr lang="cs-CZ" sz="1800" i="1" dirty="0"/>
          </a:p>
        </p:txBody>
      </p:sp>
      <p:sp>
        <p:nvSpPr>
          <p:cNvPr id="9" name="Ovál 8"/>
          <p:cNvSpPr/>
          <p:nvPr/>
        </p:nvSpPr>
        <p:spPr>
          <a:xfrm rot="19646714">
            <a:off x="4566827" y="2132870"/>
            <a:ext cx="677370" cy="2319642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140968"/>
            <a:ext cx="2016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Sporady</a:t>
            </a:r>
          </a:p>
          <a:p>
            <a:endParaRPr lang="cs-CZ" sz="1000" b="1" dirty="0" smtClean="0">
              <a:solidFill>
                <a:srgbClr val="008000"/>
              </a:solidFill>
            </a:endParaRPr>
          </a:p>
          <a:p>
            <a:r>
              <a:rPr lang="cs-CZ" b="1" dirty="0" smtClean="0">
                <a:solidFill>
                  <a:srgbClr val="008000"/>
                </a:solidFill>
              </a:rPr>
              <a:t>Kyklady</a:t>
            </a:r>
          </a:p>
          <a:p>
            <a:endParaRPr lang="cs-CZ" sz="800" b="1" dirty="0" smtClean="0">
              <a:solidFill>
                <a:srgbClr val="008000"/>
              </a:solidFill>
            </a:endParaRPr>
          </a:p>
          <a:p>
            <a:r>
              <a:rPr lang="cs-CZ" b="1" dirty="0" smtClean="0">
                <a:solidFill>
                  <a:srgbClr val="008000"/>
                </a:solidFill>
              </a:rPr>
              <a:t>Jónské o.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6602601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rgbClr val="FFC000"/>
                </a:solidFill>
              </a:rPr>
              <a:t>11)</a:t>
            </a:r>
            <a:endParaRPr lang="cs-CZ" sz="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606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/>
      <p:bldP spid="9" grpId="0" animBg="1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Balkánský poloostrov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372" b="11372"/>
          <a:stretch>
            <a:fillRect/>
          </a:stretch>
        </p:blipFill>
        <p:spPr>
          <a:xfrm>
            <a:off x="-16850" y="0"/>
            <a:ext cx="6172200" cy="6858000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Krasová pohoří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6525344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12)</a:t>
            </a:r>
            <a:endParaRPr lang="cs-CZ" sz="10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249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Balkánský poloostrov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Krasová pohoří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50" r="16250"/>
          <a:stretch>
            <a:fillRect/>
          </a:stretch>
        </p:blipFill>
        <p:spPr>
          <a:xfrm>
            <a:off x="0" y="-3051"/>
            <a:ext cx="6172200" cy="6858000"/>
          </a:xfrm>
        </p:spPr>
      </p:pic>
      <p:sp>
        <p:nvSpPr>
          <p:cNvPr id="8" name="TextovéPole 7"/>
          <p:cNvSpPr txBox="1"/>
          <p:nvPr/>
        </p:nvSpPr>
        <p:spPr>
          <a:xfrm>
            <a:off x="0" y="6381328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rgbClr val="FFC000"/>
                </a:solidFill>
              </a:rPr>
              <a:t>13)</a:t>
            </a:r>
            <a:endParaRPr lang="cs-CZ" sz="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362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poměry Řecka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762382181"/>
              </p:ext>
            </p:extLst>
          </p:nvPr>
        </p:nvGraphicFramePr>
        <p:xfrm>
          <a:off x="467544" y="1600200"/>
          <a:ext cx="7457256" cy="452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57256"/>
              </a:tblGrid>
              <a:tr h="748680">
                <a:tc>
                  <a:txBody>
                    <a:bodyPr/>
                    <a:lstStyle/>
                    <a:p>
                      <a:r>
                        <a:rPr lang="cs-CZ" i="1" dirty="0" smtClean="0"/>
                        <a:t>Škrtni, co se nehodí!</a:t>
                      </a:r>
                      <a:br>
                        <a:rPr lang="cs-CZ" i="1" dirty="0" smtClean="0"/>
                      </a:br>
                      <a:r>
                        <a:rPr lang="cs-CZ" i="1" dirty="0" smtClean="0"/>
                        <a:t>Použij mapu str. 77, učebnici str. 106</a:t>
                      </a:r>
                      <a:endParaRPr lang="cs-CZ" i="1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Pobřeží Řecka je </a:t>
                      </a:r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velmi</a:t>
                      </a:r>
                      <a:r>
                        <a:rPr lang="cs-CZ" sz="3200" b="1" i="1" baseline="-16000" dirty="0" smtClean="0">
                          <a:solidFill>
                            <a:srgbClr val="008000"/>
                          </a:solidFill>
                        </a:rPr>
                        <a:t>*</a:t>
                      </a:r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málo </a:t>
                      </a:r>
                      <a:r>
                        <a:rPr lang="cs-CZ" dirty="0" smtClean="0"/>
                        <a:t>členité 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Řecko je země </a:t>
                      </a:r>
                      <a:r>
                        <a:rPr kumimoji="0" lang="cs-CZ" b="1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hornatá*nížinatá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Nížiny jsou </a:t>
                      </a:r>
                      <a:r>
                        <a:rPr kumimoji="0" lang="cs-CZ" b="1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při pobřeží*ve vnitrozemí</a:t>
                      </a:r>
                      <a:r>
                        <a:rPr kumimoji="0" lang="cs-CZ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kumimoji="0" lang="cs-CZ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Podnebí je </a:t>
                      </a:r>
                      <a:r>
                        <a:rPr kumimoji="0" lang="cs-CZ" b="1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horké*mír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né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Prší 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v zimě a na podzim</a:t>
                      </a:r>
                      <a:r>
                        <a:rPr lang="cs-CZ" sz="1800" b="1" i="1" baseline="-16000" dirty="0" smtClean="0">
                          <a:solidFill>
                            <a:srgbClr val="00B050"/>
                          </a:solidFill>
                        </a:rPr>
                        <a:t>*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po celý rok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V krajině převládají </a:t>
                      </a:r>
                      <a:r>
                        <a:rPr lang="cs-CZ" b="1" i="0" dirty="0" smtClean="0">
                          <a:solidFill>
                            <a:srgbClr val="00B050"/>
                          </a:solidFill>
                        </a:rPr>
                        <a:t>jehličnaté </a:t>
                      </a:r>
                      <a:r>
                        <a:rPr kumimoji="0" lang="cs-CZ" b="1" i="0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lesy*křovinaté porosty</a:t>
                      </a:r>
                      <a:r>
                        <a:rPr lang="cs-CZ" sz="1800" b="1" i="1" baseline="-16000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Zemětřesení jsou </a:t>
                      </a:r>
                      <a:r>
                        <a:rPr kumimoji="0" lang="cs-CZ" b="1" i="0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častá*se vůbec nevyskytují</a:t>
                      </a:r>
                      <a:endParaRPr kumimoji="0" lang="cs-CZ" b="1" i="0" kern="1200" dirty="0">
                        <a:solidFill>
                          <a:srgbClr val="00B05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05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poměry Řecka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190005927"/>
              </p:ext>
            </p:extLst>
          </p:nvPr>
        </p:nvGraphicFramePr>
        <p:xfrm>
          <a:off x="467544" y="1600200"/>
          <a:ext cx="7457256" cy="452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57256"/>
              </a:tblGrid>
              <a:tr h="748680">
                <a:tc>
                  <a:txBody>
                    <a:bodyPr/>
                    <a:lstStyle/>
                    <a:p>
                      <a:r>
                        <a:rPr lang="cs-CZ" i="1" dirty="0" smtClean="0"/>
                        <a:t>Škrtni, co se nehodí!</a:t>
                      </a:r>
                      <a:br>
                        <a:rPr lang="cs-CZ" i="1" dirty="0" smtClean="0"/>
                      </a:br>
                      <a:r>
                        <a:rPr lang="cs-CZ" i="1" dirty="0" smtClean="0"/>
                        <a:t>Použij mapu str. 77, učebnici str. 106</a:t>
                      </a:r>
                      <a:endParaRPr lang="cs-CZ" i="1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Pobřeží Řecka je </a:t>
                      </a:r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velmi</a:t>
                      </a:r>
                      <a:r>
                        <a:rPr lang="cs-CZ" sz="3200" b="1" i="1" baseline="-16000" dirty="0" smtClean="0">
                          <a:solidFill>
                            <a:srgbClr val="008000"/>
                          </a:solidFill>
                        </a:rPr>
                        <a:t>*</a:t>
                      </a:r>
                      <a:r>
                        <a:rPr lang="cs-CZ" b="1" strike="dblStrike" baseline="0" dirty="0" smtClean="0">
                          <a:solidFill>
                            <a:srgbClr val="008000"/>
                          </a:solidFill>
                        </a:rPr>
                        <a:t>málo</a:t>
                      </a:r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cs-CZ" dirty="0" smtClean="0"/>
                        <a:t>členité 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Řecko je země </a:t>
                      </a:r>
                      <a:r>
                        <a:rPr kumimoji="0" lang="cs-CZ" b="1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hornatá*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nížinatá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Nížiny jsou </a:t>
                      </a:r>
                      <a:r>
                        <a:rPr kumimoji="0" lang="cs-CZ" b="1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při pobřeží*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ve</a:t>
                      </a:r>
                      <a:r>
                        <a:rPr kumimoji="0" lang="cs-CZ" b="1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vnitrozemí</a:t>
                      </a:r>
                      <a:r>
                        <a:rPr kumimoji="0" lang="cs-CZ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kumimoji="0" lang="cs-CZ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Podnebí je </a:t>
                      </a:r>
                      <a:r>
                        <a:rPr kumimoji="0" lang="cs-CZ" b="1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horké*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mírné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Prší 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v zimě a na podzim</a:t>
                      </a:r>
                      <a:r>
                        <a:rPr lang="cs-CZ" sz="1800" b="1" i="1" baseline="-16000" dirty="0" smtClean="0">
                          <a:solidFill>
                            <a:srgbClr val="00B050"/>
                          </a:solidFill>
                        </a:rPr>
                        <a:t>*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po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celý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rok</a:t>
                      </a:r>
                      <a:endParaRPr kumimoji="0" lang="cs-CZ" b="1" strike="dblStrike" kern="1200" baseline="0" dirty="0">
                        <a:solidFill>
                          <a:srgbClr val="008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V krajině převládají 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jehličnaté</a:t>
                      </a:r>
                      <a:r>
                        <a:rPr lang="cs-CZ" b="1" i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lesy</a:t>
                      </a:r>
                      <a:r>
                        <a:rPr kumimoji="0" lang="cs-CZ" b="1" i="0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*křovinaté porosty</a:t>
                      </a:r>
                      <a:r>
                        <a:rPr lang="cs-CZ" sz="1800" b="1" i="1" baseline="-16000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dirty="0" smtClean="0"/>
                        <a:t>Zemětřesení jsou </a:t>
                      </a:r>
                      <a:r>
                        <a:rPr kumimoji="0" lang="cs-CZ" b="1" i="0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častá*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se</a:t>
                      </a:r>
                      <a:r>
                        <a:rPr kumimoji="0" lang="cs-CZ" b="1" i="0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vůbec</a:t>
                      </a:r>
                      <a:r>
                        <a:rPr kumimoji="0" lang="cs-CZ" b="1" i="0" kern="1200" dirty="0" smtClean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b="1" strike="dblStrike" kern="1200" baseline="0" dirty="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nevyskytují</a:t>
                      </a:r>
                      <a:endParaRPr kumimoji="0" lang="cs-CZ" b="1" strike="dblStrike" kern="1200" baseline="0" dirty="0">
                        <a:solidFill>
                          <a:srgbClr val="008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710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 fontScale="92500" lnSpcReduction="10000"/>
          </a:bodyPr>
          <a:lstStyle/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 smtClean="0"/>
              <a:t>DALET</a:t>
            </a:r>
            <a:r>
              <a:rPr lang="cs-CZ" sz="1000" dirty="0"/>
              <a:t>, Daniel. Europemax10.gif. In: </a:t>
            </a:r>
            <a:r>
              <a:rPr lang="cs-CZ" sz="1000" i="1" dirty="0"/>
              <a:t>Http://d-maps.com</a:t>
            </a:r>
            <a:r>
              <a:rPr lang="cs-CZ" sz="1000" dirty="0"/>
              <a:t> [online]. 2007 [cit. 2012-04-25]. Dostupné z: http://</a:t>
            </a:r>
            <a:r>
              <a:rPr lang="cs-CZ" sz="1000" dirty="0" smtClean="0"/>
              <a:t>d-maps.com/m/</a:t>
            </a:r>
            <a:r>
              <a:rPr lang="cs-CZ" sz="1000" dirty="0" err="1" smtClean="0"/>
              <a:t>europemax</a:t>
            </a:r>
            <a:r>
              <a:rPr lang="cs-CZ" sz="1000" dirty="0" smtClean="0"/>
              <a:t>/europemax10.gif. Upraveno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 err="1" smtClean="0"/>
              <a:t>Spain</a:t>
            </a:r>
            <a:r>
              <a:rPr lang="cs-CZ" sz="1000" dirty="0" smtClean="0"/>
              <a:t> </a:t>
            </a:r>
            <a:r>
              <a:rPr lang="cs-CZ" sz="1000" dirty="0"/>
              <a:t>and Portugal. In: </a:t>
            </a:r>
            <a:r>
              <a:rPr lang="cs-CZ" sz="1000" i="1" dirty="0"/>
              <a:t>Http://</a:t>
            </a:r>
            <a:r>
              <a:rPr lang="cs-CZ" sz="1000" i="1" dirty="0" smtClean="0"/>
              <a:t>visibleearth.nasa.gov</a:t>
            </a:r>
            <a:r>
              <a:rPr lang="cs-CZ" sz="1000" dirty="0" smtClean="0"/>
              <a:t> </a:t>
            </a:r>
            <a:r>
              <a:rPr lang="cs-CZ" sz="1000" dirty="0"/>
              <a:t>[online]. 19.6.2003 [cit. 2012-04-25]. Dostupné z: http://</a:t>
            </a:r>
            <a:r>
              <a:rPr lang="cs-CZ" sz="1000" dirty="0" smtClean="0"/>
              <a:t>visibleearth.nasa.gov/view.php?id=66826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PARA, Alfonso. Meseta.jpg.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25.7.2005 [cit. 2012-04-25]. Dostupné z: http://commons.wikimedia.org/wiki/File:Meseta.jpg 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 smtClean="0"/>
              <a:t>ZWART</a:t>
            </a:r>
            <a:r>
              <a:rPr lang="cs-CZ" sz="1000" dirty="0"/>
              <a:t>, </a:t>
            </a:r>
            <a:r>
              <a:rPr lang="cs-CZ" sz="1000" dirty="0" err="1"/>
              <a:t>Ruud</a:t>
            </a:r>
            <a:r>
              <a:rPr lang="cs-CZ" sz="1000" dirty="0"/>
              <a:t>. Meseta herd.jpg.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15.9.2005 [cit. 2012-04-25]. Dostupné z: http://commons.wikimedia.org/wiki/File:Meseta_herd.jpg </a:t>
            </a:r>
            <a:endParaRPr lang="cs-CZ" sz="1000" dirty="0" smtClean="0"/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DE MARCELLIS, </a:t>
            </a:r>
            <a:r>
              <a:rPr lang="cs-CZ" sz="1000" dirty="0" err="1"/>
              <a:t>Lucio</a:t>
            </a:r>
            <a:r>
              <a:rPr lang="cs-CZ" sz="1000" dirty="0"/>
              <a:t>. </a:t>
            </a:r>
            <a:r>
              <a:rPr lang="cs-CZ" sz="1000" dirty="0" err="1"/>
              <a:t>Castel</a:t>
            </a:r>
            <a:r>
              <a:rPr lang="cs-CZ" sz="1000" dirty="0"/>
              <a:t> Manfrino.jpg.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12.10.2008 [cit. 2012-04-25]. Dostupné z: http://commons.wikimedia.org/wiki/File:Castel_Manfrino.jpg </a:t>
            </a:r>
            <a:endParaRPr lang="cs-CZ" sz="1000" dirty="0" smtClean="0"/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MENTNAFUNANGANN. </a:t>
            </a:r>
            <a:r>
              <a:rPr lang="cs-CZ" sz="1000" dirty="0" err="1"/>
              <a:t>Macchia</a:t>
            </a:r>
            <a:r>
              <a:rPr lang="cs-CZ" sz="1000" dirty="0"/>
              <a:t> </a:t>
            </a:r>
            <a:r>
              <a:rPr lang="cs-CZ" sz="1000" dirty="0" err="1"/>
              <a:t>mediterranea</a:t>
            </a:r>
            <a:r>
              <a:rPr lang="cs-CZ" sz="1000" dirty="0"/>
              <a:t> 3.jpg.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13.4.2010 [cit. 2012-04-25]. Dostupné z: http://commons.wikimedia.org/wiki/File:Macchia_mediterranea_3.jpg 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MENTNAFUNANGANN. </a:t>
            </a:r>
            <a:r>
              <a:rPr lang="cs-CZ" sz="1000" dirty="0" err="1"/>
              <a:t>Macchia</a:t>
            </a:r>
            <a:r>
              <a:rPr lang="cs-CZ" sz="1000" dirty="0"/>
              <a:t> </a:t>
            </a:r>
            <a:r>
              <a:rPr lang="cs-CZ" sz="1000" dirty="0" err="1"/>
              <a:t>mediterranea</a:t>
            </a:r>
            <a:r>
              <a:rPr lang="cs-CZ" sz="1000" dirty="0"/>
              <a:t> 1.jpg.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13.4.2010 [cit. 2012-04-25]. Dostupné z: http://commons.wikimedia.org/wiki/File:Macchia_mediterranea_1.jpg 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 smtClean="0"/>
              <a:t>RODRÍGUEZ</a:t>
            </a:r>
            <a:r>
              <a:rPr lang="cs-CZ" sz="1000" dirty="0"/>
              <a:t>, José </a:t>
            </a:r>
            <a:r>
              <a:rPr lang="cs-CZ" sz="1000" dirty="0" err="1"/>
              <a:t>Sánchez</a:t>
            </a:r>
            <a:r>
              <a:rPr lang="cs-CZ" sz="1000" dirty="0"/>
              <a:t> a Rafael </a:t>
            </a:r>
            <a:r>
              <a:rPr lang="cs-CZ" sz="1000" dirty="0" err="1"/>
              <a:t>Palomo</a:t>
            </a:r>
            <a:r>
              <a:rPr lang="cs-CZ" sz="1000" dirty="0"/>
              <a:t> LÓPEZ. Alcornoques.jpg.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23.5.2006 [cit. 2012-04-25]. Dostupné z: http://commons.wikimedia.org/wiki/File:Alcornoques.jpg 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SÁNCHEZ, Luis Miguel </a:t>
            </a:r>
            <a:r>
              <a:rPr lang="cs-CZ" sz="1000" dirty="0" err="1"/>
              <a:t>Bugallo</a:t>
            </a:r>
            <a:r>
              <a:rPr lang="cs-CZ" sz="1000" dirty="0"/>
              <a:t>. </a:t>
            </a:r>
            <a:r>
              <a:rPr lang="cs-CZ" sz="1000" dirty="0" err="1"/>
              <a:t>Sobreira</a:t>
            </a:r>
            <a:r>
              <a:rPr lang="cs-CZ" sz="1000" dirty="0"/>
              <a:t> </a:t>
            </a:r>
            <a:r>
              <a:rPr lang="cs-CZ" sz="1000" dirty="0" err="1"/>
              <a:t>Alcornoque</a:t>
            </a:r>
            <a:r>
              <a:rPr lang="cs-CZ" sz="1000" dirty="0"/>
              <a:t> GFDL.JPG.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9.11.2005 [cit. 2012-04-25]. Dostupné z: http://commons.wikimedia.org/wiki/File:Sobreira_Alcornoque_GFDL.JPG 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Italy. In: </a:t>
            </a:r>
            <a:r>
              <a:rPr lang="cs-CZ" sz="1000" i="1" dirty="0"/>
              <a:t>Http://visibleearth.nasa.gov</a:t>
            </a:r>
            <a:r>
              <a:rPr lang="cs-CZ" sz="1000" dirty="0"/>
              <a:t> [online]. 25.3.2003 [cit. 2012-04-25]. Dostupné z: http://visibleearth.nasa.gov/view.php?id=65788 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en-US" sz="1000" dirty="0" smtClean="0"/>
              <a:t>Greece</a:t>
            </a:r>
            <a:r>
              <a:rPr lang="en-US" sz="1000" dirty="0"/>
              <a:t>. In: </a:t>
            </a:r>
            <a:r>
              <a:rPr lang="en-US" sz="1000" i="1" dirty="0"/>
              <a:t>Http://</a:t>
            </a:r>
            <a:r>
              <a:rPr lang="en-US" sz="1000" i="1" dirty="0" smtClean="0"/>
              <a:t>visibleearth.nasa.gov</a:t>
            </a:r>
            <a:r>
              <a:rPr lang="en-US" sz="1000" dirty="0" smtClean="0"/>
              <a:t> </a:t>
            </a:r>
            <a:r>
              <a:rPr lang="en-US" sz="1000" dirty="0"/>
              <a:t>[online]. 11.11.2005 [cit. 2012-04-25]. </a:t>
            </a:r>
            <a:r>
              <a:rPr lang="en-US" sz="1000" dirty="0" err="1"/>
              <a:t>Dostupné</a:t>
            </a:r>
            <a:r>
              <a:rPr lang="en-US" sz="1000" dirty="0"/>
              <a:t> z: http://</a:t>
            </a:r>
            <a:r>
              <a:rPr lang="en-US" sz="1000" dirty="0" smtClean="0"/>
              <a:t>visibleearth.nasa.gov/view.php?id=75034</a:t>
            </a:r>
            <a:endParaRPr lang="cs-CZ" sz="1000" dirty="0" smtClean="0"/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 smtClean="0"/>
              <a:t>TICHY</a:t>
            </a:r>
            <a:r>
              <a:rPr lang="cs-CZ" sz="1000" dirty="0"/>
              <a:t>, Ulrich. </a:t>
            </a:r>
            <a:r>
              <a:rPr lang="cs-CZ" sz="1000" dirty="0" err="1"/>
              <a:t>Lousiosgorge</a:t>
            </a:r>
            <a:r>
              <a:rPr lang="cs-CZ" sz="1000" dirty="0"/>
              <a:t> with-monasteries.jpg.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12.5.2006 [cit. 2012-04-25]. Dostupné z: http://commons.wikimedia.org/wiki/File:Lousiosgorge_with-monasteries.jpg </a:t>
            </a:r>
            <a:endParaRPr lang="cs-CZ" sz="1000" dirty="0" smtClean="0"/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DUCKECK, </a:t>
            </a:r>
            <a:r>
              <a:rPr lang="cs-CZ" sz="1000" dirty="0" err="1"/>
              <a:t>Jochen</a:t>
            </a:r>
            <a:r>
              <a:rPr lang="cs-CZ" sz="1000" dirty="0"/>
              <a:t>. Kato-Lousi-D056-0831.jpg.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15.7.2002 [cit. 2012-04-25]. Dostupné z: http://commons.wikimedia.org/wiki/File:Kato-Lousi-D056-0831.jpg </a:t>
            </a:r>
          </a:p>
          <a:p>
            <a:pPr marL="177800" lvl="0" indent="-177800">
              <a:buClrTx/>
              <a:buSzPct val="100000"/>
              <a:buFont typeface="+mj-lt"/>
              <a:buAutoNum type="arabicPeriod"/>
            </a:pPr>
            <a:r>
              <a:rPr lang="cs-CZ" sz="1000" i="1" dirty="0"/>
              <a:t>Školní atlas světa</a:t>
            </a:r>
            <a:r>
              <a:rPr lang="cs-CZ" sz="1000" dirty="0"/>
              <a:t>. Praha: Kartografie PRAHA, a.s., 2010. ISBN 978-80-7011-925-9.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r>
              <a:rPr lang="cs-CZ" sz="1000" dirty="0"/>
              <a:t>VOŽENÍLEK, Vít, Miloš FŇUKAL a Marta MAHROVÁ. </a:t>
            </a:r>
            <a:r>
              <a:rPr lang="cs-CZ" sz="1000" i="1" dirty="0"/>
              <a:t>Zeměpis 3</a:t>
            </a:r>
            <a:r>
              <a:rPr lang="cs-CZ" sz="1000" dirty="0"/>
              <a:t>: </a:t>
            </a:r>
            <a:r>
              <a:rPr lang="cs-CZ" sz="1000" i="1" dirty="0"/>
              <a:t>Zeměpis oceánů a </a:t>
            </a:r>
            <a:r>
              <a:rPr lang="cs-CZ" sz="1000" i="1" dirty="0" smtClean="0"/>
              <a:t>světadílů </a:t>
            </a:r>
            <a:r>
              <a:rPr lang="cs-CZ" sz="1000" i="1" dirty="0"/>
              <a:t>(2)</a:t>
            </a:r>
            <a:r>
              <a:rPr lang="cs-CZ" sz="1000" dirty="0"/>
              <a:t>. Olomouc: </a:t>
            </a:r>
            <a:r>
              <a:rPr lang="cs-CZ" sz="1000" dirty="0" err="1"/>
              <a:t>Prodos</a:t>
            </a:r>
            <a:r>
              <a:rPr lang="cs-CZ" sz="1000" dirty="0"/>
              <a:t>, 2001. ISBN 80-7230-105-5. </a:t>
            </a:r>
          </a:p>
          <a:p>
            <a:pPr marL="177800" indent="-177800">
              <a:buClrTx/>
              <a:buSzPct val="100000"/>
              <a:buFont typeface="+mj-lt"/>
              <a:buAutoNum type="arabicPeriod"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2027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kosilka_ppt_notebo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kosilka_ppt_notebo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4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854</Words>
  <Application>Microsoft Office PowerPoint</Application>
  <PresentationFormat>Předvádění na obrazovce (4:3)</PresentationFormat>
  <Paragraphs>203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23</vt:i4>
      </vt:variant>
    </vt:vector>
  </HeadingPairs>
  <TitlesOfParts>
    <vt:vector size="26" baseType="lpstr">
      <vt:lpstr>kosilka_ppt_notebook</vt:lpstr>
      <vt:lpstr>1_kosilka_ppt_notebook</vt:lpstr>
      <vt:lpstr>Arkýř</vt:lpstr>
      <vt:lpstr>Snímek 1</vt:lpstr>
      <vt:lpstr>Snímek 2</vt:lpstr>
      <vt:lpstr>Jižní Evropa</vt:lpstr>
      <vt:lpstr>Poznej poloostrovy a ostrovy,  které tvoří jižní Evropu!</vt:lpstr>
      <vt:lpstr>Poznej poloostrovy a ostrovy,  které tvoří jižní Evropu!</vt:lpstr>
      <vt:lpstr>Pyrenejský poloostrov</vt:lpstr>
      <vt:lpstr>povrch</vt:lpstr>
      <vt:lpstr>povrch</vt:lpstr>
      <vt:lpstr>Podnebí a šířková pásma pracuj s mapou 48-49, doplň tabulku</vt:lpstr>
      <vt:lpstr>Podnebí a šířková pásma pracuj s mapou 48-49, doplň tabulku</vt:lpstr>
      <vt:lpstr>Šířková vegetační pásma</vt:lpstr>
      <vt:lpstr>Šířková vegetační pásma</vt:lpstr>
      <vt:lpstr>Šířková vegetační pásma</vt:lpstr>
      <vt:lpstr>Šířková vegetační pásma</vt:lpstr>
      <vt:lpstr>Šířková vegetační pásma</vt:lpstr>
      <vt:lpstr>Apeninský poloostrov</vt:lpstr>
      <vt:lpstr>Apeninský poloostrov  oblasti  </vt:lpstr>
      <vt:lpstr>Balkánský poloostrov</vt:lpstr>
      <vt:lpstr>Balkánský poloostrov</vt:lpstr>
      <vt:lpstr>Balkánský poloostrov</vt:lpstr>
      <vt:lpstr>Přírodní poměry Řecka</vt:lpstr>
      <vt:lpstr>Přírodní poměry Řecka</vt:lpstr>
      <vt:lpstr>zdroje</vt:lpstr>
    </vt:vector>
  </TitlesOfParts>
  <Company>I. Sekaniny 1804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Evropa</dc:title>
  <dc:creator>Petřková Dagmar </dc:creator>
  <cp:lastModifiedBy>Dum</cp:lastModifiedBy>
  <cp:revision>63</cp:revision>
  <dcterms:created xsi:type="dcterms:W3CDTF">2012-04-23T09:42:31Z</dcterms:created>
  <dcterms:modified xsi:type="dcterms:W3CDTF">2012-04-26T19:22:59Z</dcterms:modified>
</cp:coreProperties>
</file>