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73" r:id="rId2"/>
    <p:sldId id="265" r:id="rId3"/>
    <p:sldId id="274" r:id="rId4"/>
    <p:sldId id="277" r:id="rId5"/>
    <p:sldId id="276" r:id="rId6"/>
    <p:sldId id="275" r:id="rId7"/>
    <p:sldId id="278" r:id="rId8"/>
    <p:sldId id="269" r:id="rId9"/>
    <p:sldId id="27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FA09A2-4C1C-48F5-A579-40D9F2F4B4FB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774A65-AE6C-443F-8478-508EEAC0735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31096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774A65-AE6C-443F-8478-508EEAC0735F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428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6271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449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6512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1672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6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412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233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2087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0738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229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88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117901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Naděžda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baseline="0" dirty="0" err="1" smtClean="0"/>
                        <a:t>Trenčianska</a:t>
                      </a:r>
                      <a:endParaRPr lang="cs-CZ" sz="2400" baseline="0" dirty="0" smtClean="0"/>
                    </a:p>
                    <a:p>
                      <a:r>
                        <a:rPr lang="cs-CZ" sz="2400" b="1" baseline="0" dirty="0" smtClean="0"/>
                        <a:t>Datum: </a:t>
                      </a:r>
                      <a:r>
                        <a:rPr lang="cs-CZ" sz="2400" b="0" baseline="0" dirty="0" smtClean="0"/>
                        <a:t>19. 4. 2012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</a:t>
                      </a:r>
                      <a:r>
                        <a:rPr lang="cs-CZ" sz="2400" b="1" smtClean="0"/>
                        <a:t>: </a:t>
                      </a:r>
                      <a:r>
                        <a:rPr lang="cs-CZ" sz="2400" smtClean="0"/>
                        <a:t>VY_32_INOVACE_15_Český </a:t>
                      </a:r>
                      <a:r>
                        <a:rPr lang="cs-CZ" sz="2400" dirty="0" smtClean="0"/>
                        <a:t>jazyk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dirty="0" smtClean="0"/>
                        <a:t>Slabika, slovo, </a:t>
                      </a:r>
                      <a:r>
                        <a:rPr lang="cs-CZ" sz="2400" dirty="0" smtClean="0"/>
                        <a:t>věta </a:t>
                      </a:r>
                      <a:r>
                        <a:rPr lang="cs-CZ" sz="2400" baseline="0" dirty="0" smtClean="0"/>
                        <a:t>– </a:t>
                      </a:r>
                      <a:r>
                        <a:rPr lang="cs-CZ" sz="2400" baseline="0" dirty="0" smtClean="0"/>
                        <a:t>Slova citově zabarvená</a:t>
                      </a:r>
                    </a:p>
                    <a:p>
                      <a:r>
                        <a:rPr lang="cs-CZ" sz="2400" b="1" baseline="0" dirty="0" smtClean="0"/>
                        <a:t>Ročník: </a:t>
                      </a:r>
                      <a:r>
                        <a:rPr lang="cs-CZ" sz="2400" baseline="0" dirty="0" smtClean="0"/>
                        <a:t>2</a:t>
                      </a:r>
                      <a:r>
                        <a:rPr lang="cs-CZ" sz="2400" baseline="0" dirty="0" smtClean="0"/>
                        <a:t>. - 3</a:t>
                      </a:r>
                      <a:r>
                        <a:rPr lang="cs-CZ" sz="2400" baseline="0" dirty="0" smtClean="0"/>
                        <a:t>.</a:t>
                      </a:r>
                      <a:endParaRPr lang="cs-CZ" sz="240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1028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jí</a:t>
            </a:r>
            <a:endParaRPr lang="cs-CZ" dirty="0"/>
          </a:p>
        </p:txBody>
      </p:sp>
      <p:pic>
        <p:nvPicPr>
          <p:cNvPr id="4" name="Picture 3" descr="C:\Users\Vosátková\AppData\Local\Microsoft\Windows\Temporary Internet Files\Content.IE5\IAHWGFBU\MP900446574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1520" y="1600200"/>
            <a:ext cx="5860959" cy="4525963"/>
          </a:xfrm>
          <a:prstGeom prst="rect">
            <a:avLst/>
          </a:prstGeom>
          <a:noFill/>
        </p:spPr>
      </p:pic>
      <p:sp>
        <p:nvSpPr>
          <p:cNvPr id="5" name="Obláček 4"/>
          <p:cNvSpPr/>
          <p:nvPr/>
        </p:nvSpPr>
        <p:spPr>
          <a:xfrm>
            <a:off x="1331640" y="260648"/>
            <a:ext cx="7812360" cy="1152128"/>
          </a:xfrm>
          <a:prstGeom prst="cloudCallout">
            <a:avLst>
              <a:gd name="adj1" fmla="val -21887"/>
              <a:gd name="adj2" fmla="val 130877"/>
            </a:avLst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Slova citově zabarvená.</a:t>
            </a:r>
            <a:endParaRPr lang="cs-CZ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Slova citově zabarvená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	</a:t>
            </a:r>
          </a:p>
          <a:p>
            <a:pPr>
              <a:buNone/>
            </a:pPr>
            <a:r>
              <a:rPr lang="cs-CZ" dirty="0">
                <a:solidFill>
                  <a:srgbClr val="FF0000"/>
                </a:solidFill>
              </a:rPr>
              <a:t>	</a:t>
            </a:r>
            <a:r>
              <a:rPr lang="cs-CZ" dirty="0" smtClean="0">
                <a:solidFill>
                  <a:srgbClr val="FF0000"/>
                </a:solidFill>
              </a:rPr>
              <a:t>Slova lichotivá </a:t>
            </a:r>
            <a:r>
              <a:rPr lang="cs-CZ" dirty="0" smtClean="0"/>
              <a:t>-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vyjadřují něco milého, malého</a:t>
            </a:r>
          </a:p>
          <a:p>
            <a:pPr lvl="5"/>
            <a:r>
              <a:rPr lang="cs-CZ" sz="2800" dirty="0" smtClean="0"/>
              <a:t>maminka, kytička, kočička,</a:t>
            </a:r>
          </a:p>
          <a:p>
            <a:pPr lvl="5"/>
            <a:r>
              <a:rPr lang="cs-CZ" sz="2800" dirty="0" smtClean="0"/>
              <a:t>domeček, pejsek, peřinka</a:t>
            </a:r>
          </a:p>
          <a:p>
            <a:pPr marL="2286000" lvl="5" indent="0">
              <a:buNone/>
            </a:pPr>
            <a:endParaRPr lang="cs-CZ" sz="2800" dirty="0" smtClean="0"/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FF0000"/>
                </a:solidFill>
              </a:rPr>
              <a:t>Slova  hanlivá </a:t>
            </a:r>
            <a:r>
              <a:rPr lang="cs-CZ" dirty="0" smtClean="0"/>
              <a:t>-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vyjadřují něco ošklivého</a:t>
            </a:r>
          </a:p>
          <a:p>
            <a:pPr lvl="5"/>
            <a:r>
              <a:rPr lang="cs-CZ" sz="2800" dirty="0" smtClean="0"/>
              <a:t>psisko, barabizna, čokl</a:t>
            </a:r>
          </a:p>
          <a:p>
            <a:pPr marL="2286000" lvl="5" indent="0">
              <a:buNone/>
            </a:pPr>
            <a:endParaRPr lang="cs-CZ" sz="2800" dirty="0" smtClean="0"/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FF0000"/>
                </a:solidFill>
              </a:rPr>
              <a:t>Slova neutrální</a:t>
            </a:r>
            <a:r>
              <a:rPr lang="cs-CZ" dirty="0" smtClean="0"/>
              <a:t> - nevyjadřují žádný vztah ke slovu</a:t>
            </a:r>
          </a:p>
          <a:p>
            <a:pPr marL="342900" lvl="5" indent="-342900">
              <a:buNone/>
            </a:pPr>
            <a:r>
              <a:rPr lang="cs-CZ" dirty="0" smtClean="0"/>
              <a:t>			           </a:t>
            </a:r>
            <a:r>
              <a:rPr lang="cs-CZ" sz="2800" dirty="0" smtClean="0"/>
              <a:t>pes, kytka, kočka, pes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	</a:t>
            </a:r>
          </a:p>
          <a:p>
            <a:pPr>
              <a:buNone/>
            </a:pPr>
            <a:r>
              <a:rPr lang="cs-CZ" dirty="0" smtClean="0"/>
              <a:t>		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/>
              <a:t>Vyber slovo neutrální, lichotivé a </a:t>
            </a:r>
            <a:r>
              <a:rPr lang="cs-CZ" dirty="0" smtClean="0"/>
              <a:t>hanlivé: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	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sz="3600" dirty="0" smtClean="0"/>
              <a:t>pes, domeček, mičuda, botička, psisko míček, dům, škatule, míč, auto, pejsánek, autíčko, bota, krabice, škrpál, barabizna, krabička, kára</a:t>
            </a:r>
          </a:p>
          <a:p>
            <a:endParaRPr lang="cs-CZ" sz="3600" dirty="0"/>
          </a:p>
        </p:txBody>
      </p:sp>
      <p:pic>
        <p:nvPicPr>
          <p:cNvPr id="1026" name="Picture 2" descr="C:\Users\Vosátková\AppData\Local\Microsoft\Windows\Temporary Internet Files\Content.IE5\1BJPBEIK\MC900437099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5126360"/>
            <a:ext cx="1731640" cy="1731640"/>
          </a:xfrm>
          <a:prstGeom prst="rect">
            <a:avLst/>
          </a:prstGeom>
          <a:noFill/>
        </p:spPr>
      </p:pic>
      <p:pic>
        <p:nvPicPr>
          <p:cNvPr id="1027" name="Picture 3" descr="C:\Users\Vosátková\AppData\Local\Microsoft\Windows\Temporary Internet Files\Content.IE5\1BJPBEIK\MC90044040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5229200"/>
            <a:ext cx="1227584" cy="1227584"/>
          </a:xfrm>
          <a:prstGeom prst="rect">
            <a:avLst/>
          </a:prstGeom>
          <a:noFill/>
        </p:spPr>
      </p:pic>
      <p:pic>
        <p:nvPicPr>
          <p:cNvPr id="1032" name="Picture 8" descr="C:\Users\Vosátková\AppData\Local\Microsoft\Windows\Temporary Internet Files\Content.IE5\ZPPEJI99\MC90033214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4293096"/>
            <a:ext cx="1818238" cy="1317279"/>
          </a:xfrm>
          <a:prstGeom prst="rect">
            <a:avLst/>
          </a:prstGeom>
          <a:noFill/>
        </p:spPr>
      </p:pic>
      <p:pic>
        <p:nvPicPr>
          <p:cNvPr id="1033" name="Picture 9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328" y="5589240"/>
            <a:ext cx="1351463" cy="1112134"/>
          </a:xfrm>
          <a:prstGeom prst="rect">
            <a:avLst/>
          </a:prstGeom>
          <a:noFill/>
        </p:spPr>
      </p:pic>
      <p:pic>
        <p:nvPicPr>
          <p:cNvPr id="1035" name="Picture 11" descr="C:\Users\Vosátková\AppData\Local\Microsoft\Windows\Temporary Internet Files\Content.IE5\5742ILMR\MP900444808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4683124"/>
            <a:ext cx="1080120" cy="14170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/>
              <a:t>Vyber slovo neutrální, lichotivé a </a:t>
            </a:r>
            <a:r>
              <a:rPr lang="cs-CZ" dirty="0" smtClean="0"/>
              <a:t>hanlivé: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100" dirty="0" smtClean="0"/>
              <a:t>ŘEŠENÍ:</a:t>
            </a:r>
            <a:endParaRPr lang="cs-CZ" sz="31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endParaRPr lang="cs-CZ" sz="3600" smtClean="0"/>
          </a:p>
          <a:p>
            <a:pPr>
              <a:buNone/>
            </a:pPr>
            <a:r>
              <a:rPr lang="cs-CZ" sz="3600" smtClean="0"/>
              <a:t>pes   </a:t>
            </a:r>
            <a:r>
              <a:rPr lang="cs-CZ" sz="3600" dirty="0" smtClean="0"/>
              <a:t>pejsánek  psisko</a:t>
            </a:r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dům  domeček  barabizna </a:t>
            </a:r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/>
              <a:t>m</a:t>
            </a:r>
            <a:r>
              <a:rPr lang="cs-CZ" sz="3600" dirty="0" smtClean="0"/>
              <a:t>íč  </a:t>
            </a:r>
            <a:r>
              <a:rPr lang="cs-CZ" sz="3600" dirty="0"/>
              <a:t>míček mičuda</a:t>
            </a: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auto  autíčko  kára</a:t>
            </a:r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krabice  krabička  škatule</a:t>
            </a:r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bota  botička  škrpál</a:t>
            </a:r>
          </a:p>
          <a:p>
            <a:endParaRPr lang="cs-CZ" dirty="0"/>
          </a:p>
        </p:txBody>
      </p:sp>
      <p:pic>
        <p:nvPicPr>
          <p:cNvPr id="4" name="Picture 11" descr="C:\Users\Vosátková\AppData\Local\Microsoft\Windows\Temporary Internet Files\Content.IE5\5742ILMR\MP90044480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124744"/>
            <a:ext cx="970348" cy="1273052"/>
          </a:xfrm>
          <a:prstGeom prst="rect">
            <a:avLst/>
          </a:prstGeom>
          <a:noFill/>
        </p:spPr>
      </p:pic>
      <p:pic>
        <p:nvPicPr>
          <p:cNvPr id="5" name="Picture 8" descr="C:\Users\Vosátková\AppData\Local\Microsoft\Windows\Temporary Internet Files\Content.IE5\ZPPEJI99\MC90033214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1916832"/>
            <a:ext cx="1520060" cy="1101255"/>
          </a:xfrm>
          <a:prstGeom prst="rect">
            <a:avLst/>
          </a:prstGeom>
          <a:noFill/>
        </p:spPr>
      </p:pic>
      <p:pic>
        <p:nvPicPr>
          <p:cNvPr id="6" name="Picture 9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2780928"/>
            <a:ext cx="1351463" cy="1112134"/>
          </a:xfrm>
          <a:prstGeom prst="rect">
            <a:avLst/>
          </a:prstGeom>
          <a:noFill/>
        </p:spPr>
      </p:pic>
      <p:pic>
        <p:nvPicPr>
          <p:cNvPr id="7" name="Picture 2" descr="C:\Users\Vosátková\AppData\Local\Microsoft\Windows\Temporary Internet Files\Content.IE5\1BJPBEIK\MC900437099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3068960"/>
            <a:ext cx="1731640" cy="1731640"/>
          </a:xfrm>
          <a:prstGeom prst="rect">
            <a:avLst/>
          </a:prstGeom>
          <a:noFill/>
        </p:spPr>
      </p:pic>
      <p:pic>
        <p:nvPicPr>
          <p:cNvPr id="8" name="Picture 3" descr="C:\Users\Vosátková\AppData\Local\Microsoft\Windows\Temporary Internet Files\Content.IE5\1BJPBEIK\MC900440408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20272" y="5085184"/>
            <a:ext cx="1227584" cy="1227584"/>
          </a:xfrm>
          <a:prstGeom prst="rect">
            <a:avLst/>
          </a:prstGeom>
          <a:noFill/>
        </p:spPr>
      </p:pic>
      <p:pic>
        <p:nvPicPr>
          <p:cNvPr id="2051" name="Picture 3" descr="C:\Users\Vosátková\AppData\Local\Microsoft\Windows\Temporary Internet Files\Content.IE5\5742ILMR\MC900237271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36096" y="4365104"/>
            <a:ext cx="1038630" cy="9750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Které slovo do řady nepatří?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Janička, beruška, míček, babizna, stoleček</a:t>
            </a:r>
          </a:p>
          <a:p>
            <a:r>
              <a:rPr lang="cs-CZ" sz="3600" dirty="0" smtClean="0"/>
              <a:t>dům,  auto, postýlka, sešit, míč</a:t>
            </a:r>
          </a:p>
          <a:p>
            <a:r>
              <a:rPr lang="cs-CZ" sz="3600" dirty="0" err="1" smtClean="0"/>
              <a:t>tlusťoch</a:t>
            </a:r>
            <a:r>
              <a:rPr lang="cs-CZ" sz="3600" dirty="0" smtClean="0"/>
              <a:t>, psisko, chatrč, okno, mičuda</a:t>
            </a:r>
          </a:p>
          <a:p>
            <a:pPr>
              <a:buNone/>
            </a:pPr>
            <a:r>
              <a:rPr lang="cs-CZ" sz="3600" dirty="0" smtClean="0"/>
              <a:t> 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Které slovo do řady nepatří?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cs-CZ" sz="3600" dirty="0" smtClean="0"/>
              <a:t>ŘEŠENÍ:</a:t>
            </a:r>
          </a:p>
          <a:p>
            <a:pPr>
              <a:buNone/>
            </a:pPr>
            <a:r>
              <a:rPr lang="cs-CZ" sz="3600" dirty="0" smtClean="0"/>
              <a:t>	Janička, beruška, míček, </a:t>
            </a:r>
            <a:r>
              <a:rPr lang="cs-CZ" sz="3600" dirty="0" smtClean="0">
                <a:solidFill>
                  <a:srgbClr val="FF0000"/>
                </a:solidFill>
              </a:rPr>
              <a:t>babizna,</a:t>
            </a:r>
            <a:r>
              <a:rPr lang="cs-CZ" sz="3600" dirty="0" smtClean="0"/>
              <a:t> stoleček</a:t>
            </a:r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	dům,  auto, </a:t>
            </a:r>
            <a:r>
              <a:rPr lang="cs-CZ" sz="3600" dirty="0" smtClean="0">
                <a:solidFill>
                  <a:srgbClr val="FF0000"/>
                </a:solidFill>
              </a:rPr>
              <a:t>postýlka</a:t>
            </a:r>
            <a:r>
              <a:rPr lang="cs-CZ" sz="3600" dirty="0" smtClean="0"/>
              <a:t>, sešit, míč</a:t>
            </a:r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	</a:t>
            </a:r>
            <a:r>
              <a:rPr lang="cs-CZ" sz="3600" dirty="0" err="1" smtClean="0"/>
              <a:t>tlusťoch</a:t>
            </a:r>
            <a:r>
              <a:rPr lang="cs-CZ" sz="3600" dirty="0" smtClean="0"/>
              <a:t>, psisko, chatrč,</a:t>
            </a:r>
            <a:r>
              <a:rPr lang="cs-CZ" sz="3600" dirty="0" smtClean="0">
                <a:solidFill>
                  <a:srgbClr val="FF0000"/>
                </a:solidFill>
              </a:rPr>
              <a:t> okno</a:t>
            </a:r>
            <a:r>
              <a:rPr lang="cs-CZ" sz="3600" dirty="0" smtClean="0"/>
              <a:t>, mičuda</a:t>
            </a:r>
          </a:p>
          <a:p>
            <a:pPr>
              <a:buNone/>
            </a:pPr>
            <a:r>
              <a:rPr lang="cs-CZ" sz="3600" dirty="0" smtClean="0"/>
              <a:t> 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r>
              <a:rPr lang="cs-CZ" dirty="0" smtClean="0"/>
              <a:t>Žáci  2. ročníku se seznámí se slovy neutrálními, lichotivými a hanlivými.</a:t>
            </a:r>
          </a:p>
          <a:p>
            <a:endParaRPr lang="cs-CZ" dirty="0" smtClean="0"/>
          </a:p>
          <a:p>
            <a:r>
              <a:rPr lang="cs-CZ" dirty="0" smtClean="0"/>
              <a:t>Učivo si upevní na příkladech.</a:t>
            </a:r>
          </a:p>
          <a:p>
            <a:endParaRPr lang="cs-CZ" dirty="0" smtClean="0"/>
          </a:p>
          <a:p>
            <a:r>
              <a:rPr lang="cs-CZ" dirty="0" smtClean="0"/>
              <a:t>Žáci 3. ročníku opakují učivo </a:t>
            </a:r>
            <a:r>
              <a:rPr lang="cs-CZ" smtClean="0"/>
              <a:t>o slovech.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Zdroj:</a:t>
            </a:r>
            <a:br>
              <a:rPr lang="cs-CZ" sz="3600" dirty="0" smtClean="0"/>
            </a:b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Vlastní tvorba</a:t>
            </a:r>
          </a:p>
          <a:p>
            <a:pPr>
              <a:buNone/>
            </a:pPr>
            <a:r>
              <a:rPr lang="cs-CZ" dirty="0" smtClean="0"/>
              <a:t>Ilustrace 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www. office.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microsoft.com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901</TotalTime>
  <Words>180</Words>
  <Application>Microsoft Office PowerPoint</Application>
  <PresentationFormat>Předvádění na obrazovce (4:3)</PresentationFormat>
  <Paragraphs>62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jí</vt:lpstr>
      <vt:lpstr>Slova citově zabarvená</vt:lpstr>
      <vt:lpstr>Vyber slovo neutrální, lichotivé a hanlivé:</vt:lpstr>
      <vt:lpstr>Vyber slovo neutrální, lichotivé a hanlivé: ŘEŠENÍ:</vt:lpstr>
      <vt:lpstr>Které slovo do řady nepatří?</vt:lpstr>
      <vt:lpstr>Které slovo do řady nepatří?</vt:lpstr>
      <vt:lpstr>Anotace:</vt:lpstr>
      <vt:lpstr>  Zdroj: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Martin Králík</cp:lastModifiedBy>
  <cp:revision>68</cp:revision>
  <dcterms:created xsi:type="dcterms:W3CDTF">2011-12-27T20:15:32Z</dcterms:created>
  <dcterms:modified xsi:type="dcterms:W3CDTF">2012-04-27T06:28:07Z</dcterms:modified>
</cp:coreProperties>
</file>