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75" r:id="rId4"/>
    <p:sldId id="281" r:id="rId5"/>
    <p:sldId id="283" r:id="rId6"/>
    <p:sldId id="282" r:id="rId7"/>
    <p:sldId id="277" r:id="rId8"/>
    <p:sldId id="269" r:id="rId9"/>
    <p:sldId id="27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14474322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Naděžda </a:t>
                      </a:r>
                      <a:r>
                        <a:rPr lang="cs-CZ" sz="2400" dirty="0" err="1" smtClean="0"/>
                        <a:t>Trenčianska</a:t>
                      </a:r>
                      <a:r>
                        <a:rPr lang="cs-CZ" sz="2400" dirty="0" smtClean="0"/>
                        <a:t> 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5.4.2012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VY_32_INOVACE_16_Český 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Věta,</a:t>
                      </a:r>
                      <a:r>
                        <a:rPr lang="cs-CZ" sz="2400" dirty="0" smtClean="0"/>
                        <a:t>slovo, slabika- Co je to věta?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="0" baseline="0" smtClean="0"/>
                        <a:t>2.-3.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3" descr="C:\Users\Vosátková\AppData\Local\Microsoft\Windows\Temporary Internet Files\Content.IE5\IAHWGFBU\MP900446574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628800"/>
            <a:ext cx="5860959" cy="4525963"/>
          </a:xfrm>
          <a:prstGeom prst="rect">
            <a:avLst/>
          </a:prstGeom>
          <a:noFill/>
        </p:spPr>
      </p:pic>
      <p:sp>
        <p:nvSpPr>
          <p:cNvPr id="5" name="Obláček 4"/>
          <p:cNvSpPr/>
          <p:nvPr/>
        </p:nvSpPr>
        <p:spPr>
          <a:xfrm>
            <a:off x="827584" y="260648"/>
            <a:ext cx="7812360" cy="1152128"/>
          </a:xfrm>
          <a:prstGeom prst="cloudCallout">
            <a:avLst>
              <a:gd name="adj1" fmla="val -21887"/>
              <a:gd name="adj2" fmla="val 130877"/>
            </a:avLst>
          </a:prstGeo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Co je to věta?</a:t>
            </a:r>
            <a:endParaRPr lang="cs-CZ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764704"/>
            <a:ext cx="8424936" cy="5361459"/>
          </a:xfrm>
        </p:spPr>
        <p:txBody>
          <a:bodyPr>
            <a:normAutofit fontScale="92500"/>
          </a:bodyPr>
          <a:lstStyle/>
          <a:p>
            <a:r>
              <a:rPr lang="cs-CZ" sz="5400" dirty="0" smtClean="0">
                <a:solidFill>
                  <a:srgbClr val="0070C0"/>
                </a:solidFill>
              </a:rPr>
              <a:t>Věta</a:t>
            </a:r>
            <a:r>
              <a:rPr lang="cs-CZ" dirty="0" smtClean="0"/>
              <a:t> 	-  je nějaké </a:t>
            </a:r>
            <a:r>
              <a:rPr lang="cs-CZ" dirty="0" smtClean="0">
                <a:solidFill>
                  <a:srgbClr val="FF0000"/>
                </a:solidFill>
              </a:rPr>
              <a:t>sdělení</a:t>
            </a:r>
          </a:p>
          <a:p>
            <a:pPr>
              <a:buNone/>
            </a:pPr>
            <a:r>
              <a:rPr lang="cs-CZ" dirty="0" smtClean="0"/>
              <a:t>              	-  je </a:t>
            </a:r>
            <a:r>
              <a:rPr lang="cs-CZ" sz="3200" dirty="0" smtClean="0"/>
              <a:t>vyjádření </a:t>
            </a:r>
            <a:r>
              <a:rPr lang="cs-CZ" sz="3200" dirty="0" smtClean="0">
                <a:solidFill>
                  <a:srgbClr val="FF0000"/>
                </a:solidFill>
              </a:rPr>
              <a:t>myšlenky</a:t>
            </a:r>
          </a:p>
          <a:p>
            <a:pPr>
              <a:buNone/>
            </a:pPr>
            <a:r>
              <a:rPr lang="cs-CZ" dirty="0" smtClean="0"/>
              <a:t>              	-  se skládá ze slov</a:t>
            </a:r>
          </a:p>
          <a:p>
            <a:pPr>
              <a:buNone/>
            </a:pPr>
            <a:r>
              <a:rPr lang="cs-CZ" sz="3200" dirty="0" smtClean="0"/>
              <a:t>		    	-  každé </a:t>
            </a:r>
            <a:r>
              <a:rPr lang="cs-CZ" sz="3200" dirty="0" smtClean="0">
                <a:solidFill>
                  <a:srgbClr val="FF0000"/>
                </a:solidFill>
              </a:rPr>
              <a:t>slovo</a:t>
            </a:r>
            <a:r>
              <a:rPr lang="cs-CZ" sz="3200" dirty="0" smtClean="0"/>
              <a:t> má ve větě své </a:t>
            </a:r>
            <a:r>
              <a:rPr lang="cs-CZ" sz="3200" dirty="0" smtClean="0">
                <a:solidFill>
                  <a:srgbClr val="FF0000"/>
                </a:solidFill>
              </a:rPr>
              <a:t>místo</a:t>
            </a:r>
          </a:p>
          <a:p>
            <a:pPr>
              <a:buNone/>
            </a:pPr>
            <a:r>
              <a:rPr lang="cs-CZ" dirty="0" smtClean="0"/>
              <a:t>		    	-  </a:t>
            </a:r>
            <a:r>
              <a:rPr lang="cs-CZ" dirty="0" smtClean="0">
                <a:solidFill>
                  <a:srgbClr val="FF0000"/>
                </a:solidFill>
              </a:rPr>
              <a:t>pořadí</a:t>
            </a:r>
            <a:r>
              <a:rPr lang="cs-CZ" dirty="0" smtClean="0"/>
              <a:t> slov </a:t>
            </a:r>
            <a:r>
              <a:rPr lang="cs-CZ" dirty="0" smtClean="0">
                <a:solidFill>
                  <a:srgbClr val="FF0000"/>
                </a:solidFill>
              </a:rPr>
              <a:t>nemůžeme</a:t>
            </a:r>
            <a:r>
              <a:rPr lang="cs-CZ" dirty="0" smtClean="0"/>
              <a:t> libovolně </a:t>
            </a:r>
            <a:r>
              <a:rPr lang="cs-CZ" dirty="0" smtClean="0">
                <a:solidFill>
                  <a:srgbClr val="FF0000"/>
                </a:solidFill>
              </a:rPr>
              <a:t>měnit</a:t>
            </a:r>
          </a:p>
          <a:p>
            <a:pPr>
              <a:buNone/>
            </a:pPr>
            <a:r>
              <a:rPr lang="cs-CZ" dirty="0" smtClean="0"/>
              <a:t>		    	-  na </a:t>
            </a:r>
            <a:r>
              <a:rPr lang="cs-CZ" dirty="0" smtClean="0">
                <a:solidFill>
                  <a:srgbClr val="FF0000"/>
                </a:solidFill>
              </a:rPr>
              <a:t>začátku</a:t>
            </a:r>
            <a:r>
              <a:rPr lang="cs-CZ" dirty="0" smtClean="0"/>
              <a:t> věty píšeme </a:t>
            </a:r>
            <a:r>
              <a:rPr lang="cs-CZ" dirty="0" smtClean="0">
                <a:solidFill>
                  <a:srgbClr val="FF0000"/>
                </a:solidFill>
              </a:rPr>
              <a:t>velké písmeno</a:t>
            </a:r>
          </a:p>
          <a:p>
            <a:pPr>
              <a:buNone/>
            </a:pPr>
            <a:r>
              <a:rPr lang="cs-CZ" dirty="0" smtClean="0"/>
              <a:t>		   	-  na </a:t>
            </a:r>
            <a:r>
              <a:rPr lang="cs-CZ" dirty="0" smtClean="0">
                <a:solidFill>
                  <a:srgbClr val="FF0000"/>
                </a:solidFill>
              </a:rPr>
              <a:t>konci</a:t>
            </a:r>
            <a:r>
              <a:rPr lang="cs-CZ" dirty="0" smtClean="0"/>
              <a:t> věty píšeme </a:t>
            </a:r>
            <a:r>
              <a:rPr lang="cs-CZ" dirty="0" smtClean="0">
                <a:solidFill>
                  <a:srgbClr val="FF0000"/>
                </a:solidFill>
              </a:rPr>
              <a:t>. ? !</a:t>
            </a:r>
          </a:p>
          <a:p>
            <a:pPr>
              <a:buNone/>
            </a:pPr>
            <a:r>
              <a:rPr lang="cs-CZ" dirty="0" smtClean="0"/>
              <a:t>		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Rozhodni, která věta je správná. 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dirty="0" smtClean="0"/>
              <a:t>	</a:t>
            </a:r>
          </a:p>
          <a:p>
            <a:pPr algn="just">
              <a:buNone/>
            </a:pPr>
            <a:r>
              <a:rPr lang="cs-CZ" sz="3900" dirty="0" smtClean="0"/>
              <a:t>	Maminka vaří oběd.                    	Bouda štěká na psa.</a:t>
            </a:r>
          </a:p>
          <a:p>
            <a:pPr algn="just">
              <a:buNone/>
            </a:pPr>
            <a:endParaRPr lang="cs-CZ" sz="3900" dirty="0" smtClean="0"/>
          </a:p>
          <a:p>
            <a:pPr algn="just">
              <a:buNone/>
            </a:pPr>
            <a:r>
              <a:rPr lang="cs-CZ" sz="3900" dirty="0" smtClean="0"/>
              <a:t>	Petr maže rohlík na máslo.		Dům hlídá psa.</a:t>
            </a:r>
          </a:p>
          <a:p>
            <a:pPr algn="just">
              <a:buNone/>
            </a:pPr>
            <a:endParaRPr lang="cs-CZ" sz="3900" dirty="0" smtClean="0"/>
          </a:p>
          <a:p>
            <a:pPr algn="just">
              <a:buNone/>
            </a:pPr>
            <a:r>
              <a:rPr lang="cs-CZ" sz="3900" dirty="0" smtClean="0"/>
              <a:t>	Oběd vaří  kuchaře. 		 Petr zametá podlahu. </a:t>
            </a:r>
          </a:p>
          <a:p>
            <a:pPr algn="just">
              <a:buNone/>
            </a:pPr>
            <a:endParaRPr lang="cs-CZ" sz="3900" dirty="0" smtClean="0"/>
          </a:p>
          <a:p>
            <a:pPr algn="just">
              <a:buNone/>
            </a:pPr>
            <a:r>
              <a:rPr lang="cs-CZ" sz="3900" dirty="0" smtClean="0"/>
              <a:t>	Venku svítí sluníčko.		Hnízdo staví ptáčka.</a:t>
            </a:r>
          </a:p>
          <a:p>
            <a:pPr algn="just">
              <a:buNone/>
            </a:pPr>
            <a:endParaRPr lang="cs-CZ" sz="3900" dirty="0" smtClean="0"/>
          </a:p>
          <a:p>
            <a:pPr algn="just">
              <a:buNone/>
            </a:pPr>
            <a:r>
              <a:rPr lang="cs-CZ" sz="3900" dirty="0" smtClean="0"/>
              <a:t>	Strom skáče po veverce. 	 	Zelenina je zdravá. 	</a:t>
            </a:r>
          </a:p>
          <a:p>
            <a:pPr algn="just">
              <a:buNone/>
            </a:pPr>
            <a:endParaRPr lang="cs-CZ" sz="3900" dirty="0" smtClean="0"/>
          </a:p>
          <a:p>
            <a:pPr algn="just">
              <a:buNone/>
            </a:pPr>
            <a:r>
              <a:rPr lang="cs-CZ" sz="3900" dirty="0" smtClean="0"/>
              <a:t>	Čaj pije Olinku s citrónem.	 </a:t>
            </a:r>
            <a:r>
              <a:rPr lang="cs-CZ" dirty="0" smtClean="0"/>
              <a:t>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5" name="Picture 3" descr="C:\Users\Vosátková\AppData\Local\Microsoft\Windows\Temporary Internet Files\Content.IE5\IA7YB1F4\MC90023356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628800"/>
            <a:ext cx="792088" cy="738047"/>
          </a:xfrm>
          <a:prstGeom prst="rect">
            <a:avLst/>
          </a:prstGeom>
          <a:noFill/>
        </p:spPr>
      </p:pic>
      <p:pic>
        <p:nvPicPr>
          <p:cNvPr id="3078" name="Picture 6" descr="C:\Users\Vosátková\AppData\Local\Microsoft\Windows\Temporary Internet Files\Content.IE5\1BJPBEIK\MC90041246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789040"/>
            <a:ext cx="944320" cy="927565"/>
          </a:xfrm>
          <a:prstGeom prst="rect">
            <a:avLst/>
          </a:prstGeom>
          <a:noFill/>
        </p:spPr>
      </p:pic>
      <p:pic>
        <p:nvPicPr>
          <p:cNvPr id="3084" name="Picture 12" descr="C:\Users\Vosátková\AppData\Local\Microsoft\Windows\Temporary Internet Files\Content.IE5\JKHBVVF6\MC90042473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068960"/>
            <a:ext cx="825142" cy="772046"/>
          </a:xfrm>
          <a:prstGeom prst="rect">
            <a:avLst/>
          </a:prstGeom>
          <a:noFill/>
        </p:spPr>
      </p:pic>
      <p:pic>
        <p:nvPicPr>
          <p:cNvPr id="3085" name="Picture 13" descr="C:\Users\Vosátková\AppData\Local\Microsoft\Windows\Temporary Internet Files\Content.IE5\ZPPEJI99\MC90044187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4869160"/>
            <a:ext cx="1531124" cy="13486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Rozhodni, která věta je správná, barevně je vybarvi</a:t>
            </a:r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dirty="0" smtClean="0"/>
              <a:t>	</a:t>
            </a:r>
          </a:p>
          <a:p>
            <a:pPr algn="just">
              <a:buNone/>
            </a:pPr>
            <a:r>
              <a:rPr lang="cs-CZ" sz="3900" dirty="0" smtClean="0"/>
              <a:t>	Maminka vaří oběd.                    	</a:t>
            </a:r>
          </a:p>
          <a:p>
            <a:pPr algn="just">
              <a:buNone/>
            </a:pPr>
            <a:endParaRPr lang="cs-CZ" sz="3900" dirty="0" smtClean="0"/>
          </a:p>
          <a:p>
            <a:pPr algn="just">
              <a:buNone/>
            </a:pPr>
            <a:r>
              <a:rPr lang="cs-CZ" sz="3900" dirty="0" smtClean="0"/>
              <a:t>						</a:t>
            </a:r>
          </a:p>
          <a:p>
            <a:pPr algn="just">
              <a:buNone/>
            </a:pPr>
            <a:endParaRPr lang="cs-CZ" sz="3900" dirty="0" smtClean="0"/>
          </a:p>
          <a:p>
            <a:pPr algn="just">
              <a:buNone/>
            </a:pPr>
            <a:r>
              <a:rPr lang="cs-CZ" sz="3900" dirty="0" smtClean="0"/>
              <a:t>						 Petr zametá podlahu. </a:t>
            </a:r>
          </a:p>
          <a:p>
            <a:pPr algn="just">
              <a:buNone/>
            </a:pPr>
            <a:endParaRPr lang="cs-CZ" sz="3900" dirty="0" smtClean="0"/>
          </a:p>
          <a:p>
            <a:pPr algn="just">
              <a:buNone/>
            </a:pPr>
            <a:r>
              <a:rPr lang="cs-CZ" sz="3900" dirty="0" smtClean="0"/>
              <a:t>	Venku svítí sluníčko.		</a:t>
            </a:r>
          </a:p>
          <a:p>
            <a:pPr algn="just">
              <a:buNone/>
            </a:pPr>
            <a:endParaRPr lang="cs-CZ" sz="3900" dirty="0" smtClean="0"/>
          </a:p>
          <a:p>
            <a:pPr algn="just">
              <a:buNone/>
            </a:pPr>
            <a:r>
              <a:rPr lang="cs-CZ" sz="3900" dirty="0" smtClean="0"/>
              <a:t>	 					Zelenina je zdravá. 	</a:t>
            </a:r>
          </a:p>
          <a:p>
            <a:pPr algn="just">
              <a:buNone/>
            </a:pPr>
            <a:endParaRPr lang="cs-CZ" sz="3900" dirty="0" smtClean="0"/>
          </a:p>
          <a:p>
            <a:pPr algn="just">
              <a:buNone/>
            </a:pPr>
            <a:r>
              <a:rPr lang="cs-CZ" sz="3900" dirty="0" smtClean="0"/>
              <a:t>	 </a:t>
            </a:r>
            <a:r>
              <a:rPr lang="cs-CZ" dirty="0" smtClean="0"/>
              <a:t>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5" name="Picture 3" descr="C:\Users\Vosátková\AppData\Local\Microsoft\Windows\Temporary Internet Files\Content.IE5\IA7YB1F4\MC90023356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1628800"/>
            <a:ext cx="792088" cy="738047"/>
          </a:xfrm>
          <a:prstGeom prst="rect">
            <a:avLst/>
          </a:prstGeom>
          <a:noFill/>
        </p:spPr>
      </p:pic>
      <p:pic>
        <p:nvPicPr>
          <p:cNvPr id="3078" name="Picture 6" descr="C:\Users\Vosátková\AppData\Local\Microsoft\Windows\Temporary Internet Files\Content.IE5\1BJPBEIK\MC90041246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4365104"/>
            <a:ext cx="944320" cy="927565"/>
          </a:xfrm>
          <a:prstGeom prst="rect">
            <a:avLst/>
          </a:prstGeom>
          <a:noFill/>
        </p:spPr>
      </p:pic>
      <p:pic>
        <p:nvPicPr>
          <p:cNvPr id="3084" name="Picture 12" descr="C:\Users\Vosátková\AppData\Local\Microsoft\Windows\Temporary Internet Files\Content.IE5\JKHBVVF6\MC90042473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2996952"/>
            <a:ext cx="825142" cy="772046"/>
          </a:xfrm>
          <a:prstGeom prst="rect">
            <a:avLst/>
          </a:prstGeom>
          <a:noFill/>
        </p:spPr>
      </p:pic>
      <p:pic>
        <p:nvPicPr>
          <p:cNvPr id="3085" name="Picture 13" descr="C:\Users\Vosátková\AppData\Local\Microsoft\Windows\Temporary Internet Files\Content.IE5\ZPPEJI99\MC90044187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4869160"/>
            <a:ext cx="1531124" cy="134860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>Do sešitu napiš správně chybné věty 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	</a:t>
            </a:r>
            <a:r>
              <a:rPr lang="cs-CZ" sz="3900" dirty="0" smtClean="0"/>
              <a:t>Bouda štěká na psa.</a:t>
            </a:r>
          </a:p>
          <a:p>
            <a:pPr>
              <a:buNone/>
            </a:pPr>
            <a:r>
              <a:rPr lang="cs-CZ" sz="3900" dirty="0" smtClean="0"/>
              <a:t>	Petr maže rohlík na máslo.</a:t>
            </a:r>
          </a:p>
          <a:p>
            <a:pPr>
              <a:buNone/>
            </a:pPr>
            <a:r>
              <a:rPr lang="cs-CZ" sz="3900" dirty="0" smtClean="0"/>
              <a:t>	Dům hlídá psa.</a:t>
            </a:r>
          </a:p>
          <a:p>
            <a:pPr>
              <a:buNone/>
            </a:pPr>
            <a:r>
              <a:rPr lang="cs-CZ" sz="3900" dirty="0" smtClean="0"/>
              <a:t>	Oběd vaří kuchaře.</a:t>
            </a:r>
          </a:p>
          <a:p>
            <a:pPr>
              <a:buNone/>
            </a:pPr>
            <a:r>
              <a:rPr lang="cs-CZ" sz="3900" dirty="0" smtClean="0"/>
              <a:t>	Hnízdo staví ptáčka.</a:t>
            </a:r>
          </a:p>
          <a:p>
            <a:pPr>
              <a:buNone/>
            </a:pPr>
            <a:r>
              <a:rPr lang="cs-CZ" sz="3900" dirty="0" smtClean="0"/>
              <a:t>	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6" name="Picture 2" descr="C:\Users\Vosátková\AppData\Local\Microsoft\Windows\Temporary Internet Files\Content.IE5\ZPPEJI99\MC90041077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1484784"/>
            <a:ext cx="1008112" cy="1313478"/>
          </a:xfrm>
          <a:prstGeom prst="rect">
            <a:avLst/>
          </a:prstGeom>
          <a:noFill/>
        </p:spPr>
      </p:pic>
      <p:pic>
        <p:nvPicPr>
          <p:cNvPr id="1028" name="Picture 4" descr="C:\Users\Vosátková\AppData\Local\Microsoft\Windows\Temporary Internet Files\Content.IE5\5742ILMR\MC90025091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5301208"/>
            <a:ext cx="1664651" cy="1330604"/>
          </a:xfrm>
          <a:prstGeom prst="rect">
            <a:avLst/>
          </a:prstGeom>
          <a:noFill/>
        </p:spPr>
      </p:pic>
      <p:pic>
        <p:nvPicPr>
          <p:cNvPr id="1029" name="Picture 5" descr="C:\Users\Vosátková\AppData\Local\Microsoft\Windows\Temporary Internet Files\Content.IE5\JKHBVVF6\MC90023338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3429000"/>
            <a:ext cx="1218439" cy="1444697"/>
          </a:xfrm>
          <a:prstGeom prst="rect">
            <a:avLst/>
          </a:prstGeom>
          <a:noFill/>
        </p:spPr>
      </p:pic>
      <p:pic>
        <p:nvPicPr>
          <p:cNvPr id="1030" name="Picture 6" descr="C:\Users\Vosátková\AppData\Local\Microsoft\Windows\Temporary Internet Files\Content.IE5\5742ILMR\MC90019751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3140968"/>
            <a:ext cx="1258142" cy="12148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3600" dirty="0" smtClean="0"/>
              <a:t>Vyber vhodné slovo do vět.</a:t>
            </a:r>
            <a:br>
              <a:rPr lang="cs-CZ" sz="3600" dirty="0" smtClean="0"/>
            </a:br>
            <a:r>
              <a:rPr lang="cs-CZ" sz="3600" dirty="0" smtClean="0"/>
              <a:t>Věty napiš.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395536" y="1700808"/>
            <a:ext cx="5266928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              V zimě stavíme…..    .</a:t>
            </a:r>
          </a:p>
          <a:p>
            <a:pPr>
              <a:buNone/>
            </a:pPr>
            <a:r>
              <a:rPr lang="cs-CZ" dirty="0" smtClean="0"/>
              <a:t>__________________________</a:t>
            </a:r>
          </a:p>
          <a:p>
            <a:pPr>
              <a:buNone/>
            </a:pPr>
            <a:r>
              <a:rPr lang="cs-CZ" dirty="0" smtClean="0"/>
              <a:t>		         ………    žije v lese.</a:t>
            </a:r>
          </a:p>
          <a:p>
            <a:pPr>
              <a:buNone/>
            </a:pPr>
            <a:r>
              <a:rPr lang="cs-CZ" dirty="0" smtClean="0"/>
              <a:t>__________________________</a:t>
            </a:r>
          </a:p>
          <a:p>
            <a:pPr>
              <a:buNone/>
            </a:pPr>
            <a:r>
              <a:rPr lang="cs-CZ" dirty="0" smtClean="0"/>
              <a:t>		   Děti si hrají s  ……..    .</a:t>
            </a:r>
          </a:p>
          <a:p>
            <a:pPr>
              <a:buNone/>
            </a:pPr>
            <a:r>
              <a:rPr lang="cs-CZ" dirty="0" smtClean="0"/>
              <a:t>__________________________</a:t>
            </a:r>
          </a:p>
          <a:p>
            <a:pPr>
              <a:buNone/>
            </a:pPr>
            <a:r>
              <a:rPr lang="cs-CZ" dirty="0" smtClean="0"/>
              <a:t>		V …….     zpívá ptáček.</a:t>
            </a:r>
          </a:p>
          <a:p>
            <a:pPr>
              <a:buNone/>
            </a:pPr>
            <a:r>
              <a:rPr lang="cs-CZ" dirty="0" smtClean="0"/>
              <a:t>__________________________</a:t>
            </a:r>
          </a:p>
          <a:p>
            <a:pPr>
              <a:buNone/>
            </a:pPr>
            <a:r>
              <a:rPr lang="cs-CZ" dirty="0" smtClean="0"/>
              <a:t>		Na jabloni dozrává …….  .</a:t>
            </a:r>
          </a:p>
          <a:p>
            <a:pPr>
              <a:buNone/>
            </a:pPr>
            <a:r>
              <a:rPr lang="cs-CZ" dirty="0" smtClean="0"/>
              <a:t>__________________________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2051" name="Picture 3" descr="C:\Users\Vosátková\AppData\Local\Microsoft\Windows\Temporary Internet Files\Content.IE5\LS1R3P31\MC90023942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1026732" cy="1057958"/>
          </a:xfrm>
          <a:prstGeom prst="rect">
            <a:avLst/>
          </a:prstGeom>
          <a:noFill/>
        </p:spPr>
      </p:pic>
      <p:pic>
        <p:nvPicPr>
          <p:cNvPr id="2052" name="Picture 4" descr="C:\Users\Vosátková\AppData\Local\Microsoft\Windows\Temporary Internet Files\Content.IE5\3O3U4LWN\MC9004413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276872"/>
            <a:ext cx="1049879" cy="1031428"/>
          </a:xfrm>
          <a:prstGeom prst="rect">
            <a:avLst/>
          </a:prstGeom>
          <a:noFill/>
        </p:spPr>
      </p:pic>
      <p:pic>
        <p:nvPicPr>
          <p:cNvPr id="2053" name="Picture 5" descr="C:\Users\Vosátková\AppData\Local\Microsoft\Windows\Temporary Internet Files\Content.IE5\3O3U4LWN\MC90041255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284984"/>
            <a:ext cx="893279" cy="886161"/>
          </a:xfrm>
          <a:prstGeom prst="rect">
            <a:avLst/>
          </a:prstGeom>
          <a:noFill/>
        </p:spPr>
      </p:pic>
      <p:sp>
        <p:nvSpPr>
          <p:cNvPr id="21" name="Výbuch 1 20"/>
          <p:cNvSpPr/>
          <p:nvPr/>
        </p:nvSpPr>
        <p:spPr>
          <a:xfrm>
            <a:off x="6588224" y="4077072"/>
            <a:ext cx="2232248" cy="914400"/>
          </a:xfrm>
          <a:prstGeom prst="irregularSeal1">
            <a:avLst/>
          </a:prstGeom>
          <a:noFill/>
          <a:ln>
            <a:solidFill>
              <a:schemeClr val="tx2">
                <a:lumMod val="60000"/>
                <a:lumOff val="4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míčem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3" name="Výbuch 1 22"/>
          <p:cNvSpPr/>
          <p:nvPr/>
        </p:nvSpPr>
        <p:spPr>
          <a:xfrm>
            <a:off x="5004048" y="908720"/>
            <a:ext cx="2232248" cy="914400"/>
          </a:xfrm>
          <a:prstGeom prst="irregularSeal1">
            <a:avLst/>
          </a:prstGeom>
          <a:noFill/>
          <a:ln>
            <a:solidFill>
              <a:schemeClr val="tx2">
                <a:lumMod val="60000"/>
                <a:lumOff val="4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jablko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Výbuch 1 25"/>
          <p:cNvSpPr/>
          <p:nvPr/>
        </p:nvSpPr>
        <p:spPr>
          <a:xfrm>
            <a:off x="6660232" y="1916832"/>
            <a:ext cx="2232248" cy="914400"/>
          </a:xfrm>
          <a:prstGeom prst="irregularSeal1">
            <a:avLst/>
          </a:prstGeom>
          <a:noFill/>
          <a:ln>
            <a:solidFill>
              <a:schemeClr val="tx2">
                <a:lumMod val="60000"/>
                <a:lumOff val="4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kleci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6" name="Picture 8" descr="C:\Users\Vosátková\AppData\Local\Microsoft\Windows\Temporary Internet Files\Content.IE5\5742ILMR\MC90043459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005064"/>
            <a:ext cx="766316" cy="1172933"/>
          </a:xfrm>
          <a:prstGeom prst="rect">
            <a:avLst/>
          </a:prstGeom>
          <a:noFill/>
        </p:spPr>
      </p:pic>
      <p:pic>
        <p:nvPicPr>
          <p:cNvPr id="2058" name="Picture 10" descr="C:\Users\Vosátková\AppData\Local\Microsoft\Windows\Temporary Internet Files\Content.IE5\ZPPEJI99\MC900441708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5157192"/>
            <a:ext cx="1011560" cy="1011560"/>
          </a:xfrm>
          <a:prstGeom prst="rect">
            <a:avLst/>
          </a:prstGeom>
          <a:noFill/>
        </p:spPr>
      </p:pic>
      <p:sp>
        <p:nvSpPr>
          <p:cNvPr id="13" name="Výbuch 1 12"/>
          <p:cNvSpPr/>
          <p:nvPr/>
        </p:nvSpPr>
        <p:spPr>
          <a:xfrm>
            <a:off x="5004048" y="2924944"/>
            <a:ext cx="2232248" cy="914400"/>
          </a:xfrm>
          <a:prstGeom prst="irregularSeal1">
            <a:avLst/>
          </a:prstGeom>
          <a:noFill/>
          <a:ln>
            <a:solidFill>
              <a:schemeClr val="tx2">
                <a:lumMod val="60000"/>
                <a:lumOff val="4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sněhuláka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Výbuch 1 13"/>
          <p:cNvSpPr/>
          <p:nvPr/>
        </p:nvSpPr>
        <p:spPr>
          <a:xfrm>
            <a:off x="5292080" y="5301208"/>
            <a:ext cx="2232248" cy="914400"/>
          </a:xfrm>
          <a:prstGeom prst="irregularSeal1">
            <a:avLst/>
          </a:prstGeom>
          <a:noFill/>
          <a:ln>
            <a:solidFill>
              <a:schemeClr val="tx2">
                <a:lumMod val="60000"/>
                <a:lumOff val="40000"/>
                <a:alpha val="9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Liška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6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r>
              <a:rPr lang="cs-CZ" dirty="0" smtClean="0"/>
              <a:t>Žáci se seznámí </a:t>
            </a:r>
            <a:r>
              <a:rPr lang="cs-CZ" smtClean="0"/>
              <a:t>s větou, </a:t>
            </a:r>
            <a:r>
              <a:rPr lang="cs-CZ" dirty="0" smtClean="0"/>
              <a:t>po přečtení a porozumění textu vyberou správné řešení.</a:t>
            </a:r>
          </a:p>
          <a:p>
            <a:r>
              <a:rPr lang="cs-CZ" dirty="0" smtClean="0"/>
              <a:t>Procvičí si psaní věty.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Zdroj: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r>
              <a:rPr lang="cs-CZ" dirty="0" smtClean="0"/>
              <a:t>Ilustrace 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www. office.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999</TotalTime>
  <Words>128</Words>
  <Application>Microsoft Office PowerPoint</Application>
  <PresentationFormat>Předvádění na obrazovce (4:3)</PresentationFormat>
  <Paragraphs>73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Snímek 2</vt:lpstr>
      <vt:lpstr>Snímek 3</vt:lpstr>
      <vt:lpstr>Rozhodni, která věta je správná. </vt:lpstr>
      <vt:lpstr>Rozhodni, která věta je správná, barevně je vybarvi</vt:lpstr>
      <vt:lpstr>Do sešitu napiš správně chybné věty : </vt:lpstr>
      <vt:lpstr>Vyber vhodné slovo do vět. Věty napiš.</vt:lpstr>
      <vt:lpstr>Anotace:</vt:lpstr>
      <vt:lpstr>  Zdroj: 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Dum</cp:lastModifiedBy>
  <cp:revision>79</cp:revision>
  <dcterms:created xsi:type="dcterms:W3CDTF">2011-12-27T20:15:32Z</dcterms:created>
  <dcterms:modified xsi:type="dcterms:W3CDTF">2012-04-27T20:47:28Z</dcterms:modified>
</cp:coreProperties>
</file>